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57" r:id="rId4"/>
    <p:sldId id="283" r:id="rId5"/>
    <p:sldId id="267" r:id="rId6"/>
    <p:sldId id="288" r:id="rId7"/>
    <p:sldId id="289" r:id="rId8"/>
    <p:sldId id="292" r:id="rId9"/>
    <p:sldId id="291" r:id="rId10"/>
    <p:sldId id="293" r:id="rId11"/>
    <p:sldId id="294" r:id="rId12"/>
    <p:sldId id="290" r:id="rId13"/>
    <p:sldId id="295" r:id="rId14"/>
  </p:sldIdLst>
  <p:sldSz cx="9144000" cy="5715000" type="screen16x1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B70E87-8880-432C-A795-04E050D9CF90}">
          <p14:sldIdLst>
            <p14:sldId id="256"/>
            <p14:sldId id="266"/>
            <p14:sldId id="257"/>
            <p14:sldId id="283"/>
            <p14:sldId id="267"/>
            <p14:sldId id="288"/>
            <p14:sldId id="289"/>
            <p14:sldId id="292"/>
            <p14:sldId id="291"/>
            <p14:sldId id="293"/>
            <p14:sldId id="294"/>
            <p14:sldId id="290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10" userDrawn="1">
          <p15:clr>
            <a:srgbClr val="A4A3A4"/>
          </p15:clr>
        </p15:guide>
        <p15:guide id="3" orient="horz" pos="3130" userDrawn="1">
          <p15:clr>
            <a:srgbClr val="A4A3A4"/>
          </p15:clr>
        </p15:guide>
        <p15:guide id="4" pos="21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ухбатуллина Елена Валерьевна" initials="ТЕВ" lastIdx="13" clrIdx="0">
    <p:extLst>
      <p:ext uri="{19B8F6BF-5375-455C-9EA6-DF929625EA0E}">
        <p15:presenceInfo xmlns:p15="http://schemas.microsoft.com/office/powerpoint/2012/main" userId="S-1-5-21-3459247-3763285414-3421907777-28153" providerId="AD"/>
      </p:ext>
    </p:extLst>
  </p:cmAuthor>
  <p:cmAuthor id="2" name="Симакова Светлана Викторовна" initials="ССВ" lastIdx="1" clrIdx="1">
    <p:extLst>
      <p:ext uri="{19B8F6BF-5375-455C-9EA6-DF929625EA0E}">
        <p15:presenceInfo xmlns:p15="http://schemas.microsoft.com/office/powerpoint/2012/main" userId="S-1-5-21-3459247-3763285414-3421907777-29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CD1"/>
    <a:srgbClr val="00B0F0"/>
    <a:srgbClr val="008EDF"/>
    <a:srgbClr val="8F3328"/>
    <a:srgbClr val="EEEEEE"/>
    <a:srgbClr val="AA4A48"/>
    <a:srgbClr val="A74846"/>
    <a:srgbClr val="0070BF"/>
    <a:srgbClr val="3D6696"/>
    <a:srgbClr val="F59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80898" autoAdjust="0"/>
  </p:normalViewPr>
  <p:slideViewPr>
    <p:cSldViewPr>
      <p:cViewPr varScale="1">
        <p:scale>
          <a:sx n="93" d="100"/>
          <a:sy n="93" d="100"/>
        </p:scale>
        <p:origin x="762" y="84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894"/>
    </p:cViewPr>
  </p:sorterViewPr>
  <p:notesViewPr>
    <p:cSldViewPr>
      <p:cViewPr>
        <p:scale>
          <a:sx n="62" d="100"/>
          <a:sy n="62" d="100"/>
        </p:scale>
        <p:origin x="-3426" y="-162"/>
      </p:cViewPr>
      <p:guideLst>
        <p:guide orient="horz" pos="3108"/>
        <p:guide pos="2110"/>
        <p:guide orient="horz" pos="3130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37A81-FA7A-47C8-9FB2-DCDC5AB04556}" type="doc">
      <dgm:prSet loTypeId="urn:microsoft.com/office/officeart/2005/8/layout/b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A632DF-C90B-4535-BBF7-8ECC0E22F912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Федеральные проекты</a:t>
          </a:r>
        </a:p>
      </dgm:t>
    </dgm:pt>
    <dgm:pt modelId="{5B311FBD-90A9-473A-B2B7-F00C48DCE3C5}" type="parTrans" cxnId="{83BB40A4-44B5-4190-9EBF-CD0FC08EF704}">
      <dgm:prSet/>
      <dgm:spPr/>
      <dgm:t>
        <a:bodyPr/>
        <a:lstStyle/>
        <a:p>
          <a:endParaRPr lang="ru-RU"/>
        </a:p>
      </dgm:t>
    </dgm:pt>
    <dgm:pt modelId="{A4232F30-F2AC-4A31-BFFA-8A27EDDF9C2A}" type="sibTrans" cxnId="{83BB40A4-44B5-4190-9EBF-CD0FC08EF704}">
      <dgm:prSet/>
      <dgm:spPr/>
      <dgm:t>
        <a:bodyPr/>
        <a:lstStyle/>
        <a:p>
          <a:endParaRPr lang="ru-RU"/>
        </a:p>
      </dgm:t>
    </dgm:pt>
    <dgm:pt modelId="{C2E0ABB6-4A17-483F-AFBF-DE07A85DE92E}">
      <dgm:prSet phldrT="[Текст]"/>
      <dgm:spPr/>
      <dgm:t>
        <a:bodyPr/>
        <a:lstStyle/>
        <a:p>
          <a:r>
            <a:rPr lang="ru-RU" dirty="0"/>
            <a:t> «Современная школа»</a:t>
          </a:r>
        </a:p>
      </dgm:t>
    </dgm:pt>
    <dgm:pt modelId="{B2300A7D-EA1B-4144-BDBC-101F3137AE1F}" type="parTrans" cxnId="{3F28A7D1-368C-4EA3-AA91-E8C19F460B58}">
      <dgm:prSet/>
      <dgm:spPr/>
      <dgm:t>
        <a:bodyPr/>
        <a:lstStyle/>
        <a:p>
          <a:endParaRPr lang="ru-RU"/>
        </a:p>
      </dgm:t>
    </dgm:pt>
    <dgm:pt modelId="{82A6E17A-89BC-4C90-AD54-ED6177E9D9DA}" type="sibTrans" cxnId="{3F28A7D1-368C-4EA3-AA91-E8C19F460B58}">
      <dgm:prSet/>
      <dgm:spPr/>
      <dgm:t>
        <a:bodyPr/>
        <a:lstStyle/>
        <a:p>
          <a:endParaRPr lang="ru-RU"/>
        </a:p>
      </dgm:t>
    </dgm:pt>
    <dgm:pt modelId="{449929AB-3797-4920-849A-A2C73ABD6E46}">
      <dgm:prSet phldrT="[Текст]"/>
      <dgm:spPr/>
      <dgm:t>
        <a:bodyPr/>
        <a:lstStyle/>
        <a:p>
          <a:r>
            <a:rPr lang="ru-RU" dirty="0"/>
            <a:t> «Успех каждого ребенка»</a:t>
          </a:r>
        </a:p>
      </dgm:t>
    </dgm:pt>
    <dgm:pt modelId="{0A921B90-3D47-4069-8F19-11EA25E439F9}" type="parTrans" cxnId="{87B28630-8668-4755-8809-78B661EBEBDF}">
      <dgm:prSet/>
      <dgm:spPr/>
      <dgm:t>
        <a:bodyPr/>
        <a:lstStyle/>
        <a:p>
          <a:endParaRPr lang="ru-RU"/>
        </a:p>
      </dgm:t>
    </dgm:pt>
    <dgm:pt modelId="{D2D7E0F4-FFAB-44D8-81A9-2900FC0C329F}" type="sibTrans" cxnId="{87B28630-8668-4755-8809-78B661EBEBDF}">
      <dgm:prSet/>
      <dgm:spPr/>
      <dgm:t>
        <a:bodyPr/>
        <a:lstStyle/>
        <a:p>
          <a:endParaRPr lang="ru-RU"/>
        </a:p>
      </dgm:t>
    </dgm:pt>
    <dgm:pt modelId="{7453FF67-C26B-4835-9915-29B0534EFAE6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dirty="0" smtClean="0"/>
            <a:t> «Цифровая образовательная среда»</a:t>
          </a:r>
          <a:endParaRPr lang="ru-RU" dirty="0"/>
        </a:p>
      </dgm:t>
    </dgm:pt>
    <dgm:pt modelId="{6F386D87-4C51-4536-A61A-150328DC2D10}" type="parTrans" cxnId="{BDA5D73C-99D9-49AB-BC0C-B911B62185D6}">
      <dgm:prSet/>
      <dgm:spPr/>
      <dgm:t>
        <a:bodyPr/>
        <a:lstStyle/>
        <a:p>
          <a:endParaRPr lang="ru-RU"/>
        </a:p>
      </dgm:t>
    </dgm:pt>
    <dgm:pt modelId="{7B29B069-D8C7-4E4D-A150-01335C9E3665}" type="sibTrans" cxnId="{BDA5D73C-99D9-49AB-BC0C-B911B62185D6}">
      <dgm:prSet/>
      <dgm:spPr/>
      <dgm:t>
        <a:bodyPr/>
        <a:lstStyle/>
        <a:p>
          <a:endParaRPr lang="ru-RU"/>
        </a:p>
      </dgm:t>
    </dgm:pt>
    <dgm:pt modelId="{274B24C4-7451-46A0-AA06-3E102DCAEA04}">
      <dgm:prSet phldrT="[Текст]"/>
      <dgm:spPr/>
      <dgm:t>
        <a:bodyPr/>
        <a:lstStyle/>
        <a:p>
          <a:r>
            <a:rPr lang="ru-RU" dirty="0"/>
            <a:t> «Молодые профессионалы (Повышение конкурентоспособности профессионального образования)»</a:t>
          </a:r>
        </a:p>
      </dgm:t>
    </dgm:pt>
    <dgm:pt modelId="{8C0F7E27-60D9-4206-987C-455B0DE7AE7A}" type="parTrans" cxnId="{BA9B2BAC-5C24-4995-8719-A089BB6F5B38}">
      <dgm:prSet/>
      <dgm:spPr/>
      <dgm:t>
        <a:bodyPr/>
        <a:lstStyle/>
        <a:p>
          <a:endParaRPr lang="ru-RU"/>
        </a:p>
      </dgm:t>
    </dgm:pt>
    <dgm:pt modelId="{83EE4ED3-71D9-4802-8C3A-18D568A8B736}" type="sibTrans" cxnId="{BA9B2BAC-5C24-4995-8719-A089BB6F5B38}">
      <dgm:prSet/>
      <dgm:spPr/>
      <dgm:t>
        <a:bodyPr/>
        <a:lstStyle/>
        <a:p>
          <a:endParaRPr lang="ru-RU"/>
        </a:p>
      </dgm:t>
    </dgm:pt>
    <dgm:pt modelId="{4F41B0AD-1DA3-4B62-9DAE-03C3FD63F5AB}">
      <dgm:prSet phldrT="[Текст]"/>
      <dgm:spPr/>
      <dgm:t>
        <a:bodyPr/>
        <a:lstStyle/>
        <a:p>
          <a:r>
            <a:rPr lang="ru-RU" dirty="0"/>
            <a:t> «Новые возможности для каждого»</a:t>
          </a:r>
        </a:p>
      </dgm:t>
    </dgm:pt>
    <dgm:pt modelId="{D95DB815-D4EB-4521-806B-AF4FBDAE15CC}" type="parTrans" cxnId="{AEAD3E18-8578-4320-BA86-1BF76D89E47B}">
      <dgm:prSet/>
      <dgm:spPr/>
      <dgm:t>
        <a:bodyPr/>
        <a:lstStyle/>
        <a:p>
          <a:endParaRPr lang="ru-RU"/>
        </a:p>
      </dgm:t>
    </dgm:pt>
    <dgm:pt modelId="{DDD8B24B-0FFC-47F2-8221-216E714970B2}" type="sibTrans" cxnId="{AEAD3E18-8578-4320-BA86-1BF76D89E47B}">
      <dgm:prSet/>
      <dgm:spPr/>
      <dgm:t>
        <a:bodyPr/>
        <a:lstStyle/>
        <a:p>
          <a:endParaRPr lang="ru-RU"/>
        </a:p>
      </dgm:t>
    </dgm:pt>
    <dgm:pt modelId="{E9F3C593-9283-4926-8918-5E06EEC52062}">
      <dgm:prSet phldrT="[Текст]"/>
      <dgm:spPr/>
      <dgm:t>
        <a:bodyPr/>
        <a:lstStyle/>
        <a:p>
          <a:r>
            <a:rPr lang="ru-RU" dirty="0"/>
            <a:t> «Социальная активность»</a:t>
          </a:r>
        </a:p>
      </dgm:t>
    </dgm:pt>
    <dgm:pt modelId="{304F63D9-D934-486A-9480-9618874859CB}" type="parTrans" cxnId="{560F1147-F428-4C2C-A346-83A2E11F9FB3}">
      <dgm:prSet/>
      <dgm:spPr/>
      <dgm:t>
        <a:bodyPr/>
        <a:lstStyle/>
        <a:p>
          <a:endParaRPr lang="ru-RU"/>
        </a:p>
      </dgm:t>
    </dgm:pt>
    <dgm:pt modelId="{A9B8A01B-0CE7-41C8-9309-97BE83D80768}" type="sibTrans" cxnId="{560F1147-F428-4C2C-A346-83A2E11F9FB3}">
      <dgm:prSet/>
      <dgm:spPr/>
      <dgm:t>
        <a:bodyPr/>
        <a:lstStyle/>
        <a:p>
          <a:endParaRPr lang="ru-RU"/>
        </a:p>
      </dgm:t>
    </dgm:pt>
    <dgm:pt modelId="{519E4725-BB99-459B-A0FB-AF8860F55033}">
      <dgm:prSet phldrT="[Текст]"/>
      <dgm:spPr/>
      <dgm:t>
        <a:bodyPr/>
        <a:lstStyle/>
        <a:p>
          <a:r>
            <a:rPr lang="ru-RU" dirty="0"/>
            <a:t> «Экспорт образования»</a:t>
          </a:r>
        </a:p>
      </dgm:t>
    </dgm:pt>
    <dgm:pt modelId="{2ABD1BA0-AAAF-492E-8486-3178939794B0}" type="parTrans" cxnId="{2403122B-51DD-4544-9CB7-4C03E9F2C228}">
      <dgm:prSet/>
      <dgm:spPr/>
      <dgm:t>
        <a:bodyPr/>
        <a:lstStyle/>
        <a:p>
          <a:endParaRPr lang="ru-RU"/>
        </a:p>
      </dgm:t>
    </dgm:pt>
    <dgm:pt modelId="{1325C85B-528B-48C2-BB0F-759E43084C9A}" type="sibTrans" cxnId="{2403122B-51DD-4544-9CB7-4C03E9F2C228}">
      <dgm:prSet/>
      <dgm:spPr/>
      <dgm:t>
        <a:bodyPr/>
        <a:lstStyle/>
        <a:p>
          <a:endParaRPr lang="ru-RU"/>
        </a:p>
      </dgm:t>
    </dgm:pt>
    <dgm:pt modelId="{37D3B1FC-108E-4FB8-AE7E-2ACF4EF1F98F}">
      <dgm:prSet phldrT="[Текст]"/>
      <dgm:spPr/>
      <dgm:t>
        <a:bodyPr/>
        <a:lstStyle/>
        <a:p>
          <a:r>
            <a:rPr lang="ru-RU" dirty="0"/>
            <a:t> «Социальные лифты для каждого»</a:t>
          </a:r>
        </a:p>
      </dgm:t>
    </dgm:pt>
    <dgm:pt modelId="{65A98E49-9667-4B25-BB1F-ECB9A508FE78}" type="parTrans" cxnId="{F34E6623-3F52-4CC6-AE79-641DD0CB0DF5}">
      <dgm:prSet/>
      <dgm:spPr/>
      <dgm:t>
        <a:bodyPr/>
        <a:lstStyle/>
        <a:p>
          <a:endParaRPr lang="ru-RU"/>
        </a:p>
      </dgm:t>
    </dgm:pt>
    <dgm:pt modelId="{12385663-46AA-4837-B8B6-FFE497C16929}" type="sibTrans" cxnId="{F34E6623-3F52-4CC6-AE79-641DD0CB0DF5}">
      <dgm:prSet/>
      <dgm:spPr/>
      <dgm:t>
        <a:bodyPr/>
        <a:lstStyle/>
        <a:p>
          <a:endParaRPr lang="ru-RU"/>
        </a:p>
      </dgm:t>
    </dgm:pt>
    <dgm:pt modelId="{56698AC9-7787-4E18-B694-3C7CEE51B826}" type="pres">
      <dgm:prSet presAssocID="{ED437A81-FA7A-47C8-9FB2-DCDC5AB0455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3DBF6-205B-4E56-BC88-F497DF1304DE}" type="pres">
      <dgm:prSet presAssocID="{EDA632DF-C90B-4535-BBF7-8ECC0E22F912}" presName="compNode" presStyleCnt="0"/>
      <dgm:spPr/>
    </dgm:pt>
    <dgm:pt modelId="{0861487C-F28B-4445-A3EB-C753466631C4}" type="pres">
      <dgm:prSet presAssocID="{EDA632DF-C90B-4535-BBF7-8ECC0E22F912}" presName="childRect" presStyleLbl="bgAcc1" presStyleIdx="0" presStyleCnt="1" custLinFactNeighborX="4529" custLinFactNeighborY="2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CC085-D8EF-4F96-A16D-D2A3BBA43C90}" type="pres">
      <dgm:prSet presAssocID="{EDA632DF-C90B-4535-BBF7-8ECC0E22F9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D0248-F74C-415D-B426-591AB00D50E0}" type="pres">
      <dgm:prSet presAssocID="{EDA632DF-C90B-4535-BBF7-8ECC0E22F912}" presName="parentRect" presStyleLbl="alignNode1" presStyleIdx="0" presStyleCnt="1" custLinFactNeighborX="4529" custLinFactNeighborY="-290"/>
      <dgm:spPr/>
      <dgm:t>
        <a:bodyPr/>
        <a:lstStyle/>
        <a:p>
          <a:endParaRPr lang="ru-RU"/>
        </a:p>
      </dgm:t>
    </dgm:pt>
    <dgm:pt modelId="{A7A9B863-69A4-4690-9865-601E6A5B835D}" type="pres">
      <dgm:prSet presAssocID="{EDA632DF-C90B-4535-BBF7-8ECC0E22F912}" presName="adorn" presStyleLbl="fgAccFollow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64D819A0-431A-4B59-A819-AE93536F60C1}" type="presOf" srcId="{37D3B1FC-108E-4FB8-AE7E-2ACF4EF1F98F}" destId="{0861487C-F28B-4445-A3EB-C753466631C4}" srcOrd="0" destOrd="7" presId="urn:microsoft.com/office/officeart/2005/8/layout/bList2"/>
    <dgm:cxn modelId="{18FE422B-8FBD-4303-A504-702D9F819222}" type="presOf" srcId="{4F41B0AD-1DA3-4B62-9DAE-03C3FD63F5AB}" destId="{0861487C-F28B-4445-A3EB-C753466631C4}" srcOrd="0" destOrd="4" presId="urn:microsoft.com/office/officeart/2005/8/layout/bList2"/>
    <dgm:cxn modelId="{3F28A7D1-368C-4EA3-AA91-E8C19F460B58}" srcId="{EDA632DF-C90B-4535-BBF7-8ECC0E22F912}" destId="{C2E0ABB6-4A17-483F-AFBF-DE07A85DE92E}" srcOrd="0" destOrd="0" parTransId="{B2300A7D-EA1B-4144-BDBC-101F3137AE1F}" sibTransId="{82A6E17A-89BC-4C90-AD54-ED6177E9D9DA}"/>
    <dgm:cxn modelId="{1584CFBB-2850-4D26-9FC0-DE0275A211C3}" type="presOf" srcId="{C2E0ABB6-4A17-483F-AFBF-DE07A85DE92E}" destId="{0861487C-F28B-4445-A3EB-C753466631C4}" srcOrd="0" destOrd="0" presId="urn:microsoft.com/office/officeart/2005/8/layout/bList2"/>
    <dgm:cxn modelId="{F34E6623-3F52-4CC6-AE79-641DD0CB0DF5}" srcId="{EDA632DF-C90B-4535-BBF7-8ECC0E22F912}" destId="{37D3B1FC-108E-4FB8-AE7E-2ACF4EF1F98F}" srcOrd="7" destOrd="0" parTransId="{65A98E49-9667-4B25-BB1F-ECB9A508FE78}" sibTransId="{12385663-46AA-4837-B8B6-FFE497C16929}"/>
    <dgm:cxn modelId="{560F1147-F428-4C2C-A346-83A2E11F9FB3}" srcId="{EDA632DF-C90B-4535-BBF7-8ECC0E22F912}" destId="{E9F3C593-9283-4926-8918-5E06EEC52062}" srcOrd="5" destOrd="0" parTransId="{304F63D9-D934-486A-9480-9618874859CB}" sibTransId="{A9B8A01B-0CE7-41C8-9309-97BE83D80768}"/>
    <dgm:cxn modelId="{F3FD32B8-B267-425B-B52C-32C4257929E8}" type="presOf" srcId="{274B24C4-7451-46A0-AA06-3E102DCAEA04}" destId="{0861487C-F28B-4445-A3EB-C753466631C4}" srcOrd="0" destOrd="3" presId="urn:microsoft.com/office/officeart/2005/8/layout/bList2"/>
    <dgm:cxn modelId="{87B28630-8668-4755-8809-78B661EBEBDF}" srcId="{EDA632DF-C90B-4535-BBF7-8ECC0E22F912}" destId="{449929AB-3797-4920-849A-A2C73ABD6E46}" srcOrd="1" destOrd="0" parTransId="{0A921B90-3D47-4069-8F19-11EA25E439F9}" sibTransId="{D2D7E0F4-FFAB-44D8-81A9-2900FC0C329F}"/>
    <dgm:cxn modelId="{BCA1ED3A-0FE9-4804-9726-DCE87494504A}" type="presOf" srcId="{519E4725-BB99-459B-A0FB-AF8860F55033}" destId="{0861487C-F28B-4445-A3EB-C753466631C4}" srcOrd="0" destOrd="6" presId="urn:microsoft.com/office/officeart/2005/8/layout/bList2"/>
    <dgm:cxn modelId="{AEAD3E18-8578-4320-BA86-1BF76D89E47B}" srcId="{EDA632DF-C90B-4535-BBF7-8ECC0E22F912}" destId="{4F41B0AD-1DA3-4B62-9DAE-03C3FD63F5AB}" srcOrd="4" destOrd="0" parTransId="{D95DB815-D4EB-4521-806B-AF4FBDAE15CC}" sibTransId="{DDD8B24B-0FFC-47F2-8221-216E714970B2}"/>
    <dgm:cxn modelId="{C618CB1A-D960-405C-A1E0-98EA09BDF766}" type="presOf" srcId="{ED437A81-FA7A-47C8-9FB2-DCDC5AB04556}" destId="{56698AC9-7787-4E18-B694-3C7CEE51B826}" srcOrd="0" destOrd="0" presId="urn:microsoft.com/office/officeart/2005/8/layout/bList2"/>
    <dgm:cxn modelId="{BDA5D73C-99D9-49AB-BC0C-B911B62185D6}" srcId="{EDA632DF-C90B-4535-BBF7-8ECC0E22F912}" destId="{7453FF67-C26B-4835-9915-29B0534EFAE6}" srcOrd="2" destOrd="0" parTransId="{6F386D87-4C51-4536-A61A-150328DC2D10}" sibTransId="{7B29B069-D8C7-4E4D-A150-01335C9E3665}"/>
    <dgm:cxn modelId="{0CB762C0-5400-46EE-95A7-54527B71FC54}" type="presOf" srcId="{7453FF67-C26B-4835-9915-29B0534EFAE6}" destId="{0861487C-F28B-4445-A3EB-C753466631C4}" srcOrd="0" destOrd="2" presId="urn:microsoft.com/office/officeart/2005/8/layout/bList2"/>
    <dgm:cxn modelId="{1461AA65-F6AB-4A54-B367-8A9418584F06}" type="presOf" srcId="{EDA632DF-C90B-4535-BBF7-8ECC0E22F912}" destId="{D4DCC085-D8EF-4F96-A16D-D2A3BBA43C90}" srcOrd="0" destOrd="0" presId="urn:microsoft.com/office/officeart/2005/8/layout/bList2"/>
    <dgm:cxn modelId="{2403122B-51DD-4544-9CB7-4C03E9F2C228}" srcId="{EDA632DF-C90B-4535-BBF7-8ECC0E22F912}" destId="{519E4725-BB99-459B-A0FB-AF8860F55033}" srcOrd="6" destOrd="0" parTransId="{2ABD1BA0-AAAF-492E-8486-3178939794B0}" sibTransId="{1325C85B-528B-48C2-BB0F-759E43084C9A}"/>
    <dgm:cxn modelId="{BA9B2BAC-5C24-4995-8719-A089BB6F5B38}" srcId="{EDA632DF-C90B-4535-BBF7-8ECC0E22F912}" destId="{274B24C4-7451-46A0-AA06-3E102DCAEA04}" srcOrd="3" destOrd="0" parTransId="{8C0F7E27-60D9-4206-987C-455B0DE7AE7A}" sibTransId="{83EE4ED3-71D9-4802-8C3A-18D568A8B736}"/>
    <dgm:cxn modelId="{B6816740-4B0B-4E51-99C8-F0CE83EAF2D0}" type="presOf" srcId="{EDA632DF-C90B-4535-BBF7-8ECC0E22F912}" destId="{E81D0248-F74C-415D-B426-591AB00D50E0}" srcOrd="1" destOrd="0" presId="urn:microsoft.com/office/officeart/2005/8/layout/bList2"/>
    <dgm:cxn modelId="{DD53C76C-2597-46F2-B9D9-0DCB4E4F0081}" type="presOf" srcId="{449929AB-3797-4920-849A-A2C73ABD6E46}" destId="{0861487C-F28B-4445-A3EB-C753466631C4}" srcOrd="0" destOrd="1" presId="urn:microsoft.com/office/officeart/2005/8/layout/bList2"/>
    <dgm:cxn modelId="{83BB40A4-44B5-4190-9EBF-CD0FC08EF704}" srcId="{ED437A81-FA7A-47C8-9FB2-DCDC5AB04556}" destId="{EDA632DF-C90B-4535-BBF7-8ECC0E22F912}" srcOrd="0" destOrd="0" parTransId="{5B311FBD-90A9-473A-B2B7-F00C48DCE3C5}" sibTransId="{A4232F30-F2AC-4A31-BFFA-8A27EDDF9C2A}"/>
    <dgm:cxn modelId="{20B7213C-AA50-41DF-9676-5FE5A17F817B}" type="presOf" srcId="{E9F3C593-9283-4926-8918-5E06EEC52062}" destId="{0861487C-F28B-4445-A3EB-C753466631C4}" srcOrd="0" destOrd="5" presId="urn:microsoft.com/office/officeart/2005/8/layout/bList2"/>
    <dgm:cxn modelId="{A93DBB0E-57B5-491D-93AD-D5A2613EDB98}" type="presParOf" srcId="{56698AC9-7787-4E18-B694-3C7CEE51B826}" destId="{8D03DBF6-205B-4E56-BC88-F497DF1304DE}" srcOrd="0" destOrd="0" presId="urn:microsoft.com/office/officeart/2005/8/layout/bList2"/>
    <dgm:cxn modelId="{06ED1DB9-F521-43C3-B4CF-BED91C854ABB}" type="presParOf" srcId="{8D03DBF6-205B-4E56-BC88-F497DF1304DE}" destId="{0861487C-F28B-4445-A3EB-C753466631C4}" srcOrd="0" destOrd="0" presId="urn:microsoft.com/office/officeart/2005/8/layout/bList2"/>
    <dgm:cxn modelId="{14C8BCDA-FD17-44AD-A8EF-681346393E4D}" type="presParOf" srcId="{8D03DBF6-205B-4E56-BC88-F497DF1304DE}" destId="{D4DCC085-D8EF-4F96-A16D-D2A3BBA43C90}" srcOrd="1" destOrd="0" presId="urn:microsoft.com/office/officeart/2005/8/layout/bList2"/>
    <dgm:cxn modelId="{D2FBF0A1-15B9-4E7A-A44C-AD3876B3319E}" type="presParOf" srcId="{8D03DBF6-205B-4E56-BC88-F497DF1304DE}" destId="{E81D0248-F74C-415D-B426-591AB00D50E0}" srcOrd="2" destOrd="0" presId="urn:microsoft.com/office/officeart/2005/8/layout/bList2"/>
    <dgm:cxn modelId="{7E2913E5-9315-4304-BDE9-7E6B06B21C8E}" type="presParOf" srcId="{8D03DBF6-205B-4E56-BC88-F497DF1304DE}" destId="{A7A9B863-69A4-4690-9865-601E6A5B835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868F8-3F01-4159-B272-2A0544032BB8}" type="doc">
      <dgm:prSet loTypeId="urn:microsoft.com/office/officeart/2008/layout/RadialCluster" loCatId="relationship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FD30C79-E4CB-43F2-B0FC-EFB5AA3FCD8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bg1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Федеральный проект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bg1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«Патриотическое воспитание граждан Российской Федерации»</a:t>
          </a:r>
        </a:p>
      </dgm:t>
    </dgm:pt>
    <dgm:pt modelId="{1B3DDDE7-9505-48CD-A2E9-6CB2D8E90050}" type="parTrans" cxnId="{1B39DE76-5499-4B31-B696-C5DBE9C91B2D}">
      <dgm:prSet/>
      <dgm:spPr/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7FCB25-C30F-43ED-8F6F-013B95D99476}" type="sibTrans" cxnId="{1B39DE76-5499-4B31-B696-C5DBE9C91B2D}">
      <dgm:prSet/>
      <dgm:spPr/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A4361D-1D22-46C1-A49C-065162F662D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hueOff val="0"/>
            <a:satOff val="0"/>
            <a:lumOff val="0"/>
            <a:alpha val="47000"/>
          </a:schemeClr>
        </a:solidFill>
      </dgm:spPr>
      <dgm:t>
        <a:bodyPr/>
        <a:lstStyle/>
        <a:p>
          <a:r>
            <a:rPr lang="ru-RU" sz="1600" dirty="0"/>
            <a:t>Доля населения, информированного о возможностях, механизмах и путях самореализации молодежи в России</a:t>
          </a:r>
          <a:br>
            <a:rPr lang="ru-RU" sz="1600" dirty="0"/>
          </a:br>
          <a:r>
            <a:rPr lang="ru-RU" sz="1600" b="1" dirty="0">
              <a:solidFill>
                <a:srgbClr val="FF0000"/>
              </a:solidFill>
            </a:rPr>
            <a:t>к 2024 году составит 59%</a:t>
          </a:r>
          <a:endParaRPr lang="ru-RU" sz="1400" b="1" dirty="0">
            <a:solidFill>
              <a:srgbClr val="FF0000"/>
            </a:solidFill>
            <a:effectLst/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B75028F-CE02-43BB-BB53-496C66B461F0}" type="parTrans" cxnId="{8C401AB7-097C-4C14-BF2C-1FBF193AA12D}">
      <dgm:prSet/>
      <dgm:spPr/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E32E2B-472F-4FB1-8618-64E4D4A86274}" type="sibTrans" cxnId="{8C401AB7-097C-4C14-BF2C-1FBF193AA12D}">
      <dgm:prSet/>
      <dgm:spPr/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9074D4-A5A9-4E74-920F-0AC80B85213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r>
            <a:rPr lang="ru-RU" sz="1600" dirty="0"/>
            <a:t>Доля граждан РФ в возрасте старше 30 лет, непосредственно вовлеченных в реализацию мероприятий федерального проекта </a:t>
          </a:r>
          <a:r>
            <a:rPr lang="ru-RU" sz="1600" b="1" dirty="0">
              <a:solidFill>
                <a:srgbClr val="FF0000"/>
              </a:solidFill>
            </a:rPr>
            <a:t>к 2024 году составит 10%</a:t>
          </a:r>
          <a:endParaRPr lang="ru-RU" sz="1400" b="1" dirty="0">
            <a:solidFill>
              <a:srgbClr val="FF0000"/>
            </a:solidFill>
            <a:effectLst/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06AB845-7C08-4F8F-8981-030CC8DDC7CC}" type="parTrans" cxnId="{1372E828-9C43-4FBD-ABC9-5F6F0927B91A}">
      <dgm:prSet/>
      <dgm:spPr/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C1178F-A584-4D70-8A83-4839606D6ADB}" type="sibTrans" cxnId="{1372E828-9C43-4FBD-ABC9-5F6F0927B91A}">
      <dgm:prSet/>
      <dgm:spPr/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8881D4-ED34-4E0A-83B5-3914E4C1BC8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hueOff val="0"/>
            <a:satOff val="0"/>
            <a:lumOff val="0"/>
            <a:alpha val="47000"/>
          </a:schemeClr>
        </a:solidFill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/>
            <a:t>Доля граждан Российской Федерации, вовлеченных в систему патриотического воспитания </a:t>
          </a:r>
          <a:br>
            <a:rPr lang="ru-RU" sz="1600" dirty="0"/>
          </a:br>
          <a:r>
            <a:rPr lang="ru-RU" sz="1600" b="1" dirty="0">
              <a:solidFill>
                <a:srgbClr val="FF0000"/>
              </a:solidFill>
            </a:rPr>
            <a:t>к 2024 году составит 24%</a:t>
          </a:r>
          <a:endParaRPr lang="ru-RU" sz="1400" b="1" dirty="0">
            <a:solidFill>
              <a:srgbClr val="FF0000"/>
            </a:solidFill>
            <a:effectLst/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A098065-A7DF-4091-A04D-B61E5ACB095F}" type="parTrans" cxnId="{05AAC107-8A83-46A2-9858-CECD404690C8}">
      <dgm:prSet/>
      <dgm:spPr/>
      <dgm:t>
        <a:bodyPr/>
        <a:lstStyle/>
        <a:p>
          <a:endParaRPr lang="ru-RU" sz="1400">
            <a:effectLst/>
            <a:latin typeface="+mj-lt"/>
          </a:endParaRPr>
        </a:p>
      </dgm:t>
    </dgm:pt>
    <dgm:pt modelId="{4306A255-565B-417D-8219-BF0B78721741}" type="sibTrans" cxnId="{05AAC107-8A83-46A2-9858-CECD404690C8}">
      <dgm:prSet/>
      <dgm:spPr/>
      <dgm:t>
        <a:bodyPr/>
        <a:lstStyle/>
        <a:p>
          <a:endParaRPr lang="ru-RU" sz="1400">
            <a:effectLst/>
            <a:latin typeface="+mj-lt"/>
          </a:endParaRPr>
        </a:p>
      </dgm:t>
    </dgm:pt>
    <dgm:pt modelId="{A3E01557-D4CB-4ABE-B39C-33B278B6208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hueOff val="0"/>
            <a:satOff val="0"/>
            <a:lumOff val="0"/>
            <a:alpha val="35000"/>
          </a:schemeClr>
        </a:solidFill>
      </dgm:spPr>
      <dgm:t>
        <a:bodyPr/>
        <a:lstStyle/>
        <a:p>
          <a:r>
            <a:rPr lang="ru-RU" sz="1600" dirty="0"/>
            <a:t>Доля граждан РФ в возрасте от 20 до 30 лет, непосредственно вовлеченных в реализацию мероприятий федерального проекта </a:t>
          </a:r>
          <a:r>
            <a:rPr lang="ru-RU" sz="1600" b="1" dirty="0">
              <a:solidFill>
                <a:srgbClr val="FF0000"/>
              </a:solidFill>
            </a:rPr>
            <a:t>к 2024 году составит 50%</a:t>
          </a:r>
          <a:endParaRPr lang="ru-RU" sz="1400" b="1" dirty="0">
            <a:solidFill>
              <a:srgbClr val="FF0000"/>
            </a:solidFill>
            <a:effectLst/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C252BD7-CC24-48E5-9397-89EB4AA01238}" type="parTrans" cxnId="{B7FC017A-0523-435A-B140-1942CCCA35F7}">
      <dgm:prSet/>
      <dgm:spPr/>
      <dgm:t>
        <a:bodyPr/>
        <a:lstStyle/>
        <a:p>
          <a:endParaRPr lang="ru-RU" sz="1200">
            <a:effectLst/>
            <a:latin typeface="+mj-lt"/>
          </a:endParaRPr>
        </a:p>
      </dgm:t>
    </dgm:pt>
    <dgm:pt modelId="{625318FF-EDD2-4B15-9D40-2C13937FC106}" type="sibTrans" cxnId="{B7FC017A-0523-435A-B140-1942CCCA35F7}">
      <dgm:prSet/>
      <dgm:spPr/>
      <dgm:t>
        <a:bodyPr/>
        <a:lstStyle/>
        <a:p>
          <a:endParaRPr lang="ru-RU" sz="1200">
            <a:effectLst/>
            <a:latin typeface="+mj-lt"/>
          </a:endParaRPr>
        </a:p>
      </dgm:t>
    </dgm:pt>
    <dgm:pt modelId="{54A402E0-F036-4C91-853E-A51E921DC99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hueOff val="0"/>
            <a:satOff val="0"/>
            <a:lumOff val="0"/>
            <a:alpha val="47000"/>
          </a:schemeClr>
        </a:solidFill>
      </dgm:spPr>
      <dgm:t>
        <a:bodyPr/>
        <a:lstStyle/>
        <a:p>
          <a:r>
            <a:rPr lang="ru-RU" sz="1600" dirty="0"/>
            <a:t>Доля граждан РФ в возрасте </a:t>
          </a:r>
          <a:br>
            <a:rPr lang="ru-RU" sz="1600" dirty="0"/>
          </a:br>
          <a:r>
            <a:rPr lang="ru-RU" sz="1600" dirty="0"/>
            <a:t>от 5 до 19 лет, непосредственно вовлеченных в реализацию мероприятий федерального проекта </a:t>
          </a:r>
          <a:r>
            <a:rPr lang="ru-RU" sz="1600" b="1" dirty="0">
              <a:solidFill>
                <a:srgbClr val="FF0000"/>
              </a:solidFill>
            </a:rPr>
            <a:t>к 2024 году составит 72%</a:t>
          </a:r>
          <a:endParaRPr lang="ru-RU" sz="1400" b="1" dirty="0">
            <a:solidFill>
              <a:srgbClr val="FF0000"/>
            </a:solidFill>
            <a:effectLst/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79AD0BE-A13D-42EA-A998-03C67213E6F3}" type="parTrans" cxnId="{E44211A8-C7EF-4257-8B2D-F681677B1A35}">
      <dgm:prSet/>
      <dgm:spPr/>
      <dgm:t>
        <a:bodyPr/>
        <a:lstStyle/>
        <a:p>
          <a:endParaRPr lang="ru-RU" sz="1200">
            <a:effectLst/>
            <a:latin typeface="+mj-lt"/>
          </a:endParaRPr>
        </a:p>
      </dgm:t>
    </dgm:pt>
    <dgm:pt modelId="{9FAF79F4-BBB2-40AA-B17A-70483DAA66AF}" type="sibTrans" cxnId="{E44211A8-C7EF-4257-8B2D-F681677B1A35}">
      <dgm:prSet/>
      <dgm:spPr/>
      <dgm:t>
        <a:bodyPr/>
        <a:lstStyle/>
        <a:p>
          <a:endParaRPr lang="ru-RU" sz="1200">
            <a:effectLst/>
            <a:latin typeface="+mj-lt"/>
          </a:endParaRPr>
        </a:p>
      </dgm:t>
    </dgm:pt>
    <dgm:pt modelId="{6ABEB39A-AE0B-4E2D-95E9-702053860D37}" type="pres">
      <dgm:prSet presAssocID="{08E868F8-3F01-4159-B272-2A0544032BB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770994-2FE4-4E33-9999-06C97C58DF5E}" type="pres">
      <dgm:prSet presAssocID="{8FD30C79-E4CB-43F2-B0FC-EFB5AA3FCD8D}" presName="singleCycle" presStyleCnt="0"/>
      <dgm:spPr/>
    </dgm:pt>
    <dgm:pt modelId="{6B10C8B4-B83C-44D8-BFAD-1C7C374C2602}" type="pres">
      <dgm:prSet presAssocID="{8FD30C79-E4CB-43F2-B0FC-EFB5AA3FCD8D}" presName="singleCenter" presStyleLbl="node1" presStyleIdx="0" presStyleCnt="6" custScaleX="149151" custScaleY="127873" custLinFactNeighborX="87864" custLinFactNeighborY="-60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6F974F4-BD02-49FB-A78C-5BCED31B2A9D}" type="pres">
      <dgm:prSet presAssocID="{FB75028F-CE02-43BB-BB53-496C66B461F0}" presName="Name56" presStyleLbl="parChTrans1D2" presStyleIdx="0" presStyleCnt="5"/>
      <dgm:spPr/>
      <dgm:t>
        <a:bodyPr/>
        <a:lstStyle/>
        <a:p>
          <a:endParaRPr lang="ru-RU"/>
        </a:p>
      </dgm:t>
    </dgm:pt>
    <dgm:pt modelId="{444167BD-99E3-4B6C-8B5E-CFC87F319206}" type="pres">
      <dgm:prSet presAssocID="{A8A4361D-1D22-46C1-A49C-065162F662D4}" presName="text0" presStyleLbl="node1" presStyleIdx="1" presStyleCnt="6" custScaleX="371678" custScaleY="118849" custRadScaleRad="124455" custRadScaleInc="112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94C32-431D-46A2-9D2E-2FCE9A0879CA}" type="pres">
      <dgm:prSet presAssocID="{F06AB845-7C08-4F8F-8981-030CC8DDC7CC}" presName="Name56" presStyleLbl="parChTrans1D2" presStyleIdx="1" presStyleCnt="5"/>
      <dgm:spPr/>
      <dgm:t>
        <a:bodyPr/>
        <a:lstStyle/>
        <a:p>
          <a:endParaRPr lang="ru-RU"/>
        </a:p>
      </dgm:t>
    </dgm:pt>
    <dgm:pt modelId="{3315A47F-0A30-4938-B0C1-AD07E16C5938}" type="pres">
      <dgm:prSet presAssocID="{E59074D4-A5A9-4E74-920F-0AC80B85213E}" presName="text0" presStyleLbl="node1" presStyleIdx="2" presStyleCnt="6" custScaleX="414427" custScaleY="91980" custRadScaleRad="118616" custRadScaleInc="175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72F04-01E9-4275-B775-78E6C50FF4E7}" type="pres">
      <dgm:prSet presAssocID="{BA098065-A7DF-4091-A04D-B61E5ACB095F}" presName="Name56" presStyleLbl="parChTrans1D2" presStyleIdx="2" presStyleCnt="5"/>
      <dgm:spPr/>
      <dgm:t>
        <a:bodyPr/>
        <a:lstStyle/>
        <a:p>
          <a:endParaRPr lang="ru-RU"/>
        </a:p>
      </dgm:t>
    </dgm:pt>
    <dgm:pt modelId="{6E83B04B-1451-4AB0-8981-4F53925F8034}" type="pres">
      <dgm:prSet presAssocID="{8A8881D4-ED34-4E0A-83B5-3914E4C1BC82}" presName="text0" presStyleLbl="node1" presStyleIdx="3" presStyleCnt="6" custScaleX="369861" custScaleY="112713" custRadScaleRad="149543" custRadScaleInc="453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15C00-9438-4A86-BBB1-C70FED7B1F95}" type="pres">
      <dgm:prSet presAssocID="{2C252BD7-CC24-48E5-9397-89EB4AA01238}" presName="Name56" presStyleLbl="parChTrans1D2" presStyleIdx="3" presStyleCnt="5"/>
      <dgm:spPr/>
      <dgm:t>
        <a:bodyPr/>
        <a:lstStyle/>
        <a:p>
          <a:endParaRPr lang="ru-RU"/>
        </a:p>
      </dgm:t>
    </dgm:pt>
    <dgm:pt modelId="{463AC08B-61F1-4A2E-9232-434580C2FB91}" type="pres">
      <dgm:prSet presAssocID="{A3E01557-D4CB-4ABE-B39C-33B278B62089}" presName="text0" presStyleLbl="node1" presStyleIdx="4" presStyleCnt="6" custScaleX="386190" custScaleY="135231" custRadScaleRad="139061" custRadScaleInc="62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78DFE-6B96-448C-AAA2-9FAB5634372E}" type="pres">
      <dgm:prSet presAssocID="{579AD0BE-A13D-42EA-A998-03C67213E6F3}" presName="Name56" presStyleLbl="parChTrans1D2" presStyleIdx="4" presStyleCnt="5"/>
      <dgm:spPr/>
      <dgm:t>
        <a:bodyPr/>
        <a:lstStyle/>
        <a:p>
          <a:endParaRPr lang="ru-RU"/>
        </a:p>
      </dgm:t>
    </dgm:pt>
    <dgm:pt modelId="{330168CE-D5E1-444F-913C-5CB43CA99D66}" type="pres">
      <dgm:prSet presAssocID="{54A402E0-F036-4C91-853E-A51E921DC99C}" presName="text0" presStyleLbl="node1" presStyleIdx="5" presStyleCnt="6" custScaleX="360682" custScaleY="163378" custRadScaleRad="125151" custRadScaleInc="-37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85AE33-2C98-4FAD-ADD7-5BBD60A9BD48}" type="presOf" srcId="{F06AB845-7C08-4F8F-8981-030CC8DDC7CC}" destId="{D1F94C32-431D-46A2-9D2E-2FCE9A0879CA}" srcOrd="0" destOrd="0" presId="urn:microsoft.com/office/officeart/2008/layout/RadialCluster"/>
    <dgm:cxn modelId="{05AAC107-8A83-46A2-9858-CECD404690C8}" srcId="{8FD30C79-E4CB-43F2-B0FC-EFB5AA3FCD8D}" destId="{8A8881D4-ED34-4E0A-83B5-3914E4C1BC82}" srcOrd="2" destOrd="0" parTransId="{BA098065-A7DF-4091-A04D-B61E5ACB095F}" sibTransId="{4306A255-565B-417D-8219-BF0B78721741}"/>
    <dgm:cxn modelId="{B7FC017A-0523-435A-B140-1942CCCA35F7}" srcId="{8FD30C79-E4CB-43F2-B0FC-EFB5AA3FCD8D}" destId="{A3E01557-D4CB-4ABE-B39C-33B278B62089}" srcOrd="3" destOrd="0" parTransId="{2C252BD7-CC24-48E5-9397-89EB4AA01238}" sibTransId="{625318FF-EDD2-4B15-9D40-2C13937FC106}"/>
    <dgm:cxn modelId="{1372E828-9C43-4FBD-ABC9-5F6F0927B91A}" srcId="{8FD30C79-E4CB-43F2-B0FC-EFB5AA3FCD8D}" destId="{E59074D4-A5A9-4E74-920F-0AC80B85213E}" srcOrd="1" destOrd="0" parTransId="{F06AB845-7C08-4F8F-8981-030CC8DDC7CC}" sibTransId="{2BC1178F-A584-4D70-8A83-4839606D6ADB}"/>
    <dgm:cxn modelId="{D45B5A6A-4E14-4641-AB2E-6D0817213616}" type="presOf" srcId="{8FD30C79-E4CB-43F2-B0FC-EFB5AA3FCD8D}" destId="{6B10C8B4-B83C-44D8-BFAD-1C7C374C2602}" srcOrd="0" destOrd="0" presId="urn:microsoft.com/office/officeart/2008/layout/RadialCluster"/>
    <dgm:cxn modelId="{8758F318-97E6-45CA-B15E-72871AFF5A34}" type="presOf" srcId="{54A402E0-F036-4C91-853E-A51E921DC99C}" destId="{330168CE-D5E1-444F-913C-5CB43CA99D66}" srcOrd="0" destOrd="0" presId="urn:microsoft.com/office/officeart/2008/layout/RadialCluster"/>
    <dgm:cxn modelId="{8F25A639-D682-4279-A922-BC9641020155}" type="presOf" srcId="{BA098065-A7DF-4091-A04D-B61E5ACB095F}" destId="{F4672F04-01E9-4275-B775-78E6C50FF4E7}" srcOrd="0" destOrd="0" presId="urn:microsoft.com/office/officeart/2008/layout/RadialCluster"/>
    <dgm:cxn modelId="{2E7AE38D-E4BA-448B-896E-1D40E17CB544}" type="presOf" srcId="{A3E01557-D4CB-4ABE-B39C-33B278B62089}" destId="{463AC08B-61F1-4A2E-9232-434580C2FB91}" srcOrd="0" destOrd="0" presId="urn:microsoft.com/office/officeart/2008/layout/RadialCluster"/>
    <dgm:cxn modelId="{EEED76B7-7E33-402E-A78B-9ABE9CEDE358}" type="presOf" srcId="{08E868F8-3F01-4159-B272-2A0544032BB8}" destId="{6ABEB39A-AE0B-4E2D-95E9-702053860D37}" srcOrd="0" destOrd="0" presId="urn:microsoft.com/office/officeart/2008/layout/RadialCluster"/>
    <dgm:cxn modelId="{903EF960-66BC-4011-8130-042ED78C1E22}" type="presOf" srcId="{E59074D4-A5A9-4E74-920F-0AC80B85213E}" destId="{3315A47F-0A30-4938-B0C1-AD07E16C5938}" srcOrd="0" destOrd="0" presId="urn:microsoft.com/office/officeart/2008/layout/RadialCluster"/>
    <dgm:cxn modelId="{30B26AAC-27AC-4CE9-90CA-1482F034851D}" type="presOf" srcId="{FB75028F-CE02-43BB-BB53-496C66B461F0}" destId="{26F974F4-BD02-49FB-A78C-5BCED31B2A9D}" srcOrd="0" destOrd="0" presId="urn:microsoft.com/office/officeart/2008/layout/RadialCluster"/>
    <dgm:cxn modelId="{1B39DE76-5499-4B31-B696-C5DBE9C91B2D}" srcId="{08E868F8-3F01-4159-B272-2A0544032BB8}" destId="{8FD30C79-E4CB-43F2-B0FC-EFB5AA3FCD8D}" srcOrd="0" destOrd="0" parTransId="{1B3DDDE7-9505-48CD-A2E9-6CB2D8E90050}" sibTransId="{8F7FCB25-C30F-43ED-8F6F-013B95D99476}"/>
    <dgm:cxn modelId="{A9BB373C-43B2-45EC-B425-16C4028CADB2}" type="presOf" srcId="{A8A4361D-1D22-46C1-A49C-065162F662D4}" destId="{444167BD-99E3-4B6C-8B5E-CFC87F319206}" srcOrd="0" destOrd="0" presId="urn:microsoft.com/office/officeart/2008/layout/RadialCluster"/>
    <dgm:cxn modelId="{E44211A8-C7EF-4257-8B2D-F681677B1A35}" srcId="{8FD30C79-E4CB-43F2-B0FC-EFB5AA3FCD8D}" destId="{54A402E0-F036-4C91-853E-A51E921DC99C}" srcOrd="4" destOrd="0" parTransId="{579AD0BE-A13D-42EA-A998-03C67213E6F3}" sibTransId="{9FAF79F4-BBB2-40AA-B17A-70483DAA66AF}"/>
    <dgm:cxn modelId="{33526FFC-423C-4E70-A097-D1E6B0069FC5}" type="presOf" srcId="{8A8881D4-ED34-4E0A-83B5-3914E4C1BC82}" destId="{6E83B04B-1451-4AB0-8981-4F53925F8034}" srcOrd="0" destOrd="0" presId="urn:microsoft.com/office/officeart/2008/layout/RadialCluster"/>
    <dgm:cxn modelId="{217F211F-2385-4BE8-BC68-D219BA2F34FC}" type="presOf" srcId="{579AD0BE-A13D-42EA-A998-03C67213E6F3}" destId="{DBA78DFE-6B96-448C-AAA2-9FAB5634372E}" srcOrd="0" destOrd="0" presId="urn:microsoft.com/office/officeart/2008/layout/RadialCluster"/>
    <dgm:cxn modelId="{8C401AB7-097C-4C14-BF2C-1FBF193AA12D}" srcId="{8FD30C79-E4CB-43F2-B0FC-EFB5AA3FCD8D}" destId="{A8A4361D-1D22-46C1-A49C-065162F662D4}" srcOrd="0" destOrd="0" parTransId="{FB75028F-CE02-43BB-BB53-496C66B461F0}" sibTransId="{00E32E2B-472F-4FB1-8618-64E4D4A86274}"/>
    <dgm:cxn modelId="{38EC5ECE-DB8F-4F2E-94A7-3F31C395B097}" type="presOf" srcId="{2C252BD7-CC24-48E5-9397-89EB4AA01238}" destId="{4E115C00-9438-4A86-BBB1-C70FED7B1F95}" srcOrd="0" destOrd="0" presId="urn:microsoft.com/office/officeart/2008/layout/RadialCluster"/>
    <dgm:cxn modelId="{B29E49B5-7599-4E1B-9583-7C6251F21A9B}" type="presParOf" srcId="{6ABEB39A-AE0B-4E2D-95E9-702053860D37}" destId="{5B770994-2FE4-4E33-9999-06C97C58DF5E}" srcOrd="0" destOrd="0" presId="urn:microsoft.com/office/officeart/2008/layout/RadialCluster"/>
    <dgm:cxn modelId="{87BBC48C-3A29-4CB3-BD60-730811FBB417}" type="presParOf" srcId="{5B770994-2FE4-4E33-9999-06C97C58DF5E}" destId="{6B10C8B4-B83C-44D8-BFAD-1C7C374C2602}" srcOrd="0" destOrd="0" presId="urn:microsoft.com/office/officeart/2008/layout/RadialCluster"/>
    <dgm:cxn modelId="{3BE60102-0051-4494-A089-E48E28D768F4}" type="presParOf" srcId="{5B770994-2FE4-4E33-9999-06C97C58DF5E}" destId="{26F974F4-BD02-49FB-A78C-5BCED31B2A9D}" srcOrd="1" destOrd="0" presId="urn:microsoft.com/office/officeart/2008/layout/RadialCluster"/>
    <dgm:cxn modelId="{AFBC7A7D-0AC9-4158-B3FA-3D04BF30B1BB}" type="presParOf" srcId="{5B770994-2FE4-4E33-9999-06C97C58DF5E}" destId="{444167BD-99E3-4B6C-8B5E-CFC87F319206}" srcOrd="2" destOrd="0" presId="urn:microsoft.com/office/officeart/2008/layout/RadialCluster"/>
    <dgm:cxn modelId="{78077515-AE6D-491B-8C11-C255FC254C8C}" type="presParOf" srcId="{5B770994-2FE4-4E33-9999-06C97C58DF5E}" destId="{D1F94C32-431D-46A2-9D2E-2FCE9A0879CA}" srcOrd="3" destOrd="0" presId="urn:microsoft.com/office/officeart/2008/layout/RadialCluster"/>
    <dgm:cxn modelId="{5EB09BE1-EEDA-462F-BE7D-F74945F61449}" type="presParOf" srcId="{5B770994-2FE4-4E33-9999-06C97C58DF5E}" destId="{3315A47F-0A30-4938-B0C1-AD07E16C5938}" srcOrd="4" destOrd="0" presId="urn:microsoft.com/office/officeart/2008/layout/RadialCluster"/>
    <dgm:cxn modelId="{83718F9C-716D-4406-B3CA-648737CEEE40}" type="presParOf" srcId="{5B770994-2FE4-4E33-9999-06C97C58DF5E}" destId="{F4672F04-01E9-4275-B775-78E6C50FF4E7}" srcOrd="5" destOrd="0" presId="urn:microsoft.com/office/officeart/2008/layout/RadialCluster"/>
    <dgm:cxn modelId="{B041F5DA-5C1F-4F93-8A83-97BF3D0E8937}" type="presParOf" srcId="{5B770994-2FE4-4E33-9999-06C97C58DF5E}" destId="{6E83B04B-1451-4AB0-8981-4F53925F8034}" srcOrd="6" destOrd="0" presId="urn:microsoft.com/office/officeart/2008/layout/RadialCluster"/>
    <dgm:cxn modelId="{D04F1715-0581-4742-8150-0AA12F07D507}" type="presParOf" srcId="{5B770994-2FE4-4E33-9999-06C97C58DF5E}" destId="{4E115C00-9438-4A86-BBB1-C70FED7B1F95}" srcOrd="7" destOrd="0" presId="urn:microsoft.com/office/officeart/2008/layout/RadialCluster"/>
    <dgm:cxn modelId="{5E99F0A9-4E3D-4944-96BD-523DBD3800C6}" type="presParOf" srcId="{5B770994-2FE4-4E33-9999-06C97C58DF5E}" destId="{463AC08B-61F1-4A2E-9232-434580C2FB91}" srcOrd="8" destOrd="0" presId="urn:microsoft.com/office/officeart/2008/layout/RadialCluster"/>
    <dgm:cxn modelId="{30A0193A-AF50-44B8-9F86-77CB79DFDB79}" type="presParOf" srcId="{5B770994-2FE4-4E33-9999-06C97C58DF5E}" destId="{DBA78DFE-6B96-448C-AAA2-9FAB5634372E}" srcOrd="9" destOrd="0" presId="urn:microsoft.com/office/officeart/2008/layout/RadialCluster"/>
    <dgm:cxn modelId="{128E583E-F81E-417F-B8F6-25F295942BB1}" type="presParOf" srcId="{5B770994-2FE4-4E33-9999-06C97C58DF5E}" destId="{330168CE-D5E1-444F-913C-5CB43CA99D66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1487C-F28B-4445-A3EB-C753466631C4}">
      <dsp:nvSpPr>
        <dsp:cNvPr id="0" name=""/>
        <dsp:cNvSpPr/>
      </dsp:nvSpPr>
      <dsp:spPr>
        <a:xfrm>
          <a:off x="189392" y="178819"/>
          <a:ext cx="4160856" cy="31059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 «Современная школа»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 «Успех каждого ребенка»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 </a:t>
          </a:r>
          <a:r>
            <a:rPr lang="ru-RU" sz="1800" kern="1200" dirty="0" smtClean="0"/>
            <a:t> «Цифровая образовательная среда»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 «Молодые профессионалы (Повышение конкурентоспособности профессионального образования)»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 «Новые возможности для каждого»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 «Социальная активность»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 «Экспорт образования»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 «Социальные лифты для каждого»</a:t>
          </a:r>
        </a:p>
      </dsp:txBody>
      <dsp:txXfrm>
        <a:off x="262169" y="251596"/>
        <a:ext cx="4015302" cy="3033214"/>
      </dsp:txXfrm>
    </dsp:sp>
    <dsp:sp modelId="{E81D0248-F74C-415D-B426-591AB00D50E0}">
      <dsp:nvSpPr>
        <dsp:cNvPr id="0" name=""/>
        <dsp:cNvSpPr/>
      </dsp:nvSpPr>
      <dsp:spPr>
        <a:xfrm>
          <a:off x="189392" y="3203163"/>
          <a:ext cx="4160856" cy="1335576"/>
        </a:xfrm>
        <a:prstGeom prst="rect">
          <a:avLst/>
        </a:prstGeom>
        <a:solidFill>
          <a:schemeClr val="accent2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Федеральные проекты</a:t>
          </a:r>
        </a:p>
      </dsp:txBody>
      <dsp:txXfrm>
        <a:off x="189392" y="3203163"/>
        <a:ext cx="2930180" cy="1335576"/>
      </dsp:txXfrm>
    </dsp:sp>
    <dsp:sp modelId="{A7A9B863-69A4-4690-9865-601E6A5B835D}">
      <dsp:nvSpPr>
        <dsp:cNvPr id="0" name=""/>
        <dsp:cNvSpPr/>
      </dsp:nvSpPr>
      <dsp:spPr>
        <a:xfrm>
          <a:off x="3052617" y="3423193"/>
          <a:ext cx="1456299" cy="14562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0C8B4-B83C-44D8-BFAD-1C7C374C2602}">
      <dsp:nvSpPr>
        <dsp:cNvPr id="0" name=""/>
        <dsp:cNvSpPr/>
      </dsp:nvSpPr>
      <dsp:spPr>
        <a:xfrm>
          <a:off x="6876251" y="1584181"/>
          <a:ext cx="2116322" cy="181440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bg1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Федеральный проект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bg1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«Патриотическое воспитание граждан Российской Федерации»</a:t>
          </a:r>
        </a:p>
      </dsp:txBody>
      <dsp:txXfrm>
        <a:off x="6964823" y="1672753"/>
        <a:ext cx="1939178" cy="1637261"/>
      </dsp:txXfrm>
    </dsp:sp>
    <dsp:sp modelId="{26F974F4-BD02-49FB-A78C-5BCED31B2A9D}">
      <dsp:nvSpPr>
        <dsp:cNvPr id="0" name=""/>
        <dsp:cNvSpPr/>
      </dsp:nvSpPr>
      <dsp:spPr>
        <a:xfrm rot="13473069">
          <a:off x="6546237" y="1393029"/>
          <a:ext cx="5449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94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167BD-99E3-4B6C-8B5E-CFC87F319206}">
      <dsp:nvSpPr>
        <dsp:cNvPr id="0" name=""/>
        <dsp:cNvSpPr/>
      </dsp:nvSpPr>
      <dsp:spPr>
        <a:xfrm>
          <a:off x="4283969" y="72012"/>
          <a:ext cx="3533436" cy="1129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7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Доля населения, информированного о возможностях, механизмах и путях самореализации молодежи в России</a:t>
          </a:r>
          <a:br>
            <a:rPr lang="ru-RU" sz="1600" kern="1200" dirty="0"/>
          </a:br>
          <a:r>
            <a:rPr lang="ru-RU" sz="1600" b="1" kern="1200" dirty="0">
              <a:solidFill>
                <a:srgbClr val="FF0000"/>
              </a:solidFill>
            </a:rPr>
            <a:t>к 2024 году составит 59%</a:t>
          </a:r>
          <a:endParaRPr lang="ru-RU" sz="1400" b="1" kern="1200" dirty="0">
            <a:solidFill>
              <a:srgbClr val="FF0000"/>
            </a:solidFill>
            <a:effectLst/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4339124" y="127167"/>
        <a:ext cx="3423126" cy="1019553"/>
      </dsp:txXfrm>
    </dsp:sp>
    <dsp:sp modelId="{D1F94C32-431D-46A2-9D2E-2FCE9A0879CA}">
      <dsp:nvSpPr>
        <dsp:cNvPr id="0" name=""/>
        <dsp:cNvSpPr/>
      </dsp:nvSpPr>
      <dsp:spPr>
        <a:xfrm rot="8231286">
          <a:off x="6514043" y="3571500"/>
          <a:ext cx="5088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88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5A47F-0A30-4938-B0C1-AD07E16C5938}">
      <dsp:nvSpPr>
        <dsp:cNvPr id="0" name=""/>
        <dsp:cNvSpPr/>
      </dsp:nvSpPr>
      <dsp:spPr>
        <a:xfrm>
          <a:off x="4139957" y="3744413"/>
          <a:ext cx="3939838" cy="874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4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Доля граждан РФ в возрасте старше 30 лет, непосредственно вовлеченных в реализацию мероприятий федерального проекта </a:t>
          </a:r>
          <a:r>
            <a:rPr lang="ru-RU" sz="1600" b="1" kern="1200" dirty="0">
              <a:solidFill>
                <a:srgbClr val="FF0000"/>
              </a:solidFill>
            </a:rPr>
            <a:t>к 2024 году составит 10%</a:t>
          </a:r>
          <a:endParaRPr lang="ru-RU" sz="1400" b="1" kern="1200" dirty="0">
            <a:solidFill>
              <a:srgbClr val="FF0000"/>
            </a:solidFill>
            <a:effectLst/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4182643" y="3787099"/>
        <a:ext cx="3854466" cy="789055"/>
      </dsp:txXfrm>
    </dsp:sp>
    <dsp:sp modelId="{F4672F04-01E9-4275-B775-78E6C50FF4E7}">
      <dsp:nvSpPr>
        <dsp:cNvPr id="0" name=""/>
        <dsp:cNvSpPr/>
      </dsp:nvSpPr>
      <dsp:spPr>
        <a:xfrm rot="11812592">
          <a:off x="3771355" y="1709754"/>
          <a:ext cx="31732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322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3B04B-1451-4AB0-8981-4F53925F8034}">
      <dsp:nvSpPr>
        <dsp:cNvPr id="0" name=""/>
        <dsp:cNvSpPr/>
      </dsp:nvSpPr>
      <dsp:spPr>
        <a:xfrm>
          <a:off x="323524" y="180019"/>
          <a:ext cx="3516162" cy="1071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7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/>
            <a:t>Доля граждан Российской Федерации, вовлеченных в систему патриотического воспитания </a:t>
          </a:r>
          <a:br>
            <a:rPr lang="ru-RU" sz="1600" kern="1200" dirty="0"/>
          </a:br>
          <a:r>
            <a:rPr lang="ru-RU" sz="1600" b="1" kern="1200" dirty="0">
              <a:solidFill>
                <a:srgbClr val="FF0000"/>
              </a:solidFill>
            </a:rPr>
            <a:t>к 2024 году составит 24%</a:t>
          </a:r>
          <a:endParaRPr lang="ru-RU" sz="1400" b="1" kern="1200" dirty="0">
            <a:solidFill>
              <a:srgbClr val="FF0000"/>
            </a:solidFill>
            <a:effectLst/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75832" y="232327"/>
        <a:ext cx="3411546" cy="966914"/>
      </dsp:txXfrm>
    </dsp:sp>
    <dsp:sp modelId="{4E115C00-9438-4A86-BBB1-C70FED7B1F95}">
      <dsp:nvSpPr>
        <dsp:cNvPr id="0" name=""/>
        <dsp:cNvSpPr/>
      </dsp:nvSpPr>
      <dsp:spPr>
        <a:xfrm rot="9956725">
          <a:off x="3877349" y="3125953"/>
          <a:ext cx="3044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44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AC08B-61F1-4A2E-9232-434580C2FB91}">
      <dsp:nvSpPr>
        <dsp:cNvPr id="0" name=""/>
        <dsp:cNvSpPr/>
      </dsp:nvSpPr>
      <dsp:spPr>
        <a:xfrm>
          <a:off x="251520" y="3312370"/>
          <a:ext cx="3671397" cy="128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5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Доля граждан РФ в возрасте от 20 до 30 лет, непосредственно вовлеченных в реализацию мероприятий федерального проекта </a:t>
          </a:r>
          <a:r>
            <a:rPr lang="ru-RU" sz="1600" b="1" kern="1200" dirty="0">
              <a:solidFill>
                <a:srgbClr val="FF0000"/>
              </a:solidFill>
            </a:rPr>
            <a:t>к 2024 году составит 50%</a:t>
          </a:r>
          <a:endParaRPr lang="ru-RU" sz="1400" b="1" kern="1200" dirty="0">
            <a:solidFill>
              <a:srgbClr val="FF0000"/>
            </a:solidFill>
            <a:effectLst/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14278" y="3375128"/>
        <a:ext cx="3545881" cy="1160086"/>
      </dsp:txXfrm>
    </dsp:sp>
    <dsp:sp modelId="{DBA78DFE-6B96-448C-AAA2-9FAB5634372E}">
      <dsp:nvSpPr>
        <dsp:cNvPr id="0" name=""/>
        <dsp:cNvSpPr/>
      </dsp:nvSpPr>
      <dsp:spPr>
        <a:xfrm rot="10895949">
          <a:off x="3679793" y="2417233"/>
          <a:ext cx="31970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70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168CE-D5E1-444F-913C-5CB43CA99D66}">
      <dsp:nvSpPr>
        <dsp:cNvPr id="0" name=""/>
        <dsp:cNvSpPr/>
      </dsp:nvSpPr>
      <dsp:spPr>
        <a:xfrm>
          <a:off x="251516" y="1548165"/>
          <a:ext cx="3428900" cy="1553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7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Доля граждан РФ в возрасте </a:t>
          </a:r>
          <a:br>
            <a:rPr lang="ru-RU" sz="1600" kern="1200" dirty="0"/>
          </a:br>
          <a:r>
            <a:rPr lang="ru-RU" sz="1600" kern="1200" dirty="0"/>
            <a:t>от 5 до 19 лет, непосредственно вовлеченных в реализацию мероприятий федерального проекта </a:t>
          </a:r>
          <a:r>
            <a:rPr lang="ru-RU" sz="1600" b="1" kern="1200" dirty="0">
              <a:solidFill>
                <a:srgbClr val="FF0000"/>
              </a:solidFill>
            </a:rPr>
            <a:t>к 2024 году составит 72%</a:t>
          </a:r>
          <a:endParaRPr lang="ru-RU" sz="1400" b="1" kern="1200" dirty="0">
            <a:solidFill>
              <a:srgbClr val="FF0000"/>
            </a:solidFill>
            <a:effectLst/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27336" y="1623985"/>
        <a:ext cx="3277260" cy="1401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0422" cy="497367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148" y="2"/>
            <a:ext cx="2930421" cy="497367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521FC574-C371-4BF8-88A7-5A51D928CCD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549"/>
            <a:ext cx="2930422" cy="497365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148" y="9443549"/>
            <a:ext cx="2930421" cy="497365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33B4554A-CFE9-482E-B338-4951BFCE1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29366" cy="497444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224" y="1"/>
            <a:ext cx="2929366" cy="497444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>
              <a:defRPr sz="1200"/>
            </a:lvl1pPr>
          </a:lstStyle>
          <a:p>
            <a:fld id="{330E62A3-88BC-4583-A97A-373D42373A6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744538"/>
            <a:ext cx="59690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4" tIns="45692" rIns="91384" bIns="456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8" y="4723332"/>
            <a:ext cx="5409874" cy="4473812"/>
          </a:xfrm>
          <a:prstGeom prst="rect">
            <a:avLst/>
          </a:prstGeom>
        </p:spPr>
        <p:txBody>
          <a:bodyPr vert="horz" lIns="91384" tIns="45692" rIns="91384" bIns="4569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3480"/>
            <a:ext cx="2929366" cy="497444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224" y="9443480"/>
            <a:ext cx="2929366" cy="497444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r">
              <a:defRPr sz="1200"/>
            </a:lvl1pPr>
          </a:lstStyle>
          <a:p>
            <a:fld id="{70233168-41B7-41CF-85E0-6401770B4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8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6875" y="744538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8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6875" y="744538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54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6875" y="744538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30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16FDA5-C032-43F9-965E-6644CACC9F81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4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6875" y="744538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13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F0302-8BCA-4890-AC63-885BC576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11BD371-9D24-40E6-8039-97EF925C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8F2B26-DD66-444D-BB69-35876F26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C868E-FB05-4A68-885A-D9660EDFFC94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EEFFCF-73C3-4630-A213-BE725512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259E10-5959-463B-9122-B149EF75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BFED6-8C9F-4CED-B4CD-29CAA91244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51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54DC4C-B584-41ED-A272-191CE0DF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9165A9C-3DF8-4B2E-B77F-27CEDBA86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13325D-905F-45B2-B118-FF8640E1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8432EE-C38D-43BF-98CF-3D593E8A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6992E1-1F8F-4C58-86AD-33C75D41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7252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8B0710-FB5B-4E70-BD17-0551F3772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6D8574-30A9-40B6-A9D0-22AC5B50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01C1D6-FD7B-4787-9518-6BB61653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D7674C-7A1A-46F6-AE84-7D7620D3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46E843-1615-41AA-AF38-3A6FD6BE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0279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C6256-1A97-4C16-9C9A-BE854955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5CF283-89C3-4AC1-85DA-165288BDE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06E04A-B085-4A01-B78C-FDE27BEB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75D3D-DEDE-4F30-9E30-DDC2A981D747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442DD0-3214-4357-A197-357D1D3B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7E2CAB-5323-4D8A-B33B-77D86652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5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C10B8-6ACF-481E-9692-76E061AA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63068A-5F90-40A5-8979-7F9EF2011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AA89F4-CAE3-41DD-A478-46841444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7EA25D-BEB0-411E-9D2C-F3E2E807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B501F1-9659-4471-8211-FE811997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7281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7B2CA9-FC52-4713-8F61-83B30617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9098E8-378C-422C-877D-77CB074F8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A97A3C-228A-4C50-B531-DBD3DBE6D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54CDDB-BB95-4D5C-9FFF-502D7E8A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AFB36-41ED-4DE7-B518-97E084D431E3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0E9C1A6-CDE5-4BAC-9303-32D11154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E8C40A-6B9E-4C69-92C6-9827FF17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7ED1-6548-46D7-A792-EC1A3B22D8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053CC-57C6-4209-AF6A-83E7880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A8C81F-7D29-4C29-8C47-A746F12C0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442171-EA5A-41F0-9768-C114A2808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5266453-9937-4600-B4A3-C381C3D46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461B4A0-B952-494F-BE33-DE7C2CFA2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8D6BCCB-0FC7-40FA-A684-F6F57F4B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7EA1E29-E68E-403E-9D44-E81193E2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8D0FD68-3836-49D0-B503-5EC04AE0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291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82F6A9-BAB7-4955-BB48-5E4B0946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63E37D8-CF79-4512-BD7D-6B971938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13E25FF-82E5-44FF-B958-4E5CC1FB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0625AC-D6DC-4687-BD1B-6B2AB56A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8811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B8CDED3-554C-4EAC-A17E-1A29553E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9CBA0-F500-4CE6-B66C-C731F435F22B}" type="datetime1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69DF720-BE6A-4AE1-912D-514EB604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F18E15D-2651-4704-9905-79E6B6A0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9778-F262-4D6E-96A2-52376DCA92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1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286645-EE83-404C-B99E-59393D7F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B2CA2F-FB24-4780-99FC-EE947356B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72BE2E-33D1-4594-BE03-1F23AA976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43A0D6-92E2-4718-BC78-F643C3CB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3591D6-2B7D-4C4D-98AA-0A1410DE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6EDB12-944C-44AB-B524-5631CAE2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654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C232B9-77E9-4803-B3C7-524329A8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18DAC7-934A-4FC5-98EE-32C4E550C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1CC3A0-7614-48EE-A77E-CFF9B8B23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72F235-8108-425B-96FE-AB0E793F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A72CE8-4ACD-4B34-B095-37BEA792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805EAE-C9F9-418C-96F5-68A81A03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8299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F97C67-B802-4559-9AE7-DDB3EAA9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EC8A80-602D-4D97-A456-FA4B3935A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4E9123-190D-4C5D-9E4B-AC49ABD28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16035C-1BA6-452D-80F6-5CC3C110825B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1E7A45-BEB1-409D-92BF-C145B4533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Совещание Губернатора с Главами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49C414-EED5-460A-B342-9F4CEB924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Гербик - скромный.gif">
            <a:extLst>
              <a:ext uri="{FF2B5EF4-FFF2-40B4-BE49-F238E27FC236}">
                <a16:creationId xmlns:a16="http://schemas.microsoft.com/office/drawing/2014/main" xmlns="" id="{82D96704-B2AF-4B18-9B38-2E165D6B4DC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0"/>
            <a:ext cx="1043608" cy="7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3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135687"/>
            <a:ext cx="1171374" cy="773898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3761" y="277470"/>
            <a:ext cx="7527262" cy="814269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Министерство образования и молодежной политики Свердловской области</a:t>
            </a:r>
            <a:r>
              <a:rPr lang="ru-RU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342" y="1179894"/>
            <a:ext cx="9171014" cy="2513882"/>
            <a:chOff x="107505" y="1402802"/>
            <a:chExt cx="9171014" cy="188674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27758" y="1402802"/>
              <a:ext cx="9150761" cy="17281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7505" y="1561356"/>
              <a:ext cx="8821739" cy="17281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hangingPunct="0"/>
              <a:r>
                <a:rPr lang="ru-RU" sz="2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О реализации задач федерального проекта «Патриотическое воспитание граждан в Российской Федерации» в Свердловской области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 rot="5400000">
            <a:off x="4570835" y="-805631"/>
            <a:ext cx="38099" cy="91797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5172323"/>
            <a:ext cx="3808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Екатеринбург</a:t>
            </a:r>
          </a:p>
          <a:p>
            <a:pPr algn="ctr"/>
            <a:r>
              <a:rPr lang="ru-RU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2020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1" y="3714565"/>
            <a:ext cx="565212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молодежной политики Министерства образования и молодежной политики Свердловской области </a:t>
            </a:r>
          </a:p>
          <a:p>
            <a:pPr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Гущин Олег Васильевич </a:t>
            </a:r>
          </a:p>
          <a:p>
            <a:pPr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Деникаева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Ольга Валериановна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85D47-F6BA-4574-B744-8984CC52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на 2021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E9207C-047E-41C0-91CF-53ED50BD1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Нормативно обеспечить внутреннее и внешнее взаимодействие по реализации проекта </a:t>
            </a:r>
            <a:endParaRPr lang="ru-RU" dirty="0" smtClean="0"/>
          </a:p>
          <a:p>
            <a:r>
              <a:rPr lang="ru-RU" dirty="0" smtClean="0"/>
              <a:t>Максимально </a:t>
            </a:r>
            <a:r>
              <a:rPr lang="ru-RU" dirty="0"/>
              <a:t>развернуть информационную кампанию, особенно в социальных сетях</a:t>
            </a:r>
          </a:p>
          <a:p>
            <a:r>
              <a:rPr lang="ru-RU" dirty="0"/>
              <a:t>После уточнения методик  и требований к результатам сформулировать и довести до ОМС четкий алгоритм реализации проекта на уровне МО</a:t>
            </a:r>
          </a:p>
          <a:p>
            <a:r>
              <a:rPr lang="ru-RU" dirty="0"/>
              <a:t>Максимально задействовать имеющиеся информационные системы для учета результатов реализации проекта (АИС Молодежь, РДШ, </a:t>
            </a:r>
            <a:r>
              <a:rPr lang="ru-RU" dirty="0" err="1"/>
              <a:t>Юнармия</a:t>
            </a:r>
            <a:r>
              <a:rPr lang="ru-RU" dirty="0"/>
              <a:t> и иные)</a:t>
            </a:r>
          </a:p>
          <a:p>
            <a:r>
              <a:rPr lang="ru-RU" dirty="0"/>
              <a:t>Обеспечить мониторинг реализации проекта и своевременное реагирование на изменения</a:t>
            </a:r>
          </a:p>
          <a:p>
            <a:r>
              <a:rPr lang="ru-RU" dirty="0"/>
              <a:t>Добиться максимального эффекта от вложения средств областного бюджета, сформировав к 2022 году основания для нормирования ГЗ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49066-C65D-4A27-AE55-92DD5DB3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5D3D-DEDE-4F30-9E30-DDC2A981D747}" type="datetime1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F050E0-C539-470B-B0CB-8670A510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Совещание Губернатора с Главами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50B905-A19E-49CB-8F84-DC111C15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6A82-E3D6-477D-9131-DAAAB66F7C3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AAB1C1-7824-4ABA-902F-C2C69C02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0"/>
            <a:ext cx="7886700" cy="1104636"/>
          </a:xfrm>
        </p:spPr>
        <p:txBody>
          <a:bodyPr/>
          <a:lstStyle/>
          <a:p>
            <a:r>
              <a:rPr lang="ru-RU" dirty="0"/>
              <a:t>Задачи на 2021 год: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F12F88-A292-4880-A2C2-68E560878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915978"/>
            <a:ext cx="8455968" cy="4380487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7. Укрепить связи в педагогическом сообществе, заинтересованном в развитии патриотического воспитания, через формирование методического и дидактического контента для классных руководителей</a:t>
            </a:r>
          </a:p>
          <a:p>
            <a:r>
              <a:rPr lang="ru-RU" sz="2000" dirty="0"/>
              <a:t>8. Обеспечить содержательно-смысловое единство на основе Стратегии </a:t>
            </a:r>
            <a:r>
              <a:rPr lang="ru-RU" sz="2000" dirty="0" smtClean="0"/>
              <a:t>развития воспитания </a:t>
            </a:r>
            <a:r>
              <a:rPr lang="ru-RU" sz="2000" dirty="0"/>
              <a:t>разрабатываемых  программ воспитания ОО с учетом потребностей развития, социокультурных особенностей Свердловской области</a:t>
            </a:r>
          </a:p>
          <a:p>
            <a:r>
              <a:rPr lang="ru-RU" sz="2000" dirty="0"/>
              <a:t>9. Организовать систему восполнения профессиональных дефицитов организаторов патриотического воспитания (руководители ВПК, МДОО, НКО)</a:t>
            </a:r>
          </a:p>
          <a:p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CE2CF4-4920-4DE7-8639-BDE5679C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75D3D-DEDE-4F30-9E30-DDC2A981D747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95D86B-5619-47AF-BD44-7F36F42F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DF6F41-1596-45B3-8948-528BB733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1196"/>
            <a:ext cx="2160240" cy="613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5" r="4452" b="20766"/>
          <a:stretch/>
        </p:blipFill>
        <p:spPr>
          <a:xfrm>
            <a:off x="156297" y="3270439"/>
            <a:ext cx="2952328" cy="1661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9278"/>
            <a:ext cx="3132348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0" r="7930" b="6469"/>
          <a:stretch/>
        </p:blipFill>
        <p:spPr>
          <a:xfrm>
            <a:off x="3203848" y="3257241"/>
            <a:ext cx="2956761" cy="19037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859277"/>
            <a:ext cx="2937012" cy="20650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8117" r="8263"/>
          <a:stretch/>
        </p:blipFill>
        <p:spPr>
          <a:xfrm>
            <a:off x="6300192" y="3256343"/>
            <a:ext cx="2520280" cy="1675451"/>
          </a:xfrm>
          <a:prstGeom prst="rect">
            <a:avLst/>
          </a:prstGeom>
        </p:spPr>
      </p:pic>
      <p:pic>
        <p:nvPicPr>
          <p:cNvPr id="1026" name="Picture 2" descr="https://sun9-53.userapi.com/impf/w4M9IWqUXSRum5CXon35CPlcZx-U4Mk7ABxWdA/koIgBKydlKg.jpg?size=810x1080&amp;quality=96&amp;proxy=1&amp;sign=641070a6251700fd87dcd137a85d9209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3"/>
          <a:stretch/>
        </p:blipFill>
        <p:spPr bwMode="auto">
          <a:xfrm>
            <a:off x="3464985" y="708693"/>
            <a:ext cx="2358045" cy="238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0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smtClean="0"/>
          </a:p>
          <a:p>
            <a:pPr marL="0" indent="0" algn="ctr">
              <a:buNone/>
            </a:pPr>
            <a:r>
              <a:rPr lang="ru-RU" sz="3600" smtClean="0"/>
              <a:t>Спасибо </a:t>
            </a:r>
            <a:r>
              <a:rPr lang="ru-RU" sz="3600" dirty="0" smtClean="0"/>
              <a:t>за внимание!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75D3D-DEDE-4F30-9E30-DDC2A981D747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1196"/>
            <a:ext cx="2160240" cy="61326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63346746"/>
              </p:ext>
            </p:extLst>
          </p:nvPr>
        </p:nvGraphicFramePr>
        <p:xfrm>
          <a:off x="-9872" y="734461"/>
          <a:ext cx="4509864" cy="498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7864" y="211959"/>
            <a:ext cx="48942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 «Образование»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Крест 1"/>
          <p:cNvSpPr/>
          <p:nvPr/>
        </p:nvSpPr>
        <p:spPr>
          <a:xfrm>
            <a:off x="4644008" y="2353444"/>
            <a:ext cx="504056" cy="504056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92080" y="1345332"/>
            <a:ext cx="3312368" cy="2304256"/>
          </a:xfrm>
          <a:prstGeom prst="roundRect">
            <a:avLst/>
          </a:prstGeom>
          <a:solidFill>
            <a:srgbClr val="EEEEEE"/>
          </a:solidFill>
          <a:ln>
            <a:solidFill>
              <a:srgbClr val="8F3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Федеральный проект «Патриотическое воспитание граждан Российской Федерации»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1.01.2021 по 31.12.2024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70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634421"/>
            <a:ext cx="8838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80" y="132339"/>
            <a:ext cx="2605532" cy="555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8312" y="222638"/>
            <a:ext cx="5940152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/>
              <a:t>Федеральный закон от 31 июля 2020 г. N 304-ФЗ</a:t>
            </a:r>
            <a:br>
              <a:rPr lang="ru-RU" sz="1400" b="1" dirty="0"/>
            </a:br>
            <a:r>
              <a:rPr lang="ru-RU" sz="1400" b="1" dirty="0"/>
              <a:t>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951" y="1183939"/>
            <a:ext cx="8545684" cy="4281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«…2) </a:t>
            </a:r>
            <a:r>
              <a:rPr lang="ru-RU" sz="1400" b="1" dirty="0"/>
              <a:t>воспитание</a:t>
            </a:r>
            <a:r>
              <a:rPr lang="ru-RU" sz="1400" dirty="0"/>
              <a:t> 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среде;» …</a:t>
            </a:r>
          </a:p>
          <a:p>
            <a:pPr algn="just"/>
            <a:endParaRPr lang="ru-RU" sz="1400" b="1" dirty="0">
              <a:solidFill>
                <a:srgbClr val="26282F"/>
              </a:solidFill>
            </a:endParaRPr>
          </a:p>
          <a:p>
            <a:pPr algn="just"/>
            <a:r>
              <a:rPr lang="ru-RU" sz="1400" b="1" dirty="0">
                <a:solidFill>
                  <a:srgbClr val="26282F"/>
                </a:solidFill>
              </a:rPr>
              <a:t>Статья 12.1.</a:t>
            </a:r>
            <a:r>
              <a:rPr lang="ru-RU" sz="1400" dirty="0">
                <a:solidFill>
                  <a:srgbClr val="26282F"/>
                </a:solidFill>
              </a:rPr>
              <a:t> Общие требования к организации воспитания обучающихся</a:t>
            </a:r>
          </a:p>
          <a:p>
            <a:pPr algn="just"/>
            <a:r>
              <a:rPr lang="ru-RU" sz="1400" dirty="0"/>
              <a:t>1. 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 основе включаемых в образовательную программу рабочей программы воспитания и календарного плана воспитательной работы, разрабатываемых и утверждаемых такими организациями самостоятельно, если иное не установлено настоящим Федеральным законом.</a:t>
            </a:r>
          </a:p>
          <a:p>
            <a:pPr algn="just"/>
            <a:r>
              <a:rPr lang="ru-RU" sz="1400" dirty="0"/>
              <a:t>2. Воспитание обучающихся при освоении ими основных общеобразовательных программ, образовательных программ среднего профессионального образования, образовательных программ высшего образования (программ </a:t>
            </a:r>
            <a:r>
              <a:rPr lang="ru-RU" sz="1400" dirty="0" err="1"/>
              <a:t>бакалавриата</a:t>
            </a:r>
            <a:r>
              <a:rPr lang="ru-RU" sz="1400" dirty="0"/>
              <a:t> и программ </a:t>
            </a:r>
            <a:r>
              <a:rPr lang="ru-RU" sz="1400" dirty="0" err="1"/>
              <a:t>специалитета</a:t>
            </a:r>
            <a:r>
              <a:rPr lang="ru-RU" sz="1400" dirty="0"/>
              <a:t>) в организациях, осуществляющих образовательную деятельность, осуществляется на основе включаемых в такие образовательные программы рабочей программы воспитания…»</a:t>
            </a:r>
          </a:p>
        </p:txBody>
      </p:sp>
    </p:spTree>
    <p:extLst>
      <p:ext uri="{BB962C8B-B14F-4D97-AF65-F5344CB8AC3E}">
        <p14:creationId xmlns:p14="http://schemas.microsoft.com/office/powerpoint/2010/main" val="338081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379605"/>
              </p:ext>
            </p:extLst>
          </p:nvPr>
        </p:nvGraphicFramePr>
        <p:xfrm>
          <a:off x="1" y="985292"/>
          <a:ext cx="9143999" cy="4729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160240" y="244066"/>
            <a:ext cx="694724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6318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318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318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318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318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показатели федерального проекта «Патриотическое воспитание граждан Российской Федерации»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126"/>
            <a:ext cx="2160240" cy="6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2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1196"/>
            <a:ext cx="2160240" cy="6132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9792" y="409228"/>
            <a:ext cx="590465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Значения основных результатов реализации проекта для Свердловской области</a:t>
            </a:r>
          </a:p>
        </p:txBody>
      </p:sp>
      <p:graphicFrame>
        <p:nvGraphicFramePr>
          <p:cNvPr id="20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95620"/>
              </p:ext>
            </p:extLst>
          </p:nvPr>
        </p:nvGraphicFramePr>
        <p:xfrm>
          <a:off x="395537" y="1201315"/>
          <a:ext cx="8371036" cy="4238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4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6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7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19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71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19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9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019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25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890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Обеспечены разработка и внедрение рабочих программ воспитания обучающихся в общеобразовательных организациях и профессиональных образовательных организациях, нарастающим итогом, %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086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Обеспечено увеличение численности детей и молодежи в возрасте до 30 лет, вовлеченных в социально активную деятельность через увеличение охвата патриотическими проектами,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тыс.чел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Arial Unicode MS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890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Создание условий для развития системы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межпоколенческого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 взаимодействия и обеспечения преемственности поколений, поддержки общественных инициатив и проектов, направленных</a:t>
                      </a:r>
                      <a:b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</a:b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на гражданское и патриотическое воспитание детей и молодежи, тыс. чел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7,858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36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905" y="223298"/>
            <a:ext cx="6285384" cy="480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>
                <a:latin typeface="Liberation Serif" panose="02020603050405020304" pitchFamily="18" charset="0"/>
              </a:rPr>
              <a:t>Результаты проекта на федеральном уровне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F884A2C-25F4-4D9A-9D3D-15F34528E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00552"/>
              </p:ext>
            </p:extLst>
          </p:nvPr>
        </p:nvGraphicFramePr>
        <p:xfrm>
          <a:off x="73870" y="808349"/>
          <a:ext cx="8807542" cy="15358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1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835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Liberation Serif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Наименование результата</a:t>
                      </a:r>
                      <a:endParaRPr lang="ru-RU" sz="1100" b="1" dirty="0">
                        <a:latin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Характеристика результата</a:t>
                      </a:r>
                      <a:endParaRPr lang="ru-RU" sz="1100" b="1" dirty="0">
                        <a:latin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Тип результата</a:t>
                      </a:r>
                      <a:endParaRPr lang="ru-RU" sz="1100" b="1" dirty="0">
                        <a:latin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8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1.2.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проведение всероссийских, окружных и межрегиональных мероприятий патриотической направленности, с участием детей и молодежи</a:t>
                      </a:r>
                      <a:endParaRPr lang="ru-RU" sz="1100" b="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 России на конкурсной основе предоставлена дополнительная поддержка юридическим лицам на проведение всероссийских, окружных и межрегиональных мероприятий охватом не менее 500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массовых мероприятий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94280"/>
              </p:ext>
            </p:extLst>
          </p:nvPr>
        </p:nvGraphicFramePr>
        <p:xfrm>
          <a:off x="73870" y="1912546"/>
          <a:ext cx="8807542" cy="11556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1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556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увеличение численности детей, вовлеченных в деятельность Всероссийского детско-юношеского военно-патриотического общественного движения «ЮНАРМИЯ»</a:t>
                      </a: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Всероссийскому детско-юношескому военно-патриотическому общественному движению «ЮНАРМИЯ» предоставлена дополнительная финансовая поддержка на реализацию программ военно-патриотического воспитания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kern="1200" spc="-10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Проведение массовых мероприятий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kern="1200" spc="-10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17466"/>
              </p:ext>
            </p:extLst>
          </p:nvPr>
        </p:nvGraphicFramePr>
        <p:xfrm>
          <a:off x="73870" y="2876363"/>
          <a:ext cx="8807542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1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увеличение численности  детей, вовлеченных в деятельность Общероссийской общественно-государственной детско-юношеской организацией «Российское движение школьников»</a:t>
                      </a:r>
                    </a:p>
                  </a:txBody>
                  <a:tcPr marL="68580" marR="68580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реализации Общероссийской общественно-государственной детско-юношеской организации «Российское движение школьников» единого комплекса патриотического воспитания увеличена численность детей, вовлеченных в деятельность движения. Охват мероприятий, проводимых в рамках указанного комплекса - не менее 600 тысяч участников ежегодно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массовых мероприятий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100" b="0" kern="1200" spc="-10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100" b="0" kern="1200" spc="-10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201"/>
            <a:ext cx="2160240" cy="613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33" y="2363941"/>
            <a:ext cx="682763" cy="487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r="462" b="3381"/>
          <a:stretch/>
        </p:blipFill>
        <p:spPr>
          <a:xfrm>
            <a:off x="8389096" y="3194952"/>
            <a:ext cx="706445" cy="608079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05967"/>
              </p:ext>
            </p:extLst>
          </p:nvPr>
        </p:nvGraphicFramePr>
        <p:xfrm>
          <a:off x="73870" y="3949371"/>
          <a:ext cx="8807542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1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87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1.7.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проведение Всероссийского конкурса «Большая перемена»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проведения Всероссийского конкурса «Большая перемена», направленного на формирование гражданско-патриотического воспитания обучающихся основного и дополнительного образования, увеличено число детей, вовлеченных в социально полезные практики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spc="-1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массовых мероприятий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16582"/>
              </p:ext>
            </p:extLst>
          </p:nvPr>
        </p:nvGraphicFramePr>
        <p:xfrm>
          <a:off x="73870" y="4662335"/>
          <a:ext cx="8807542" cy="9361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3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61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1.8.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Разработан и реализуется комплекс мер, направленный на развитие системы гражданского и патриотического воспитания учащихся общеобразовательных организаций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Обеспечено внедрение в пилотных субъектах Российской Федерации ставок специалистов по воспитанию в общеобразовательных организациях, а также муниципальных кураторов и региональных координаторов системы патриотического воспитания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Оказание услуг (выполнение работ)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98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38932"/>
              </p:ext>
            </p:extLst>
          </p:nvPr>
        </p:nvGraphicFramePr>
        <p:xfrm>
          <a:off x="246275" y="1204451"/>
          <a:ext cx="8807542" cy="929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6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2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68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21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1.10.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Организовано проведение всероссийских тематических онлайн-уроков, направленных на гражданско-патриотическое воспитание детей</a:t>
                      </a:r>
                    </a:p>
                  </a:txBody>
                  <a:tcPr marL="68580" marR="68580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Организовано Проведены проведение всероссийские тематических онлайн-уроков с участием руководителей государства, политических и общественных деятелей, количество просмотров которых составит (не менее): в 2021 году – 5 млн;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в 2022 году – 6 млн.;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с 2023 по 2024 год –7 млн. ежегодно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Оказание услуг (выполнение работ)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024803"/>
              </p:ext>
            </p:extLst>
          </p:nvPr>
        </p:nvGraphicFramePr>
        <p:xfrm>
          <a:off x="246275" y="2088306"/>
          <a:ext cx="8807542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6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2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68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2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1.11.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6DB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Обеспечено проведение ежегодного мониторинга ценностных ориентаций современной молодежи</a:t>
                      </a:r>
                    </a:p>
                  </a:txBody>
                  <a:tcPr marL="68580" marR="68580" marT="9525" marB="0">
                    <a:solidFill>
                      <a:srgbClr val="6DB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Проведен анализ состояния ценностных ориентаций современной молодежи с привлечением научно-экспертного сообщества. Сформулированы предложения по повышению эффективности проводимых мероприятий в сфере патриотического воспитания</a:t>
                      </a:r>
                    </a:p>
                  </a:txBody>
                  <a:tcPr>
                    <a:solidFill>
                      <a:srgbClr val="6DB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Проведение образовательных мероприятий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DB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07371"/>
              </p:ext>
            </p:extLst>
          </p:nvPr>
        </p:nvGraphicFramePr>
        <p:xfrm>
          <a:off x="246275" y="2791229"/>
          <a:ext cx="8807542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2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68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700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1.12.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Создано патриотическое движение Ассоциации студенческих патриотических клубов «Я горжусь»</a:t>
                      </a:r>
                    </a:p>
                  </a:txBody>
                  <a:tcPr marL="68580" marR="68580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Создано патриотическое движение посредством построения студенческих патриотических клубов в образовательных организациях высшего образования.</a:t>
                      </a:r>
                    </a:p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В 2021 году будут разработаны методические рекомендации по созданию клубов в ООВО, созданы 20 пилотных клубов в субъектах РФ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Создание (реорганизация) организации (структурного подразделения)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75941"/>
            <a:ext cx="2016224" cy="1512168"/>
          </a:xfrm>
          <a:prstGeom prst="rect">
            <a:avLst/>
          </a:prstGeom>
        </p:spPr>
      </p:pic>
      <p:pic>
        <p:nvPicPr>
          <p:cNvPr id="1026" name="Picture 2" descr="https://sun9-25.userapi.com/impf/_tYLO6oEzrLnaSSHoB386ZFQEOLJhDbsWHolag/jR--3iJalo8.jpg?size=2560x1920&amp;quality=96&amp;proxy=1&amp;sign=27f470e506ce1ba60382d5de63457c1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99660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761"/>
              </p:ext>
            </p:extLst>
          </p:nvPr>
        </p:nvGraphicFramePr>
        <p:xfrm>
          <a:off x="246275" y="136740"/>
          <a:ext cx="8807542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6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2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68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78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1.9.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Сформирован единый подход к межведомственному взаимодействию в системе воспитания и профилактики безнадзорности и правонарушений несовершеннолетних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За счет создания автоматизированной информационной системы, а также аналитического центра по разработке и анализу моделей воспитательной работы в субъектах Российской Федерации сформирован единый подход к межведомственному взаимодействию в системе воспитания и профилактики безнадзорности и правонарушений несовершеннолетних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Оказание услуг (выполнение работ)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4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75516-DED5-4A0D-A687-D99123C6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Готовность к реализации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E5AF98-64B6-4CB7-BC04-79B554EE3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Оптимизирована сеть центров патриотического воспитания молодежи в СПО и скорректирована структура и кадровый состав ГАУ СО  РЦПВ.</a:t>
            </a:r>
          </a:p>
          <a:p>
            <a:r>
              <a:rPr lang="ru-RU" sz="2000" dirty="0"/>
              <a:t>Проведено социологическое исследование среди школьников и студентов СПО, позволяющее оценить практики информационного обмена и вовлеченность в патриотические проекты.</a:t>
            </a:r>
          </a:p>
          <a:p>
            <a:r>
              <a:rPr lang="ru-RU" sz="2000" dirty="0"/>
              <a:t>Создан информационный портал «Мы-уральцы!» как платформа информационного обмена субъектов </a:t>
            </a:r>
            <a:r>
              <a:rPr lang="ru-RU" sz="2000" dirty="0" err="1"/>
              <a:t>партиотического</a:t>
            </a:r>
            <a:r>
              <a:rPr lang="ru-RU" sz="2000" dirty="0"/>
              <a:t> воспитания (с функцией выгрузки в соцсети).</a:t>
            </a:r>
          </a:p>
          <a:p>
            <a:r>
              <a:rPr lang="ru-RU" sz="2000" dirty="0"/>
              <a:t>Сформировано государственное задание  17 ЦПВ и ДПМ + ГАУ СО РЦПВ, предполагающее вовлеченность не менее 360 тыс. участников в мероприятия различных форматов.</a:t>
            </a:r>
          </a:p>
          <a:p>
            <a:pPr marL="514350" indent="-514350">
              <a:buAutoNum type="arabicPeriod"/>
            </a:pP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C42954-34F1-46E8-AE37-113D5E89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75D3D-DEDE-4F30-9E30-DDC2A981D747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C3B490-140C-4AC1-9DA0-5B06A375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Совещание Губернатора с Главами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5FD817-B46E-4E5C-A63F-349B72B4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19100" indent="-238115">
              <a:spcBef>
                <a:spcPct val="20000"/>
              </a:spcBef>
              <a:buFont typeface="Arial" panose="020B0604020202020204" pitchFamily="34" charset="0"/>
              <a:buChar char="–"/>
              <a:defRPr sz="2333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52462" indent="-190492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3447" indent="-190492">
              <a:spcBef>
                <a:spcPct val="20000"/>
              </a:spcBef>
              <a:buFont typeface="Arial" panose="020B0604020202020204" pitchFamily="34" charset="0"/>
              <a:buChar char="–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14431" indent="-190492">
              <a:spcBef>
                <a:spcPct val="20000"/>
              </a:spcBef>
              <a:buFont typeface="Arial" panose="020B0604020202020204" pitchFamily="34" charset="0"/>
              <a:buChar char="»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237C5EB-05A6-410C-B931-3B97EBFFDE13}" type="slidenum">
              <a:rPr lang="ru-RU" altLang="ru-RU" sz="100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ru-RU" altLang="ru-RU" sz="1000">
              <a:solidFill>
                <a:srgbClr val="898989"/>
              </a:solidFill>
            </a:endParaRPr>
          </a:p>
        </p:txBody>
      </p:sp>
      <p:pic>
        <p:nvPicPr>
          <p:cNvPr id="6451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94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18490</TotalTime>
  <Words>1216</Words>
  <Application>Microsoft Office PowerPoint</Application>
  <PresentationFormat>Экран (16:10)</PresentationFormat>
  <Paragraphs>145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Century Gothic</vt:lpstr>
      <vt:lpstr>Liberation Serif</vt:lpstr>
      <vt:lpstr>Tahoma</vt:lpstr>
      <vt:lpstr>Times New Roman</vt:lpstr>
      <vt:lpstr>Тема Office</vt:lpstr>
      <vt:lpstr>Министерство образования и молодежной политики Свердловской области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 на федеральном уровне</vt:lpstr>
      <vt:lpstr>Презентация PowerPoint</vt:lpstr>
      <vt:lpstr>Готовность к реализации проекта </vt:lpstr>
      <vt:lpstr>Презентация PowerPoint</vt:lpstr>
      <vt:lpstr>Задачи на 2021 год</vt:lpstr>
      <vt:lpstr>Задачи на 2021 год: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энергетики и жилищно-коммунального хозяйства Свердловской области</dc:title>
  <dc:creator>Панов Дмитрий Вадимович</dc:creator>
  <cp:lastModifiedBy>Деникаева Ольга Валериановна</cp:lastModifiedBy>
  <cp:revision>157</cp:revision>
  <cp:lastPrinted>2019-11-22T06:18:54Z</cp:lastPrinted>
  <dcterms:created xsi:type="dcterms:W3CDTF">2011-10-21T13:43:14Z</dcterms:created>
  <dcterms:modified xsi:type="dcterms:W3CDTF">2021-02-08T05:12:46Z</dcterms:modified>
</cp:coreProperties>
</file>