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4" r:id="rId3"/>
    <p:sldId id="275" r:id="rId4"/>
    <p:sldId id="259" r:id="rId5"/>
    <p:sldId id="276" r:id="rId6"/>
    <p:sldId id="277" r:id="rId7"/>
    <p:sldId id="290" r:id="rId8"/>
    <p:sldId id="280" r:id="rId9"/>
    <p:sldId id="291" r:id="rId10"/>
    <p:sldId id="282" r:id="rId11"/>
    <p:sldId id="292" r:id="rId12"/>
    <p:sldId id="283" r:id="rId13"/>
    <p:sldId id="284" r:id="rId14"/>
    <p:sldId id="285" r:id="rId15"/>
    <p:sldId id="294" r:id="rId16"/>
    <p:sldId id="287" r:id="rId17"/>
    <p:sldId id="288" r:id="rId18"/>
    <p:sldId id="286" r:id="rId19"/>
    <p:sldId id="295" r:id="rId20"/>
    <p:sldId id="296" r:id="rId21"/>
    <p:sldId id="297" r:id="rId22"/>
    <p:sldId id="272" r:id="rId23"/>
  </p:sldIdLst>
  <p:sldSz cx="12192000" cy="6858000"/>
  <p:notesSz cx="6858000" cy="9144000"/>
  <p:embeddedFontLst>
    <p:embeddedFont>
      <p:font typeface="Muller Medium" charset="-52"/>
      <p:regular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Liberation Serif" panose="02020603050405020304" pitchFamily="18" charset="0"/>
      <p:regular r:id="rId31"/>
      <p:bold r:id="rId32"/>
      <p:italic r:id="rId33"/>
      <p:boldItalic r:id="rId34"/>
    </p:embeddedFont>
    <p:embeddedFont>
      <p:font typeface="Muller Bold" charset="-52"/>
      <p:bold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FDA"/>
    <a:srgbClr val="EFF68E"/>
    <a:srgbClr val="FF9900"/>
    <a:srgbClr val="408834"/>
    <a:srgbClr val="9E792E"/>
    <a:srgbClr val="536E3A"/>
    <a:srgbClr val="0083C7"/>
    <a:srgbClr val="800001"/>
    <a:srgbClr val="000000"/>
    <a:srgbClr val="E21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25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607964225063332E-2"/>
          <c:y val="0.12714756542264377"/>
          <c:w val="0.92119564485795113"/>
          <c:h val="0.575183361105968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Колличество гражданских служащих Министерства, представивших сведения о доходах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095939781608716E-2"/>
                  <c:y val="-1.4712584089366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73-4E73-AFEA-C99D809DD2C4}"/>
                </c:ext>
              </c:extLst>
            </c:dLbl>
            <c:dLbl>
              <c:idx val="1"/>
              <c:layout>
                <c:manualLayout>
                  <c:x val="1.7095939781608716E-2"/>
                  <c:y val="-2.4986888207706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73-4E73-AFEA-C99D809DD2C4}"/>
                </c:ext>
              </c:extLst>
            </c:dLbl>
            <c:dLbl>
              <c:idx val="2"/>
              <c:layout>
                <c:manualLayout>
                  <c:x val="1.7095939781608577E-2"/>
                  <c:y val="-1.5146824662099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73-4E73-AFEA-C99D809DD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</c:v>
                </c:pt>
                <c:pt idx="1">
                  <c:v>69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3-4E73-AFEA-C99D809DD2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Проведено проверок достоверности представленных сведений о доходах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8950375108551E-2"/>
                  <c:y val="-2.141733274946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73-4E73-AFEA-C99D809DD2C4}"/>
                </c:ext>
              </c:extLst>
            </c:dLbl>
            <c:dLbl>
              <c:idx val="1"/>
              <c:layout>
                <c:manualLayout>
                  <c:x val="1.5196390916985457E-2"/>
                  <c:y val="-1.7847777291218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73-4E73-AFEA-C99D809DD2C4}"/>
                </c:ext>
              </c:extLst>
            </c:dLbl>
            <c:dLbl>
              <c:idx val="2"/>
              <c:layout>
                <c:manualLayout>
                  <c:x val="1.3296842052362336E-2"/>
                  <c:y val="-2.141733274946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73-4E73-AFEA-C99D809DD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45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73-4E73-AFEA-C99D809DD2C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Привлечено к ответственности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/>
            </a:sp3d>
          </c:spPr>
          <c:invertIfNegative val="0"/>
          <c:dLbls>
            <c:dLbl>
              <c:idx val="0"/>
              <c:layout>
                <c:manualLayout>
                  <c:x val="2.08950375108551E-2"/>
                  <c:y val="-2.4986888207706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73-4E73-AFEA-C99D809DD2C4}"/>
                </c:ext>
              </c:extLst>
            </c:dLbl>
            <c:dLbl>
              <c:idx val="1"/>
              <c:layout>
                <c:manualLayout>
                  <c:x val="1.5196390916985526E-2"/>
                  <c:y val="-1.427822183297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73-4E73-AFEA-C99D809DD2C4}"/>
                </c:ext>
              </c:extLst>
            </c:dLbl>
            <c:dLbl>
              <c:idx val="2"/>
              <c:layout>
                <c:manualLayout>
                  <c:x val="1.7095939781608716E-2"/>
                  <c:y val="-2.141733274946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73-4E73-AFEA-C99D809DD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</c:v>
                </c:pt>
                <c:pt idx="1">
                  <c:v>16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73-4E73-AFEA-C99D809DD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6809360"/>
        <c:axId val="326797712"/>
        <c:axId val="0"/>
      </c:bar3DChart>
      <c:catAx>
        <c:axId val="32680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6797712"/>
        <c:crosses val="autoZero"/>
        <c:auto val="1"/>
        <c:lblAlgn val="ctr"/>
        <c:lblOffset val="100"/>
        <c:noMultiLvlLbl val="0"/>
      </c:catAx>
      <c:valAx>
        <c:axId val="326797712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32680936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579473385226415E-2"/>
          <c:y val="0.76008516941307169"/>
          <c:w val="0.95114225706490085"/>
          <c:h val="0.2399148305869283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80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607964225063332E-2"/>
          <c:y val="0.12714756542264377"/>
          <c:w val="0.92119564485795113"/>
          <c:h val="0.575183361105968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Колличество руководителей подведомственных Министерству организаций, представивших сведения о доходах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095939781608716E-2"/>
                  <c:y val="-1.4712584089366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73-4E73-AFEA-C99D809DD2C4}"/>
                </c:ext>
              </c:extLst>
            </c:dLbl>
            <c:dLbl>
              <c:idx val="1"/>
              <c:layout>
                <c:manualLayout>
                  <c:x val="1.7095939781608716E-2"/>
                  <c:y val="-2.4986888207706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73-4E73-AFEA-C99D809DD2C4}"/>
                </c:ext>
              </c:extLst>
            </c:dLbl>
            <c:dLbl>
              <c:idx val="2"/>
              <c:layout>
                <c:manualLayout>
                  <c:x val="1.7095939781608577E-2"/>
                  <c:y val="-1.5146824662099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73-4E73-AFEA-C99D809DD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172</c:v>
                </c:pt>
                <c:pt idx="1">
                  <c:v>170</c:v>
                </c:pt>
                <c:pt idx="2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3-4E73-AFEA-C99D809DD2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Проведено проверок достоверности представленных сведений о доходах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8950375108551E-2"/>
                  <c:y val="-2.141733274946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73-4E73-AFEA-C99D809DD2C4}"/>
                </c:ext>
              </c:extLst>
            </c:dLbl>
            <c:dLbl>
              <c:idx val="1"/>
              <c:layout>
                <c:manualLayout>
                  <c:x val="1.5196390916985457E-2"/>
                  <c:y val="-1.7847777291218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73-4E73-AFEA-C99D809DD2C4}"/>
                </c:ext>
              </c:extLst>
            </c:dLbl>
            <c:dLbl>
              <c:idx val="2"/>
              <c:layout>
                <c:manualLayout>
                  <c:x val="1.3296842052362336E-2"/>
                  <c:y val="-2.141733274946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73-4E73-AFEA-C99D809DD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41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73-4E73-AFEA-C99D809DD2C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Привлечено к ответственности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/>
            </a:sp3d>
          </c:spPr>
          <c:invertIfNegative val="0"/>
          <c:dLbls>
            <c:dLbl>
              <c:idx val="0"/>
              <c:layout>
                <c:manualLayout>
                  <c:x val="2.08950375108551E-2"/>
                  <c:y val="-2.4986888207706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73-4E73-AFEA-C99D809DD2C4}"/>
                </c:ext>
              </c:extLst>
            </c:dLbl>
            <c:dLbl>
              <c:idx val="1"/>
              <c:layout>
                <c:manualLayout>
                  <c:x val="1.5196390916985526E-2"/>
                  <c:y val="-1.427822183297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73-4E73-AFEA-C99D809DD2C4}"/>
                </c:ext>
              </c:extLst>
            </c:dLbl>
            <c:dLbl>
              <c:idx val="2"/>
              <c:layout>
                <c:manualLayout>
                  <c:x val="1.7095939781608716E-2"/>
                  <c:y val="-2.141733274946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73-4E73-AFEA-C99D809DD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18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73-4E73-AFEA-C99D809DD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6809360"/>
        <c:axId val="326797712"/>
        <c:axId val="0"/>
      </c:bar3DChart>
      <c:catAx>
        <c:axId val="32680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6797712"/>
        <c:crosses val="autoZero"/>
        <c:auto val="1"/>
        <c:lblAlgn val="ctr"/>
        <c:lblOffset val="100"/>
        <c:noMultiLvlLbl val="0"/>
      </c:catAx>
      <c:valAx>
        <c:axId val="326797712"/>
        <c:scaling>
          <c:orientation val="minMax"/>
          <c:max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326809360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579473385226415E-2"/>
          <c:y val="0.76008516941307169"/>
          <c:w val="0.95114225706490085"/>
          <c:h val="0.2399148305869283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80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0747" y="1695876"/>
            <a:ext cx="7007257" cy="18188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746" y="3630318"/>
            <a:ext cx="7007258" cy="1441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850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145" y="-1145798"/>
            <a:ext cx="3546187" cy="35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338" y="50310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338" y="3382832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7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06699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728" y="131974"/>
            <a:ext cx="1324191" cy="1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9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65297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728" y="131974"/>
            <a:ext cx="1324191" cy="1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482563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728" y="131974"/>
            <a:ext cx="1324191" cy="1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4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6564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41" y="160256"/>
            <a:ext cx="1211344" cy="12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1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6564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96" y="127402"/>
            <a:ext cx="1211344" cy="12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45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6598"/>
            <a:ext cx="5835977" cy="2660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60" y="127402"/>
            <a:ext cx="1211344" cy="12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25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96" y="127402"/>
            <a:ext cx="1211344" cy="12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1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9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3524" y="249810"/>
            <a:ext cx="3581383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1" y="249811"/>
            <a:ext cx="7626284" cy="5943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43524" y="1850010"/>
            <a:ext cx="358138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47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198" y="1639315"/>
            <a:ext cx="9043447" cy="18188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198" y="3573757"/>
            <a:ext cx="6441649" cy="1441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850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1" y="-982884"/>
            <a:ext cx="3310569" cy="33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92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3728" y="249810"/>
            <a:ext cx="590117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1" y="249811"/>
            <a:ext cx="5109328" cy="5943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23728" y="1850010"/>
            <a:ext cx="590117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6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002" y="249810"/>
            <a:ext cx="3553905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1" y="249811"/>
            <a:ext cx="7532016" cy="5943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71002" y="1850010"/>
            <a:ext cx="355390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6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448" y="249810"/>
            <a:ext cx="592946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1" y="249811"/>
            <a:ext cx="5165889" cy="5943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95448" y="1850010"/>
            <a:ext cx="592946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48" y="636310"/>
            <a:ext cx="515565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399245" y="0"/>
            <a:ext cx="579275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8448" y="2236510"/>
            <a:ext cx="5155659" cy="2429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0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2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421" y="365125"/>
            <a:ext cx="9889503" cy="1325563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41" y="160256"/>
            <a:ext cx="1211344" cy="12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rgbClr val="E1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950" y="1875934"/>
            <a:ext cx="5533534" cy="318626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41" y="160256"/>
            <a:ext cx="1211344" cy="1211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42"/>
          <a:stretch/>
        </p:blipFill>
        <p:spPr>
          <a:xfrm>
            <a:off x="-454012" y="160256"/>
            <a:ext cx="4942797" cy="62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8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7352" y="1875934"/>
            <a:ext cx="5533534" cy="318626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41" y="160256"/>
            <a:ext cx="1211344" cy="1211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19" y="1564849"/>
            <a:ext cx="5646246" cy="341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728" y="131974"/>
            <a:ext cx="1324191" cy="1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2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18023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51" y="-1479951"/>
            <a:ext cx="4195713" cy="41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3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-1164619"/>
            <a:ext cx="3747155" cy="37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4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-1164619"/>
            <a:ext cx="3747155" cy="37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6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57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0" r:id="rId3"/>
    <p:sldLayoutId id="2147483671" r:id="rId4"/>
    <p:sldLayoutId id="2147483672" r:id="rId5"/>
    <p:sldLayoutId id="2147483650" r:id="rId6"/>
    <p:sldLayoutId id="2147483664" r:id="rId7"/>
    <p:sldLayoutId id="2147483665" r:id="rId8"/>
    <p:sldLayoutId id="2147483651" r:id="rId9"/>
    <p:sldLayoutId id="2147483670" r:id="rId10"/>
    <p:sldLayoutId id="2147483652" r:id="rId11"/>
    <p:sldLayoutId id="2147483666" r:id="rId12"/>
    <p:sldLayoutId id="2147483653" r:id="rId13"/>
    <p:sldLayoutId id="2147483654" r:id="rId14"/>
    <p:sldLayoutId id="2147483667" r:id="rId15"/>
    <p:sldLayoutId id="2147483668" r:id="rId16"/>
    <p:sldLayoutId id="2147483655" r:id="rId17"/>
    <p:sldLayoutId id="2147483673" r:id="rId18"/>
    <p:sldLayoutId id="2147483656" r:id="rId19"/>
    <p:sldLayoutId id="2147483661" r:id="rId20"/>
    <p:sldLayoutId id="2147483662" r:id="rId21"/>
    <p:sldLayoutId id="2147483663" r:id="rId22"/>
    <p:sldLayoutId id="2147483657" r:id="rId23"/>
    <p:sldLayoutId id="2147483658" r:id="rId24"/>
    <p:sldLayoutId id="2147483659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601" y="1368797"/>
            <a:ext cx="9422434" cy="319367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4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</a:t>
            </a:r>
            <a:r>
              <a:rPr lang="ru-RU" sz="4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выполнении в </a:t>
            </a:r>
            <a:r>
              <a:rPr lang="ru-RU" sz="4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 </a:t>
            </a:r>
            <a:r>
              <a:rPr lang="ru-RU" sz="4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 </a:t>
            </a:r>
            <a:r>
              <a:rPr lang="ru-RU" sz="4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4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4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плана </a:t>
            </a:r>
            <a:r>
              <a:rPr lang="ru-RU" sz="4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работы Министерства образования и молодежной политики Свердловской области </a:t>
            </a:r>
            <a:r>
              <a:rPr lang="ru-RU" sz="4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4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4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4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противодействию коррупции </a:t>
            </a:r>
            <a:r>
              <a:rPr lang="ru-RU" sz="4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4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4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4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2021–2024 </a:t>
            </a:r>
            <a:r>
              <a:rPr lang="ru-RU" sz="4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годы</a:t>
            </a:r>
            <a:endParaRPr lang="ru-RU" sz="40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3377" y="239701"/>
            <a:ext cx="9854765" cy="11083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59113" y="319165"/>
            <a:ext cx="9469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Работа Комиссии по соблюдению требований к служебному поведению государственных гражданских служащих Министерства образования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урегулированию конфликта интересов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3376" y="1530053"/>
            <a:ext cx="9854765" cy="7041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6462" y="2416174"/>
            <a:ext cx="9854765" cy="7041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3377" y="3500256"/>
            <a:ext cx="2897622" cy="68816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1" y="4568397"/>
            <a:ext cx="2904537" cy="216388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3745033" y="3500256"/>
            <a:ext cx="2897622" cy="68816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30519" y="3507883"/>
            <a:ext cx="2897622" cy="68816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22427" y="4565104"/>
            <a:ext cx="6383108" cy="2167173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5353" y="1607785"/>
            <a:ext cx="9700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Положение о Комиссии утверждено приказом Министерства от 19.08.2010 № </a:t>
            </a:r>
            <a:r>
              <a:rPr lang="ru-RU" alt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262-л </a:t>
            </a:r>
          </a:p>
          <a:p>
            <a:r>
              <a:rPr lang="ru-RU" alt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alt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новой редакции от 05.09.2014 № </a:t>
            </a:r>
            <a:r>
              <a:rPr lang="ru-RU" alt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297-Л, с изменениями от 11.05.2021 № 265-Л)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5353" y="2479245"/>
            <a:ext cx="9700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Состав Комиссии утвержден приказом Министерства от 06.05.2013 № 226-л  </a:t>
            </a:r>
            <a:endParaRPr lang="ru-RU" altLang="ru-RU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alt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(с изменениями от 17.08.2022 № 442-Л)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462" y="3559573"/>
            <a:ext cx="2918556" cy="584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2020 год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заседания 4 вопроса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24099" y="3547387"/>
            <a:ext cx="2918556" cy="584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 год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заседания 6 вопросов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20052" y="3562482"/>
            <a:ext cx="2918556" cy="584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 год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заседания 3 вопроса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01817" y="4611771"/>
            <a:ext cx="602676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u="sng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Основные вопросы, рассматриваемые на Комиссии:</a:t>
            </a:r>
          </a:p>
          <a:p>
            <a:endParaRPr lang="ru-RU" sz="5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представление недостоверных (неполных) сведений о доходах, расходах, об имуществе и обязательствах имущественного характера</a:t>
            </a:r>
          </a:p>
          <a:p>
            <a:r>
              <a:rPr lang="ru-RU" alt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соблюдение требований </a:t>
            </a:r>
            <a:r>
              <a:rPr lang="ru-RU" alt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служебному поведению и урегулированию конфликта </a:t>
            </a:r>
            <a:r>
              <a:rPr lang="ru-RU" alt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интересов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уведомления о выполнении иной оплачиваемой работы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6" name="Picture 2" descr="Значок гало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55" y="4982828"/>
            <a:ext cx="203195" cy="20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Значок гало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55" y="5719002"/>
            <a:ext cx="203195" cy="20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Значок гало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27" y="6218740"/>
            <a:ext cx="203195" cy="20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3818" y="239702"/>
            <a:ext cx="9774324" cy="6979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6248" y="404008"/>
            <a:ext cx="946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Противодействие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коррупции в бюджетной сфере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004861"/>
              </p:ext>
            </p:extLst>
          </p:nvPr>
        </p:nvGraphicFramePr>
        <p:xfrm>
          <a:off x="353817" y="1307052"/>
          <a:ext cx="9774324" cy="49238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75637">
                  <a:extLst>
                    <a:ext uri="{9D8B030D-6E8A-4147-A177-3AD203B41FA5}">
                      <a16:colId xmlns:a16="http://schemas.microsoft.com/office/drawing/2014/main" val="1900012701"/>
                    </a:ext>
                  </a:extLst>
                </a:gridCol>
                <a:gridCol w="2167651">
                  <a:extLst>
                    <a:ext uri="{9D8B030D-6E8A-4147-A177-3AD203B41FA5}">
                      <a16:colId xmlns:a16="http://schemas.microsoft.com/office/drawing/2014/main" val="316172280"/>
                    </a:ext>
                  </a:extLst>
                </a:gridCol>
                <a:gridCol w="2107770">
                  <a:extLst>
                    <a:ext uri="{9D8B030D-6E8A-4147-A177-3AD203B41FA5}">
                      <a16:colId xmlns:a16="http://schemas.microsoft.com/office/drawing/2014/main" val="2653394005"/>
                    </a:ext>
                  </a:extLst>
                </a:gridCol>
                <a:gridCol w="2123266">
                  <a:extLst>
                    <a:ext uri="{9D8B030D-6E8A-4147-A177-3AD203B41FA5}">
                      <a16:colId xmlns:a16="http://schemas.microsoft.com/office/drawing/2014/main" val="2041718890"/>
                    </a:ext>
                  </a:extLst>
                </a:gridCol>
              </a:tblGrid>
              <a:tr h="4985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 год</a:t>
                      </a:r>
                      <a:endParaRPr lang="ru-RU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 год</a:t>
                      </a:r>
                      <a:endParaRPr lang="ru-RU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год</a:t>
                      </a:r>
                      <a:endParaRPr lang="ru-RU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594914"/>
                  </a:ext>
                </a:extLst>
              </a:tr>
              <a:tr h="7630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Количество контрольных мероприятий за год</a:t>
                      </a:r>
                      <a:endParaRPr lang="ru-RU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95</a:t>
                      </a:r>
                      <a:endParaRPr lang="ru-RU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78</a:t>
                      </a:r>
                      <a:endParaRPr lang="ru-RU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125</a:t>
                      </a:r>
                      <a:endParaRPr lang="ru-RU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801116"/>
                  </a:ext>
                </a:extLst>
              </a:tr>
              <a:tr h="79041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Общая сумма проверенных средств (руб.)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3 029 552 823,79</a:t>
                      </a:r>
                      <a:endParaRPr lang="ru-RU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1 993 628 548,17</a:t>
                      </a:r>
                      <a:endParaRPr lang="ru-RU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1 202 236 730,0</a:t>
                      </a:r>
                      <a:endParaRPr lang="ru-RU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442098"/>
                  </a:ext>
                </a:extLst>
              </a:tr>
              <a:tr h="13173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сумма выявленных нарушений (руб.) /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процент от общей суммы проверенных средств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115 959 477,89</a:t>
                      </a:r>
                    </a:p>
                    <a:p>
                      <a:pPr algn="ctr"/>
                      <a:endParaRPr lang="ru-RU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3,8 %</a:t>
                      </a:r>
                      <a:endParaRPr lang="ru-RU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52 000 620,38</a:t>
                      </a:r>
                    </a:p>
                    <a:p>
                      <a:pPr algn="ctr"/>
                      <a:endParaRPr lang="ru-RU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2,6 %</a:t>
                      </a:r>
                      <a:endParaRPr lang="ru-RU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137 931 561,6</a:t>
                      </a:r>
                    </a:p>
                    <a:p>
                      <a:pPr algn="ctr"/>
                      <a:endParaRPr lang="ru-RU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11,5 %</a:t>
                      </a:r>
                      <a:endParaRPr lang="ru-RU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778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в том числе сумма нарушений в сфере закупок  (руб.) /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процент от общей суммы выявленных нарушений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11 770 476,98</a:t>
                      </a:r>
                    </a:p>
                    <a:p>
                      <a:pPr algn="ctr"/>
                      <a:endParaRPr lang="ru-RU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10,2 %</a:t>
                      </a:r>
                      <a:endParaRPr lang="ru-RU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1 329 563,58</a:t>
                      </a:r>
                    </a:p>
                    <a:p>
                      <a:pPr algn="ctr"/>
                      <a:endParaRPr lang="ru-RU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2,6 %</a:t>
                      </a:r>
                      <a:endParaRPr lang="ru-RU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9 053 253,86</a:t>
                      </a:r>
                    </a:p>
                    <a:p>
                      <a:pPr algn="ctr"/>
                      <a:endParaRPr lang="ru-RU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6,6 %</a:t>
                      </a:r>
                      <a:endParaRPr lang="ru-RU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7593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348" y="4554055"/>
            <a:ext cx="2457542" cy="230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931060" y="1284370"/>
            <a:ext cx="5938886" cy="29698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3819" y="1262847"/>
            <a:ext cx="5445360" cy="544791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3818" y="239702"/>
            <a:ext cx="9774324" cy="6824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6248" y="396259"/>
            <a:ext cx="946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Противодействия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коррупции в сфере закупок товаров, работ, услуг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247" y="1309286"/>
            <a:ext cx="529293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Организована </a:t>
            </a:r>
            <a:r>
              <a:rPr lang="ru-RU" sz="1600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работа по выявлению личной заинтересованности в сфере закупок </a:t>
            </a:r>
            <a:endParaRPr lang="ru-RU" sz="1600" u="sng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Министерстве и подведомственных ему организациях:</a:t>
            </a:r>
          </a:p>
          <a:p>
            <a:endParaRPr lang="ru-RU" sz="5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разработаны карты коррупционных рисков при осуществлении закупок</a:t>
            </a:r>
          </a:p>
          <a:p>
            <a:endParaRPr lang="ru-RU" sz="5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определены критерии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выбора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закупок;</a:t>
            </a:r>
          </a:p>
          <a:p>
            <a:endParaRPr lang="ru-RU" sz="5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определены ответственные лица по выявлению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личной заинтересованности в сфере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закупок</a:t>
            </a:r>
          </a:p>
          <a:p>
            <a:endParaRPr lang="ru-RU" sz="5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сформированы профили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лиц, участвующих </a:t>
            </a:r>
            <a:endParaRPr lang="ru-RU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осуществлении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закупок и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участников закупок и (или) определенных по их результатам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поставщиков</a:t>
            </a:r>
          </a:p>
          <a:p>
            <a:endParaRPr lang="ru-RU" sz="5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ежеквартально осуществляется перекрестный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анализ сведений, </a:t>
            </a:r>
            <a:endParaRPr lang="ru-RU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содержащихся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профилях лиц, </a:t>
            </a:r>
            <a:endParaRPr lang="ru-RU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участвующих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осуществлении закупок, </a:t>
            </a:r>
          </a:p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профилях участников закупок и (или) определенных по их результатам поставщиков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98" y="4410780"/>
            <a:ext cx="2121758" cy="2299985"/>
          </a:xfrm>
          <a:prstGeom prst="rect">
            <a:avLst/>
          </a:prstGeom>
        </p:spPr>
      </p:pic>
      <p:pic>
        <p:nvPicPr>
          <p:cNvPr id="11" name="Picture 2" descr="Значок гало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2" y="2432271"/>
            <a:ext cx="184342" cy="18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Значок гало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9" y="3002601"/>
            <a:ext cx="184342" cy="18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Значок гало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60" y="3309146"/>
            <a:ext cx="184342" cy="18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Значок гало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60" y="4129008"/>
            <a:ext cx="184342" cy="18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Значок гало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60" y="5172885"/>
            <a:ext cx="184342" cy="18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83582" y="1328241"/>
            <a:ext cx="57493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членам Единой комиссии по определению поставщиков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направлена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информация о типовых ситуациях конфликта интересов,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их предотвращении и урегулировании лицами, замещающими должности государственной гражданской службы Свердловской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области, а также методические рекомендации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организации и проведению работы, направленной на выявление личной заинтересованности, направлена информация о функционировании системы по выявлению конфликта интересов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сфере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закупок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31060" y="4616442"/>
            <a:ext cx="3910524" cy="20943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177850" y="4878772"/>
            <a:ext cx="3560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2022 году 3 государственных гражданских служащих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Министерства прошли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повышение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квалификации </a:t>
            </a:r>
          </a:p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программам, связанным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 осуществлением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закупок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3818" y="239702"/>
            <a:ext cx="9774324" cy="6824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6248" y="396259"/>
            <a:ext cx="946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Работа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обращениями граждан и организаций по фактам коррупции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348144"/>
              </p:ext>
            </p:extLst>
          </p:nvPr>
        </p:nvGraphicFramePr>
        <p:xfrm>
          <a:off x="353821" y="1208216"/>
          <a:ext cx="9774322" cy="5116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214">
                  <a:extLst>
                    <a:ext uri="{9D8B030D-6E8A-4147-A177-3AD203B41FA5}">
                      <a16:colId xmlns:a16="http://schemas.microsoft.com/office/drawing/2014/main" val="1277064651"/>
                    </a:ext>
                  </a:extLst>
                </a:gridCol>
                <a:gridCol w="1527141">
                  <a:extLst>
                    <a:ext uri="{9D8B030D-6E8A-4147-A177-3AD203B41FA5}">
                      <a16:colId xmlns:a16="http://schemas.microsoft.com/office/drawing/2014/main" val="2473968850"/>
                    </a:ext>
                  </a:extLst>
                </a:gridCol>
                <a:gridCol w="2281286">
                  <a:extLst>
                    <a:ext uri="{9D8B030D-6E8A-4147-A177-3AD203B41FA5}">
                      <a16:colId xmlns:a16="http://schemas.microsoft.com/office/drawing/2014/main" val="3029239255"/>
                    </a:ext>
                  </a:extLst>
                </a:gridCol>
                <a:gridCol w="2394408">
                  <a:extLst>
                    <a:ext uri="{9D8B030D-6E8A-4147-A177-3AD203B41FA5}">
                      <a16:colId xmlns:a16="http://schemas.microsoft.com/office/drawing/2014/main" val="1775438566"/>
                    </a:ext>
                  </a:extLst>
                </a:gridCol>
                <a:gridCol w="2577273">
                  <a:extLst>
                    <a:ext uri="{9D8B030D-6E8A-4147-A177-3AD203B41FA5}">
                      <a16:colId xmlns:a16="http://schemas.microsoft.com/office/drawing/2014/main" val="58552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Период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Общее количество письменных обращений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Количество обращений, содержащих информацию о коррупционных проявлениях 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% от общего числа обращений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600" b="0" kern="12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Количество обращений, содержащих информацию о коррупционных проявлениях, переданных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в прокуратуру/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% от числа обращений, содержащих информацию о коррупционных проявлениях</a:t>
                      </a:r>
                    </a:p>
                    <a:p>
                      <a:pPr algn="ctr"/>
                      <a:endParaRPr lang="ru-RU" sz="16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Количество обращений, содержащих информацию о коррупционных проявлениях, факты по которым не подтвердились/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% от числа обращений, содержащих информацию о коррупционных проявлениях</a:t>
                      </a:r>
                    </a:p>
                    <a:p>
                      <a:pPr algn="ctr"/>
                      <a:endParaRPr lang="ru-RU" sz="16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606892"/>
                  </a:ext>
                </a:extLst>
              </a:tr>
              <a:tr h="4549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</a:t>
                      </a:r>
                      <a:endParaRPr lang="ru-RU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3305</a:t>
                      </a:r>
                      <a:endParaRPr lang="ru-RU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/ 0,4 %</a:t>
                      </a:r>
                      <a:endParaRPr lang="ru-RU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 / 50 %</a:t>
                      </a:r>
                      <a:endParaRPr lang="ru-RU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/ 7,1 %</a:t>
                      </a:r>
                      <a:endParaRPr lang="ru-RU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724376"/>
                  </a:ext>
                </a:extLst>
              </a:tr>
              <a:tr h="4700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</a:t>
                      </a:r>
                      <a:endParaRPr lang="ru-RU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3280</a:t>
                      </a:r>
                      <a:endParaRPr lang="ru-RU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 /</a:t>
                      </a:r>
                      <a:r>
                        <a:rPr lang="ru-RU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0,6 %</a:t>
                      </a:r>
                      <a:endParaRPr lang="ru-RU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 / 42,9 %</a:t>
                      </a:r>
                      <a:endParaRPr lang="ru-RU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 / 0 %</a:t>
                      </a:r>
                      <a:endParaRPr lang="ru-RU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372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</a:t>
                      </a:r>
                    </a:p>
                    <a:p>
                      <a:pPr algn="ctr"/>
                      <a:endParaRPr lang="ru-RU" sz="5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3354</a:t>
                      </a:r>
                      <a:endParaRPr lang="ru-RU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 / 0,4 %</a:t>
                      </a:r>
                      <a:endParaRPr lang="ru-RU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/ 20 %</a:t>
                      </a:r>
                      <a:endParaRPr lang="ru-RU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 / 27 %</a:t>
                      </a:r>
                      <a:endParaRPr lang="ru-RU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678955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86" y="5329714"/>
            <a:ext cx="3097028" cy="167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8023383" y="5349969"/>
            <a:ext cx="3373624" cy="13687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009924" y="5072941"/>
            <a:ext cx="3747156" cy="16457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11504" y="5349968"/>
            <a:ext cx="3532117" cy="13687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1503" y="4291758"/>
            <a:ext cx="3532117" cy="8706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16219" y="3130615"/>
            <a:ext cx="3522684" cy="9939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023383" y="3264601"/>
            <a:ext cx="3373624" cy="18083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023383" y="1505822"/>
            <a:ext cx="3223967" cy="14659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020527" y="1094495"/>
            <a:ext cx="3736553" cy="12022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89114" y="1972523"/>
            <a:ext cx="3532117" cy="9980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3818" y="239702"/>
            <a:ext cx="9774324" cy="6824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61657" y="396259"/>
            <a:ext cx="976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Предупреждение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коррупции в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подведомственных Министерству 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организациях</a:t>
            </a:r>
          </a:p>
        </p:txBody>
      </p:sp>
      <p:sp>
        <p:nvSpPr>
          <p:cNvPr id="6" name="Овал 5"/>
          <p:cNvSpPr/>
          <p:nvPr/>
        </p:nvSpPr>
        <p:spPr>
          <a:xfrm>
            <a:off x="4367253" y="2685607"/>
            <a:ext cx="3044856" cy="21143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387135" y="3373471"/>
            <a:ext cx="3035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Подведомственные Министерству организации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0646" y="1595768"/>
            <a:ext cx="2969440" cy="1320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Совещания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руководителями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ответственными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лицами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противодействие коррупции (2022 год – 2)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7052" y="5476694"/>
            <a:ext cx="3289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Методическое обеспечение деятельности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противодействию коррупции (2022 год – 2)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7052" y="3394158"/>
            <a:ext cx="3289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Индивидуальные консультации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руководителями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ответственными лицами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противодействие коррупции (2022 год – 400)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5629" y="5129731"/>
            <a:ext cx="3714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Заслушивание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заседаниях Комиссии по противодействию коррупции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руководителей с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отчетом об организации работы по противодействию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коррупции (2022 год – 8 рук.)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9395" y="1161508"/>
            <a:ext cx="3510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Проверки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организации антикоррупционной работы </a:t>
            </a:r>
            <a:endParaRPr lang="ru-RU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auto"/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организациях </a:t>
            </a:r>
          </a:p>
          <a:p>
            <a:pPr fontAlgn="auto"/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(2022 год – 20 проверок)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547" y="2072120"/>
            <a:ext cx="346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Мониторинг работы по антикоррупционному просвещению в организациях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7837" y="3220015"/>
            <a:ext cx="351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Мониторинг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разделов «Противодействие коррупции» на сайтах организаций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837" y="4379043"/>
            <a:ext cx="3339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Мониторинг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родственных </a:t>
            </a:r>
          </a:p>
          <a:p>
            <a:pPr fontAlgn="auto"/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связей в организациях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7836" y="5476694"/>
            <a:ext cx="3339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Ежегодный анализ отчетов </a:t>
            </a:r>
          </a:p>
          <a:p>
            <a:pPr fontAlgn="auto"/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 выполнении планов организаций по противодействию коррупции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4" name="Соединительная линия уступом 33"/>
          <p:cNvCxnSpPr/>
          <p:nvPr/>
        </p:nvCxnSpPr>
        <p:spPr>
          <a:xfrm rot="10800000" flipV="1">
            <a:off x="7311222" y="2554663"/>
            <a:ext cx="665029" cy="545858"/>
          </a:xfrm>
          <a:prstGeom prst="bentConnector3">
            <a:avLst/>
          </a:prstGeom>
          <a:ln w="22225">
            <a:solidFill>
              <a:srgbClr val="438F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 rot="16200000" flipV="1">
            <a:off x="7079549" y="4492147"/>
            <a:ext cx="970925" cy="744717"/>
          </a:xfrm>
          <a:prstGeom prst="bentConnector3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>
          <a:xfrm rot="5400000" flipH="1" flipV="1">
            <a:off x="3808624" y="4513386"/>
            <a:ext cx="938193" cy="900863"/>
          </a:xfrm>
          <a:prstGeom prst="bentConnector3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/>
          <p:nvPr/>
        </p:nvCxnSpPr>
        <p:spPr>
          <a:xfrm>
            <a:off x="3767475" y="2572150"/>
            <a:ext cx="691403" cy="491306"/>
          </a:xfrm>
          <a:prstGeom prst="bentConnector3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792814" y="3627567"/>
            <a:ext cx="545867" cy="0"/>
          </a:xfrm>
          <a:prstGeom prst="straightConnector1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6" idx="0"/>
          </p:cNvCxnSpPr>
          <p:nvPr/>
        </p:nvCxnSpPr>
        <p:spPr>
          <a:xfrm>
            <a:off x="5885784" y="2334276"/>
            <a:ext cx="3897" cy="351331"/>
          </a:xfrm>
          <a:prstGeom prst="straightConnector1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5926120" y="4834824"/>
            <a:ext cx="525" cy="218836"/>
          </a:xfrm>
          <a:prstGeom prst="straightConnector1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 flipV="1">
            <a:off x="7449082" y="3635513"/>
            <a:ext cx="521845" cy="9444"/>
          </a:xfrm>
          <a:prstGeom prst="straightConnector1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Рисунок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90" y="2816946"/>
            <a:ext cx="838788" cy="68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3377" y="239701"/>
            <a:ext cx="9854765" cy="6464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6461" y="1161300"/>
            <a:ext cx="9854765" cy="964812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0667" y="2551907"/>
            <a:ext cx="2967567" cy="112533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7" y="3949417"/>
            <a:ext cx="3215152" cy="2677625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3751948" y="2551907"/>
            <a:ext cx="2897622" cy="112533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30520" y="2551907"/>
            <a:ext cx="2897622" cy="112533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20831" y="3949417"/>
            <a:ext cx="6383108" cy="2677626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50668" y="1239271"/>
            <a:ext cx="9700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08063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Положение и состав Комиссии утвержден приказом Министерства от 23.12.2014 </a:t>
            </a:r>
            <a:r>
              <a:rPr lang="ru-RU" alt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№ </a:t>
            </a:r>
            <a:r>
              <a:rPr lang="ru-RU" alt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427-Л «О Комиссии по противодействию коррупции Министерства образования </a:t>
            </a:r>
            <a:r>
              <a:rPr lang="ru-RU" alt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и </a:t>
            </a:r>
            <a:r>
              <a:rPr lang="ru-RU" alt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молодежной политики Свердловской области (с </a:t>
            </a:r>
            <a:r>
              <a:rPr lang="ru-RU" alt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изменениями от 17.08.2022 № 442-Л)</a:t>
            </a:r>
            <a:endParaRPr lang="ru-RU" alt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5172" y="2551907"/>
            <a:ext cx="2918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2020 год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заседания 20 вопросов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заслушано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руководителя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2587" y="4015601"/>
            <a:ext cx="6088263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u="sng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Основные вопросы, рассматриваемые на Комиссии:</a:t>
            </a:r>
          </a:p>
          <a:p>
            <a:endParaRPr lang="ru-RU" sz="5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defTabSz="1008063" fontAlgn="base"/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alt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 </a:t>
            </a:r>
            <a:r>
              <a:rPr lang="ru-RU" alt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организации работы по противодействию коррупции в </a:t>
            </a:r>
            <a:r>
              <a:rPr lang="ru-RU" alt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учреждениях</a:t>
            </a:r>
          </a:p>
          <a:p>
            <a:pPr lvl="0" defTabSz="1008063" fontAlgn="base"/>
            <a:r>
              <a:rPr lang="ru-RU" alt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о </a:t>
            </a:r>
            <a:r>
              <a:rPr lang="ru-RU" alt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контроле за исполнением плана Министерства </a:t>
            </a:r>
            <a:endParaRPr lang="ru-RU" altLang="ru-RU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defTabSz="1008063" fontAlgn="base"/>
            <a:r>
              <a:rPr lang="ru-RU" alt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</a:t>
            </a:r>
            <a:r>
              <a:rPr lang="ru-RU" alt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противодействию </a:t>
            </a:r>
            <a:r>
              <a:rPr lang="ru-RU" alt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коррупции</a:t>
            </a:r>
          </a:p>
          <a:p>
            <a:pPr lvl="0" defTabSz="1008063" fontAlgn="base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о 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результатах финансового контроля и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аудита</a:t>
            </a:r>
          </a:p>
          <a:p>
            <a:pPr lvl="0" defTabSz="1008063" fontAlgn="base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о противодействии коррупции при проведении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закупок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defTabSz="1008063" fontAlgn="base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об обращениях граждан и организаций, содержащих информацию о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коррупции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6" name="Picture 2" descr="Значок гало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39" y="4389823"/>
            <a:ext cx="203195" cy="20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Значок гало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285" y="5368165"/>
            <a:ext cx="203195" cy="20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Значок гало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38" y="5624822"/>
            <a:ext cx="203195" cy="20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113" y="319165"/>
            <a:ext cx="946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Работа Комиссии по противодействию коррупции Министерства образования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41481" y="2559555"/>
            <a:ext cx="2918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 год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заседания 29 вопросов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заслушано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руководителей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30520" y="2551907"/>
            <a:ext cx="2918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 год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заседания 21 вопрос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заслушано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руководителей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2" name="Picture 2" descr="Значок гало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711" y="6090304"/>
            <a:ext cx="203195" cy="20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Значок гало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713" y="4861812"/>
            <a:ext cx="203195" cy="20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18" y="4875998"/>
            <a:ext cx="3134100" cy="189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3818" y="239702"/>
            <a:ext cx="9774324" cy="6824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6248" y="358551"/>
            <a:ext cx="9469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Антикоррупционное </a:t>
            </a: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просвещение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320" y="4875998"/>
            <a:ext cx="3299381" cy="189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353818" y="1036414"/>
            <a:ext cx="3134100" cy="560702"/>
            <a:chOff x="353818" y="1078706"/>
            <a:chExt cx="2879576" cy="58983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53818" y="1078706"/>
              <a:ext cx="2879576" cy="58983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9971" y="1173570"/>
              <a:ext cx="2067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обучающиеся</a:t>
              </a:r>
              <a:endPara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29320" y="1036414"/>
            <a:ext cx="3299381" cy="560702"/>
            <a:chOff x="3801191" y="1078706"/>
            <a:chExt cx="2879576" cy="58983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01191" y="1078706"/>
              <a:ext cx="2879576" cy="58983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1625" y="1168789"/>
              <a:ext cx="14987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педагоги</a:t>
              </a:r>
              <a:endPara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070103" y="1031869"/>
            <a:ext cx="3058039" cy="560702"/>
            <a:chOff x="7082083" y="1031869"/>
            <a:chExt cx="3084133" cy="56070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082083" y="1031869"/>
              <a:ext cx="3084133" cy="56070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93572" y="1078706"/>
              <a:ext cx="14611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родители</a:t>
              </a:r>
              <a:endPara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21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5" r="12154"/>
          <a:stretch/>
        </p:blipFill>
        <p:spPr bwMode="auto">
          <a:xfrm>
            <a:off x="7070103" y="4864230"/>
            <a:ext cx="3058039" cy="190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53818" y="1711381"/>
            <a:ext cx="3134100" cy="30744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629319" y="1711381"/>
            <a:ext cx="3299381" cy="31058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70101" y="1711381"/>
            <a:ext cx="3058041" cy="31058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22562" y="1770196"/>
            <a:ext cx="299661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открытые </a:t>
            </a:r>
            <a:r>
              <a:rPr lang="ru-RU" alt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уроки, классные часы, круглые столы, защиты проектов, беседы по антикоррупционным тематикам</a:t>
            </a:r>
          </a:p>
          <a:p>
            <a:pPr>
              <a:defRPr/>
            </a:pPr>
            <a:endParaRPr lang="ru-RU" altLang="ru-RU" sz="5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конкурсы, акции, флэш-мобы</a:t>
            </a:r>
            <a:endParaRPr lang="ru-RU" alt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ru-RU" alt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сюжетно-ролевые </a:t>
            </a:r>
            <a:r>
              <a:rPr lang="ru-RU" alt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игры, выставки</a:t>
            </a:r>
          </a:p>
          <a:p>
            <a:pPr>
              <a:defRPr/>
            </a:pPr>
            <a:endParaRPr lang="ru-RU" altLang="ru-RU" sz="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участие в мероприятиях, </a:t>
            </a: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приуроченными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к Международному </a:t>
            </a:r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дню </a:t>
            </a: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борьбы </a:t>
            </a:r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коррупцией</a:t>
            </a:r>
            <a:endParaRPr lang="ru-RU" alt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43555" y="1770196"/>
            <a:ext cx="31851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дополнительные </a:t>
            </a: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профессиональные программы </a:t>
            </a:r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антикоррупционной направленности</a:t>
            </a:r>
          </a:p>
          <a:p>
            <a:endParaRPr lang="ru-RU" sz="5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издание </a:t>
            </a: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и распространение </a:t>
            </a:r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методических </a:t>
            </a: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материалов по формированию у обучающихся антикоррупционного </a:t>
            </a:r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мировоззрения</a:t>
            </a:r>
          </a:p>
          <a:p>
            <a:endParaRPr lang="ru-RU" sz="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ключение вопросов по противодействия </a:t>
            </a: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коррупции в содержание </a:t>
            </a:r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дополнительных </a:t>
            </a: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профессиональных программ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69021" y="1770196"/>
            <a:ext cx="285912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распространение тематических памяток, брошюр,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листовок</a:t>
            </a:r>
          </a:p>
          <a:p>
            <a:pPr>
              <a:defRPr/>
            </a:pPr>
            <a:endParaRPr lang="ru-RU" sz="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проведение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встреч с представителями правоохранительных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органов</a:t>
            </a:r>
          </a:p>
          <a:p>
            <a:pPr>
              <a:defRPr/>
            </a:pPr>
            <a:endParaRPr lang="ru-RU" sz="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совместные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мероприятия родителей с детьми  </a:t>
            </a:r>
          </a:p>
        </p:txBody>
      </p:sp>
    </p:spTree>
    <p:extLst>
      <p:ext uri="{BB962C8B-B14F-4D97-AF65-F5344CB8AC3E}">
        <p14:creationId xmlns:p14="http://schemas.microsoft.com/office/powerpoint/2010/main" val="37518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35764" y="4848025"/>
            <a:ext cx="6376122" cy="1807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3818" y="239702"/>
            <a:ext cx="9774324" cy="6824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6248" y="396259"/>
            <a:ext cx="946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Участие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институтов гражданского общества в противодействии коррупции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3819" y="1078706"/>
            <a:ext cx="9774324" cy="9648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6248" y="1078706"/>
            <a:ext cx="9621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целях оценки эффективности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Плана Министерства образования с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позиции интересов гражданского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общества отчет о его выполнении ежегодно заслушивается на заседании Общественного совета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Министерстве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3818" y="2200075"/>
            <a:ext cx="9774324" cy="45828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6248" y="2220816"/>
            <a:ext cx="962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Представители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Общественного совета при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Министерстве входят в состав: 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3818" y="2814915"/>
            <a:ext cx="3077539" cy="18684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50603" y="2814916"/>
            <a:ext cx="3077539" cy="18684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78426" y="2814916"/>
            <a:ext cx="2933460" cy="18684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6248" y="2930396"/>
            <a:ext cx="2736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Аттестационной Комиссии Министерства образования</a:t>
            </a:r>
          </a:p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 – 2 заседания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8908" y="2930396"/>
            <a:ext cx="2736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Конкурсной Комиссии Министерства образования</a:t>
            </a:r>
          </a:p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 – 3 заседания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6242" y="2881921"/>
            <a:ext cx="299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Комиссии по служебному поведению</a:t>
            </a:r>
          </a:p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Министерства образования</a:t>
            </a:r>
          </a:p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 – 2 заседания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032" y="4900998"/>
            <a:ext cx="6281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рамках VIII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Антикоррупционного форума Свердловской области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 году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Министерством образования организовано и проведено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более 3000 мероприятий, в которых в том числе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приняли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участие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представители институтов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гражданского общества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242" y="4839939"/>
            <a:ext cx="2991900" cy="221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3818" y="239702"/>
            <a:ext cx="9774324" cy="7444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6248" y="257759"/>
            <a:ext cx="946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Открытость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деятельности Министерства </a:t>
            </a:r>
            <a:endParaRPr lang="ru-RU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сфере противодействия коррупции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2993" t="13010" r="20079" b="3534"/>
          <a:stretch/>
        </p:blipFill>
        <p:spPr bwMode="auto">
          <a:xfrm>
            <a:off x="353817" y="3531340"/>
            <a:ext cx="3548879" cy="314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3818" y="1108659"/>
            <a:ext cx="9774324" cy="10198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6248" y="1171124"/>
            <a:ext cx="9469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Информирование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Министерством о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принимаемых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мерах по профилактике и противодействию коррупции осуществляется путем размещения соответствующей информации: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3818" y="2253706"/>
            <a:ext cx="3548879" cy="11524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3819" y="2310408"/>
            <a:ext cx="35488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 официальном сайте Министерства образования в разделе «Противодействие коррупции»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77543" y="2261648"/>
            <a:ext cx="3548879" cy="11524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77540" y="2322808"/>
            <a:ext cx="35488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стенде «Противодействие коррупции», размещенном 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здании Министерства образования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2" t="2892" r="21410" b="3720"/>
          <a:stretch/>
        </p:blipFill>
        <p:spPr>
          <a:xfrm rot="5400000">
            <a:off x="4477706" y="3331176"/>
            <a:ext cx="3148552" cy="354888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201272" y="2253038"/>
            <a:ext cx="3440831" cy="44268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201270" y="2289707"/>
            <a:ext cx="34408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целях оперативного представления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гражданами 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организациям информации о фактах коррупции </a:t>
            </a:r>
            <a:endParaRPr lang="ru-RU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Министерстве образования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организована работа «Телефона доверия» по вопросам противодействия коррупции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201271" y="5810627"/>
            <a:ext cx="34408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2020 году – 1 обращение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 </a:t>
            </a: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году </a:t>
            </a:r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2 обращения </a:t>
            </a:r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2022 </a:t>
            </a: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году </a:t>
            </a:r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7 обращений </a:t>
            </a:r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08" y="4614163"/>
            <a:ext cx="1683755" cy="114409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55" y="6172348"/>
            <a:ext cx="605204" cy="44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3818" y="239702"/>
            <a:ext cx="9774324" cy="6824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6248" y="396259"/>
            <a:ext cx="946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Достижение целевых показателей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029205"/>
              </p:ext>
            </p:extLst>
          </p:nvPr>
        </p:nvGraphicFramePr>
        <p:xfrm>
          <a:off x="353821" y="989043"/>
          <a:ext cx="9774321" cy="5760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2"/>
                  </a:outerShdw>
                </a:effectLst>
                <a:tableStyleId>{5C22544A-7EE6-4342-B048-85BDC9FD1C3A}</a:tableStyleId>
              </a:tblPr>
              <a:tblGrid>
                <a:gridCol w="741554">
                  <a:extLst>
                    <a:ext uri="{9D8B030D-6E8A-4147-A177-3AD203B41FA5}">
                      <a16:colId xmlns:a16="http://schemas.microsoft.com/office/drawing/2014/main" val="1277064651"/>
                    </a:ext>
                  </a:extLst>
                </a:gridCol>
                <a:gridCol w="4953001">
                  <a:extLst>
                    <a:ext uri="{9D8B030D-6E8A-4147-A177-3AD203B41FA5}">
                      <a16:colId xmlns:a16="http://schemas.microsoft.com/office/drawing/2014/main" val="2473968850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1775438566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888180441"/>
                    </a:ext>
                  </a:extLst>
                </a:gridCol>
                <a:gridCol w="1288941">
                  <a:extLst>
                    <a:ext uri="{9D8B030D-6E8A-4147-A177-3AD203B41FA5}">
                      <a16:colId xmlns:a16="http://schemas.microsoft.com/office/drawing/2014/main" val="58552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Номер строки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Наименование целевого показателя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Значение целевого показателя</a:t>
                      </a: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за 2021 год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Планируемый целевой показатель</a:t>
                      </a: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 2022 год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Значение целевого показателя</a:t>
                      </a: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за 2022 год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606892"/>
                  </a:ext>
                </a:extLst>
              </a:tr>
              <a:tr h="4549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Доля заседаний Комиссий по соблюдению требований к служебному поведению и урегулированию конфликта интересов, информация в отношении которых размещена на официальном сайте Министерства, от общего количества проведенных заседаний Комиссии 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724376"/>
                  </a:ext>
                </a:extLst>
              </a:tr>
              <a:tr h="4700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Доля государственных гражданских служащих Министерства, представивших сведения о доходах, расходах, об имуществе и обязательствах имущественного характера, от общего количества государственных гражданских служащих Министерства, замещающих на 31 декабря года, предшествующего отчетному, должности, осуществление полномочий по которым влечет за собой обязанность представлять такие сведения</a:t>
                      </a:r>
                    </a:p>
                  </a:txBody>
                  <a:tcPr marL="47625" marR="4762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372394"/>
                  </a:ext>
                </a:extLst>
              </a:tr>
              <a:tr h="4700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Доля руководителей подведомственных Министерству государственных организаций Свердловской области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(далее – подведомственные организации), представивших сведения о доходах, об имуществе и обязательствах имущественного характера, от общего количества руководителей подведомственных организаций</a:t>
                      </a:r>
                    </a:p>
                  </a:txBody>
                  <a:tcPr marL="47625" marR="4762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832400"/>
                  </a:ext>
                </a:extLst>
              </a:tr>
              <a:tr h="4700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Доля лиц, в отношении которых опубликованы представленные ими сведения о доходах, расходах, об имуществе и обязательствах имущественного характера, от общего количества лиц, обязанных представить сведения о доходах, расходах, об имуществе и обязательствах имущественного характера, подлежащие опубликованию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409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2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071" y="295952"/>
            <a:ext cx="9813299" cy="15456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27899" y="318040"/>
            <a:ext cx="94927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 деятельности </a:t>
            </a:r>
            <a:r>
              <a:rPr lang="ru-RU" altLang="ru-RU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Министерства образования </a:t>
            </a:r>
            <a:endParaRPr lang="ru-RU" altLang="ru-RU" sz="23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altLang="ru-RU" sz="2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altLang="ru-RU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сфере противодействия коррупции </a:t>
            </a:r>
            <a:r>
              <a:rPr lang="ru-RU" altLang="ru-RU" sz="2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ru-RU" altLang="ru-RU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устранение причин </a:t>
            </a:r>
            <a:endParaRPr lang="ru-RU" altLang="ru-RU" sz="23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altLang="ru-RU" sz="2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altLang="ru-RU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условий, порождающих </a:t>
            </a:r>
            <a:r>
              <a:rPr lang="ru-RU" altLang="ru-RU" sz="2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коррупцию в Министерстве </a:t>
            </a:r>
          </a:p>
          <a:p>
            <a:pPr algn="ctr"/>
            <a:r>
              <a:rPr lang="ru-RU" altLang="ru-RU" sz="2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подведомственных ему организациях</a:t>
            </a:r>
            <a:endParaRPr lang="ru-RU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4791" y="2203349"/>
            <a:ext cx="5279010" cy="92333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7072" y="4034980"/>
            <a:ext cx="4270342" cy="231868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63464" y="3998041"/>
            <a:ext cx="4308057" cy="123460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22308" y="2252666"/>
            <a:ext cx="4703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Министерство образования и молодежной политики Свердловской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3271100" y="3200288"/>
            <a:ext cx="791852" cy="74843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363092" y="3200287"/>
            <a:ext cx="791852" cy="74843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01278" y="4200066"/>
            <a:ext cx="3421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Государственных гражданских служащих Министерства образования – </a:t>
            </a:r>
            <a:r>
              <a:rPr lang="ru-RU" b="1" dirty="0" smtClean="0">
                <a:solidFill>
                  <a:schemeClr val="bg1"/>
                </a:solidFill>
              </a:rPr>
              <a:t>145</a:t>
            </a:r>
            <a:r>
              <a:rPr lang="ru-RU" dirty="0" smtClean="0">
                <a:solidFill>
                  <a:schemeClr val="bg1"/>
                </a:solidFill>
              </a:rPr>
              <a:t> человек, в том числе 67, включенных в Перечень коррупционно опасных должностей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63092" y="4176509"/>
            <a:ext cx="3421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Подведомственны Министерству образования организаций – </a:t>
            </a:r>
            <a:r>
              <a:rPr lang="ru-RU" b="1" dirty="0" smtClean="0">
                <a:solidFill>
                  <a:schemeClr val="bg1"/>
                </a:solidFill>
              </a:rPr>
              <a:t>180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63464" y="5368495"/>
            <a:ext cx="1253764" cy="99746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411816" y="5357258"/>
            <a:ext cx="1253764" cy="101993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917757" y="5357258"/>
            <a:ext cx="1253764" cy="101993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863464" y="5394323"/>
            <a:ext cx="1253764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plastic"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93</a:t>
            </a:r>
            <a:r>
              <a:rPr lang="ru-RU" dirty="0" smtClean="0">
                <a:solidFill>
                  <a:schemeClr val="bg1"/>
                </a:solidFill>
              </a:rPr>
              <a:t>  автоном-ных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11816" y="5394323"/>
            <a:ext cx="1253764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plastic"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75</a:t>
            </a:r>
            <a:r>
              <a:rPr lang="ru-RU" dirty="0" smtClean="0">
                <a:solidFill>
                  <a:schemeClr val="bg1"/>
                </a:solidFill>
              </a:rPr>
              <a:t>  бюджет-</a:t>
            </a:r>
            <a:r>
              <a:rPr lang="ru-RU" dirty="0" err="1" smtClean="0">
                <a:solidFill>
                  <a:schemeClr val="bg1"/>
                </a:solidFill>
              </a:rPr>
              <a:t>ных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60168" y="5405560"/>
            <a:ext cx="1253764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12</a:t>
            </a:r>
            <a:r>
              <a:rPr lang="ru-RU" dirty="0" smtClean="0">
                <a:solidFill>
                  <a:schemeClr val="bg1"/>
                </a:solidFill>
              </a:rPr>
              <a:t>  казен-ных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3818" y="239702"/>
            <a:ext cx="9774324" cy="6824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6248" y="396259"/>
            <a:ext cx="946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Достижение целевых показателей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20148"/>
              </p:ext>
            </p:extLst>
          </p:nvPr>
        </p:nvGraphicFramePr>
        <p:xfrm>
          <a:off x="353821" y="989043"/>
          <a:ext cx="9774321" cy="5303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2"/>
                  </a:outerShdw>
                </a:effectLst>
                <a:tableStyleId>{5C22544A-7EE6-4342-B048-85BDC9FD1C3A}</a:tableStyleId>
              </a:tblPr>
              <a:tblGrid>
                <a:gridCol w="741554">
                  <a:extLst>
                    <a:ext uri="{9D8B030D-6E8A-4147-A177-3AD203B41FA5}">
                      <a16:colId xmlns:a16="http://schemas.microsoft.com/office/drawing/2014/main" val="1277064651"/>
                    </a:ext>
                  </a:extLst>
                </a:gridCol>
                <a:gridCol w="4953001">
                  <a:extLst>
                    <a:ext uri="{9D8B030D-6E8A-4147-A177-3AD203B41FA5}">
                      <a16:colId xmlns:a16="http://schemas.microsoft.com/office/drawing/2014/main" val="2473968850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1775438566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888180441"/>
                    </a:ext>
                  </a:extLst>
                </a:gridCol>
                <a:gridCol w="1288941">
                  <a:extLst>
                    <a:ext uri="{9D8B030D-6E8A-4147-A177-3AD203B41FA5}">
                      <a16:colId xmlns:a16="http://schemas.microsoft.com/office/drawing/2014/main" val="58552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Номер строки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Наименование целевого показателя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Значение целевого показателя</a:t>
                      </a: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за 2021 год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Планируемый целевой показатель</a:t>
                      </a: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 2022 год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Значение целевого показателя</a:t>
                      </a: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за 2022 год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606892"/>
                  </a:ext>
                </a:extLst>
              </a:tr>
              <a:tr h="4549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Доля руководителей подведомственных организаций, в отношении которых опубликованы сведения о доходах, об имуществе и обязательствах имущественного характера, от общего количества руководителей подведомственных организаций, представивших сведения о доходах, об имуществе и обязательствах имущественного характера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724376"/>
                  </a:ext>
                </a:extLst>
              </a:tr>
              <a:tr h="4700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6.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Увеличение количества информационных материалов об антикоррупционной деятельности Министерства,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размещаемых на официальном сайте и стенде Министерства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372394"/>
                  </a:ext>
                </a:extLst>
              </a:tr>
              <a:tr h="4700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Доля обращений граждан (сообщений) о фактах коррупции или коррупционных проявлениях от общего количества обращений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7625" marR="4762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0,6 %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0,3 %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0,4 %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832400"/>
                  </a:ext>
                </a:extLst>
              </a:tr>
              <a:tr h="4700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8.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Доля обращений о фактах коррупции или коррупционных проявлениях, переданных на рассмотрение в органы внутренних дел и органы прокуратуры от общего количества обращений (сообщений) о коррупционных проявлениях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47,6 %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409146"/>
                  </a:ext>
                </a:extLst>
              </a:tr>
              <a:tr h="4700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9.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Доля материалов внутренних проверок расходования средств областного бюджета, направленных в прокуратуру Свердловской области в целях изучения на предмет выявления коррупционных преступлений, от общего количества материалов проведенных проверок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0,03 %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3,2 %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037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3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3818" y="239702"/>
            <a:ext cx="9774324" cy="6824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6248" y="396259"/>
            <a:ext cx="946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Достижение целевых показателей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606536"/>
              </p:ext>
            </p:extLst>
          </p:nvPr>
        </p:nvGraphicFramePr>
        <p:xfrm>
          <a:off x="353821" y="989043"/>
          <a:ext cx="9774321" cy="4937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2"/>
                  </a:outerShdw>
                </a:effectLst>
                <a:tableStyleId>{5C22544A-7EE6-4342-B048-85BDC9FD1C3A}</a:tableStyleId>
              </a:tblPr>
              <a:tblGrid>
                <a:gridCol w="741554">
                  <a:extLst>
                    <a:ext uri="{9D8B030D-6E8A-4147-A177-3AD203B41FA5}">
                      <a16:colId xmlns:a16="http://schemas.microsoft.com/office/drawing/2014/main" val="1277064651"/>
                    </a:ext>
                  </a:extLst>
                </a:gridCol>
                <a:gridCol w="4953001">
                  <a:extLst>
                    <a:ext uri="{9D8B030D-6E8A-4147-A177-3AD203B41FA5}">
                      <a16:colId xmlns:a16="http://schemas.microsoft.com/office/drawing/2014/main" val="2473968850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1775438566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888180441"/>
                    </a:ext>
                  </a:extLst>
                </a:gridCol>
                <a:gridCol w="1288941">
                  <a:extLst>
                    <a:ext uri="{9D8B030D-6E8A-4147-A177-3AD203B41FA5}">
                      <a16:colId xmlns:a16="http://schemas.microsoft.com/office/drawing/2014/main" val="58552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Номер строки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Наименование целевого показателя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Значение целевого показателя</a:t>
                      </a: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за 2021 год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Планируемый целевой показатель</a:t>
                      </a: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 2022 год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Значение целевого показателя</a:t>
                      </a: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за 2022 год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606892"/>
                  </a:ext>
                </a:extLst>
              </a:tr>
              <a:tr h="4549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10.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Увеличение доли выявленных фактов нарушений 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в использовании средств областного бюджета, за которые виновные лица привлечены к ответственности, от общего количества выявленных фактов нарушений 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18,5 %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18,5 %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724376"/>
                  </a:ext>
                </a:extLst>
              </a:tr>
              <a:tr h="4700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11.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Увеличение доли выявленных фактов нарушений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в использовании имущества Свердловской области,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за которые виновные лица привлечены к ответственности, от общего количества выявленных фактов нарушений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18,5 %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18,5 %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372394"/>
                  </a:ext>
                </a:extLst>
              </a:tr>
              <a:tr h="4700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12.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Соотношение между количеством выявленных коррупциогенных факторов и количеством проектов нормативных правовых актов Министерства, в отношении которых проведена антикоррупционная экспертиза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7625" marR="4762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2,5 %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2,5 %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2,5 %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832400"/>
                  </a:ext>
                </a:extLst>
              </a:tr>
              <a:tr h="4700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13.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Соотношение количества общественных наблюдателей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к количеству пунктов проведения единого государственного экзамена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13/1 %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12/1</a:t>
                      </a:r>
                      <a:r>
                        <a:rPr lang="ru-R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13/1</a:t>
                      </a:r>
                      <a:r>
                        <a:rPr lang="ru-R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409146"/>
                  </a:ext>
                </a:extLst>
              </a:tr>
              <a:tr h="4700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14.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Доля специалистов Министерства, прошедших обучение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в области государственных закупок в соответствии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 Федеральным законом от 5 апреля 2013 года № 44-ФЗ «О контрактной системе в сфере закупок товаров, работ, услуг для обеспечения государственных и муниципальных нужд» от общего количества специалистов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95 %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95 %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201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6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3" t="28792" r="27242" b="35520"/>
          <a:stretch/>
        </p:blipFill>
        <p:spPr>
          <a:xfrm>
            <a:off x="292230" y="697583"/>
            <a:ext cx="7729980" cy="42390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9327" y="867265"/>
            <a:ext cx="2507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0" b="1" dirty="0" smtClean="0">
                <a:solidFill>
                  <a:srgbClr val="E21766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МЫ</a:t>
            </a:r>
            <a:endParaRPr lang="ru-RU" sz="9000" b="1" dirty="0">
              <a:solidFill>
                <a:srgbClr val="E21766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706" y="309203"/>
            <a:ext cx="9663193" cy="9686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6699" y="1780412"/>
            <a:ext cx="9663193" cy="11700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6699" y="3537149"/>
            <a:ext cx="9663193" cy="1441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6699" y="5480254"/>
            <a:ext cx="9663193" cy="1238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3674" y="481998"/>
            <a:ext cx="922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Национальная стратегия противодействия коррупции, утвержденная Указом Президентом Российской Федерации от 13.04.2015 № 460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3674" y="1905970"/>
            <a:ext cx="9229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Национальный план противодействия коррупции на 2021–2024 года, утвержденный Указом Президентом Российской Федерации от 16.08.2021 № 478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674" y="3686006"/>
            <a:ext cx="9229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Комплексный план мероприятий органов государственной власти Свердловской области по противодействию коррупции на 2021–2024 года, утвержденный Распоряжением Губернатора Свердловской области </a:t>
            </a:r>
          </a:p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07.05.2021 № 75-РГ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3674" y="5637719"/>
            <a:ext cx="9229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 работы Министерства образования и молодежной политики Свердловской области по противодействию коррупции на 2021–2024 года, утвержденный приказом Министерства от 16.03.2021 № 266-Д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432513" y="1361081"/>
            <a:ext cx="433953" cy="396032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32512" y="3044920"/>
            <a:ext cx="433953" cy="46893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32512" y="5067035"/>
            <a:ext cx="433953" cy="401403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4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8172" y="1395167"/>
            <a:ext cx="9977043" cy="5288437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3032" y="1419512"/>
            <a:ext cx="9862183" cy="522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нормативного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правового обеспечения деятельности по противодействию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коррупции</a:t>
            </a:r>
          </a:p>
          <a:p>
            <a:pPr>
              <a:spcAft>
                <a:spcPts val="500"/>
              </a:spcAft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проведение антикоррупционной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экспертизы нормативных правовых актов</a:t>
            </a:r>
          </a:p>
          <a:p>
            <a:pPr>
              <a:spcAft>
                <a:spcPts val="500"/>
              </a:spcAft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проектов нормативных правовых актов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Министерства</a:t>
            </a:r>
          </a:p>
          <a:p>
            <a:pPr>
              <a:spcAft>
                <a:spcPts val="500"/>
              </a:spcAft>
            </a:pP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обеспечение соблюдения гражданскими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служащими Министерства ограничений и запретов, требований о предотвращении и урегулировании конфликта интересов,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исполнения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обязанностей, установленных в целях противодействия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коррупции</a:t>
            </a:r>
          </a:p>
          <a:p>
            <a:pPr>
              <a:spcAft>
                <a:spcPts val="500"/>
              </a:spcAft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противодействие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коррупции в бюджетной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сфере</a:t>
            </a:r>
          </a:p>
          <a:p>
            <a:pPr>
              <a:spcAft>
                <a:spcPts val="500"/>
              </a:spcAft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противодействия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коррупции в сфере закупок товаров, работ, услуг</a:t>
            </a:r>
          </a:p>
          <a:p>
            <a:pPr>
              <a:spcAft>
                <a:spcPts val="500"/>
              </a:spcAft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предупреждение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коррупции в подведомственных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организациях</a:t>
            </a:r>
          </a:p>
          <a:p>
            <a:pPr>
              <a:spcAft>
                <a:spcPts val="500"/>
              </a:spcAft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работа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обращениями граждан и организаций по фактам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коррупции</a:t>
            </a:r>
          </a:p>
          <a:p>
            <a:pPr>
              <a:spcAft>
                <a:spcPts val="500"/>
              </a:spcAft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открытость деятельности Министерства в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сфере противодействия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коррупции</a:t>
            </a:r>
          </a:p>
          <a:p>
            <a:pPr>
              <a:spcAft>
                <a:spcPts val="500"/>
              </a:spcAft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антикоррупционное просвещение</a:t>
            </a:r>
          </a:p>
          <a:p>
            <a:pPr>
              <a:spcAft>
                <a:spcPts val="500"/>
              </a:spcAft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участие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институтов гражданского общества в противодействии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коррупции</a:t>
            </a:r>
          </a:p>
          <a:p>
            <a:pPr>
              <a:spcAft>
                <a:spcPts val="500"/>
              </a:spcAft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профессиональное развитие гражданских служащих Министерства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Значок галоч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9" y="1457453"/>
            <a:ext cx="311714" cy="3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Значок галоч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22" y="2023061"/>
            <a:ext cx="311714" cy="3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Значок галоч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9" y="2692365"/>
            <a:ext cx="311714" cy="3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Значок галоч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9" y="3852682"/>
            <a:ext cx="311714" cy="3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Значок галоч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22" y="4188037"/>
            <a:ext cx="311714" cy="3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Значок галоч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9" y="4533825"/>
            <a:ext cx="311714" cy="3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Значок галоч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9" y="4891894"/>
            <a:ext cx="311714" cy="3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Значок галоч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7" y="5214968"/>
            <a:ext cx="311714" cy="3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Значок галоч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3" y="5548429"/>
            <a:ext cx="311714" cy="3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Значок галоч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3" y="5914379"/>
            <a:ext cx="311714" cy="3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Значок галоч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9" y="6198455"/>
            <a:ext cx="311714" cy="3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98172" y="217351"/>
            <a:ext cx="9977044" cy="945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3483" y="334465"/>
            <a:ext cx="978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Основные направления деятельности Министерства образования </a:t>
            </a:r>
            <a:endParaRPr lang="ru-RU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профилактике и противодействию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коррупции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0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3818" y="239702"/>
            <a:ext cx="9774324" cy="82080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4018" y="273560"/>
            <a:ext cx="9469464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Проведение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антикоррупционной экспертизы нормативных правовых актов</a:t>
            </a:r>
          </a:p>
          <a:p>
            <a:pPr algn="ctr">
              <a:spcAft>
                <a:spcPts val="500"/>
              </a:spcAft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проектов нормативных правовых актов Министерства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3818" y="1223846"/>
            <a:ext cx="9774324" cy="131012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70834" y="2697315"/>
            <a:ext cx="5357308" cy="174522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3817" y="2691844"/>
            <a:ext cx="3714487" cy="1750696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2416" y="1321824"/>
            <a:ext cx="915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Антикоррупционная экспертиза проводится на основании  приказа Министерства от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13.01.2011 № 01-д «Об утверждении Порядка проведения антикоррупционной экспертизы нормативных правовых актов и проектов нормативных правовых актов Министерства общего и профессионального образования Свердловской области»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416" y="2782362"/>
            <a:ext cx="3377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2022 году проведена антикоррупционная экспертиза в отношении </a:t>
            </a:r>
            <a:r>
              <a:rPr lang="ru-RU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79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НПА Министерства.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Коррупциогенные факторы не выявлены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9376" y="2782362"/>
            <a:ext cx="49407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2022 году независимым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экспертам, зарегистрированным в Свердловской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области,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было направлено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79 проектов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нормативных правовых актов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Министерства.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аключений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независимых экспертов не поступало</a:t>
            </a:r>
          </a:p>
        </p:txBody>
      </p:sp>
      <p:sp>
        <p:nvSpPr>
          <p:cNvPr id="20" name="Куб 19"/>
          <p:cNvSpPr/>
          <p:nvPr/>
        </p:nvSpPr>
        <p:spPr>
          <a:xfrm>
            <a:off x="353817" y="6199212"/>
            <a:ext cx="735291" cy="528439"/>
          </a:xfrm>
          <a:prstGeom prst="cub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уб 20"/>
          <p:cNvSpPr/>
          <p:nvPr/>
        </p:nvSpPr>
        <p:spPr>
          <a:xfrm>
            <a:off x="1768883" y="5612869"/>
            <a:ext cx="735291" cy="1109626"/>
          </a:xfrm>
          <a:prstGeom prst="cube">
            <a:avLst/>
          </a:prstGeom>
          <a:solidFill>
            <a:srgbClr val="92D050"/>
          </a:solidFill>
          <a:ln>
            <a:solidFill>
              <a:srgbClr val="4088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уб 21"/>
          <p:cNvSpPr/>
          <p:nvPr/>
        </p:nvSpPr>
        <p:spPr>
          <a:xfrm>
            <a:off x="3316633" y="4868951"/>
            <a:ext cx="735291" cy="1853544"/>
          </a:xfrm>
          <a:prstGeom prst="cube">
            <a:avLst/>
          </a:prstGeom>
          <a:solidFill>
            <a:srgbClr val="FFC000"/>
          </a:solidFill>
          <a:ln>
            <a:solidFill>
              <a:srgbClr val="9E79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24774" y="6394114"/>
            <a:ext cx="6685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ru-RU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5306" y="6394113"/>
            <a:ext cx="6685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2021</a:t>
            </a:r>
            <a:endParaRPr lang="ru-RU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52935" y="6394113"/>
            <a:ext cx="6685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2022</a:t>
            </a:r>
            <a:endParaRPr lang="ru-RU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537" y="5865516"/>
            <a:ext cx="4408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endParaRPr lang="ru-RU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1816" y="5275095"/>
            <a:ext cx="4408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32</a:t>
            </a:r>
            <a:endParaRPr lang="ru-RU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7487" y="4531845"/>
            <a:ext cx="4408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79</a:t>
            </a:r>
            <a:endParaRPr lang="ru-RU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49" y="3561170"/>
            <a:ext cx="3209925" cy="32099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889" y="4200779"/>
            <a:ext cx="2348494" cy="282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3818" y="239702"/>
            <a:ext cx="9774324" cy="131012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6248" y="285868"/>
            <a:ext cx="9469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Представление сведений о доходах, расходах, об имуществе и обязательствах имущественного характера государственными гражданскими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служащими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Министерства образования.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Проведение проверок полноты и достоверности сведений о доходах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3818" y="1739823"/>
            <a:ext cx="9774324" cy="102340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6248" y="1818424"/>
            <a:ext cx="9469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Перечень должностей государственной гражданской службы Министерства,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замещение которых связано с коррупционными рисками,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утвержден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приказом Министерства от 14.08.2019 № 126-Л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изменениями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11.10.2021 № 488-Л)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025044525"/>
              </p:ext>
            </p:extLst>
          </p:nvPr>
        </p:nvGraphicFramePr>
        <p:xfrm>
          <a:off x="353818" y="2592371"/>
          <a:ext cx="6685798" cy="422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16" y="3035835"/>
            <a:ext cx="2686226" cy="367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3818" y="239702"/>
            <a:ext cx="9774324" cy="133457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6248" y="285868"/>
            <a:ext cx="9469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Представление сведений о доходах, об имуществе и обязательствах имущественного характера руководителями государственных организаций Свердловской области, подведомственных Министерству образования.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Проведение проверок полноты и достоверности сведений о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доходах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3818" y="1739822"/>
            <a:ext cx="9774324" cy="1207933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2236" y="1800137"/>
            <a:ext cx="9555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рамках декларационной кампании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2022 года в целях оказания методической помощи Министерством разработана Памятка для безошибочного заполнения сведений о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доходах,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расходах, об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имуществе и обязательствах имущественного характера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79150158"/>
              </p:ext>
            </p:extLst>
          </p:nvPr>
        </p:nvGraphicFramePr>
        <p:xfrm>
          <a:off x="353818" y="2592371"/>
          <a:ext cx="6685798" cy="422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16" y="3035835"/>
            <a:ext cx="2686226" cy="367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3818" y="239702"/>
            <a:ext cx="9774324" cy="131012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6248" y="285868"/>
            <a:ext cx="9469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Обеспечение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соблюдения гражданскими служащими Министерства ограничений и запретов, требований о предотвращении и урегулировании конфликта интересов, исполнения обязанностей, установленных в целях противодействия коррупции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3818" y="1680882"/>
            <a:ext cx="8170250" cy="72746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81267" y="1693565"/>
            <a:ext cx="1146875" cy="72746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3818" y="2536092"/>
            <a:ext cx="8170250" cy="79880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3818" y="3391302"/>
            <a:ext cx="8170250" cy="72746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3818" y="4246512"/>
            <a:ext cx="8170250" cy="72746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3818" y="5101722"/>
            <a:ext cx="8170250" cy="72746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3818" y="5956932"/>
            <a:ext cx="8170250" cy="72746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4254" y="1718743"/>
            <a:ext cx="8079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уведомления о возникновении личной заинтересованности,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которая приводит или может привести к конфликту интересов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2004" y="2532104"/>
            <a:ext cx="8072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уведомления о факте обращения к гражданскому служащему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Министерства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целях склонения его к совершению коррупционных правонарушений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2003" y="3462646"/>
            <a:ext cx="8072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уведомления о предстоящем выполнении гражданским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служащим Министерства иной оплачиваемой работы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2004" y="4317856"/>
            <a:ext cx="807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уведомления о получении подарка в связи с протокольными мероприятиями, служебными командировками и другими мероприятиями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2004" y="5185762"/>
            <a:ext cx="8072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уведомления о бывшего гражданского служащего Министерства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 даче согласия на замещение должности в организации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4254" y="6038168"/>
            <a:ext cx="8079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ходатайство о получении разрешения на участие на безвозмездной основе в управлении некоммерческой организацией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981267" y="2551702"/>
            <a:ext cx="1146875" cy="78319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981266" y="3391302"/>
            <a:ext cx="1146875" cy="72746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981266" y="4246512"/>
            <a:ext cx="1146875" cy="72746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981265" y="5101722"/>
            <a:ext cx="1146875" cy="72746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981264" y="5956932"/>
            <a:ext cx="1146875" cy="72746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200838" y="1783225"/>
            <a:ext cx="707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endParaRPr lang="ru-RU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00838" y="2658497"/>
            <a:ext cx="707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endParaRPr lang="ru-RU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00838" y="3501710"/>
            <a:ext cx="707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endParaRPr lang="ru-RU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00838" y="4340087"/>
            <a:ext cx="707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endParaRPr lang="ru-RU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00838" y="5188455"/>
            <a:ext cx="707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ru-RU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00838" y="6009423"/>
            <a:ext cx="707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endParaRPr lang="ru-RU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3818" y="239702"/>
            <a:ext cx="9774324" cy="131012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6248" y="285868"/>
            <a:ext cx="9469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Обеспечение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соблюдения гражданскими служащими Министерства ограничений и запретов, требований о предотвращении и урегулировании конфликта интересов, исполнения обязанностей, установленных в целях противодействия коррупции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3818" y="1805724"/>
            <a:ext cx="3714487" cy="2106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21840" y="4185499"/>
            <a:ext cx="3714487" cy="24401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0898" y="1805724"/>
            <a:ext cx="3714487" cy="2954812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6248" y="1827220"/>
            <a:ext cx="34476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2022 году для гражданских служащих Министерства проведено 2 совещания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219 устных консультации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вопросам противодействия коррупции. Разработано и направлено 2 методических материала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8956" y="1882746"/>
            <a:ext cx="34476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году вновь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назначенные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гражданские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служащие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(21) ознакомлены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памяткой об ограничениях </a:t>
            </a:r>
            <a:endParaRPr lang="ru-RU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запретах, связанных с государственной гражданской службой и другими нормативными правовыми актами, регулирующими вопросы противодействия коррупции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8629" y="4473469"/>
            <a:ext cx="32217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2022 году уволившимся гражданским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служащим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(17) выдана Памятка об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особенностях приема на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работу в течение 2-х лет после увольнения с гражданской службы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40" y="1595997"/>
            <a:ext cx="3843702" cy="24023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6" y="4084887"/>
            <a:ext cx="3770721" cy="25930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81" y="4837558"/>
            <a:ext cx="3405922" cy="178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38394A"/>
      </a:dk1>
      <a:lt1>
        <a:srgbClr val="FFFFFF"/>
      </a:lt1>
      <a:dk2>
        <a:srgbClr val="0083C7"/>
      </a:dk2>
      <a:lt2>
        <a:srgbClr val="E1EDFF"/>
      </a:lt2>
      <a:accent1>
        <a:srgbClr val="2CB6B8"/>
      </a:accent1>
      <a:accent2>
        <a:srgbClr val="179DC1"/>
      </a:accent2>
      <a:accent3>
        <a:srgbClr val="292A37"/>
      </a:accent3>
      <a:accent4>
        <a:srgbClr val="5BCECE"/>
      </a:accent4>
      <a:accent5>
        <a:srgbClr val="13375B"/>
      </a:accent5>
      <a:accent6>
        <a:srgbClr val="6382C6"/>
      </a:accent6>
      <a:hlink>
        <a:srgbClr val="13375B"/>
      </a:hlink>
      <a:folHlink>
        <a:srgbClr val="954F72"/>
      </a:folHlink>
    </a:clrScheme>
    <a:fontScheme name="Другая 2">
      <a:majorFont>
        <a:latin typeface="Muller Bold"/>
        <a:ea typeface=""/>
        <a:cs typeface=""/>
      </a:majorFont>
      <a:minorFont>
        <a:latin typeface="Muller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2328</Words>
  <Application>Microsoft Office PowerPoint</Application>
  <PresentationFormat>Широкоэкранный</PresentationFormat>
  <Paragraphs>360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Muller Medium</vt:lpstr>
      <vt:lpstr>Tahoma</vt:lpstr>
      <vt:lpstr>Verdana</vt:lpstr>
      <vt:lpstr>Liberation Serif</vt:lpstr>
      <vt:lpstr>Muller Bold</vt:lpstr>
      <vt:lpstr>Arial</vt:lpstr>
      <vt:lpstr>Тема Office</vt:lpstr>
      <vt:lpstr>О выполнении в 2022 году  плана работы Министерства образования и молодежной политики Свердловской области  по противодействию коррупции  на 2021–2024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Бельтюков Никита Игоревич</dc:creator>
  <cp:lastModifiedBy>Каратаева Елена Владимировна</cp:lastModifiedBy>
  <cp:revision>105</cp:revision>
  <dcterms:created xsi:type="dcterms:W3CDTF">2023-01-12T08:27:52Z</dcterms:created>
  <dcterms:modified xsi:type="dcterms:W3CDTF">2023-01-20T04:50:36Z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