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61" r:id="rId14"/>
    <p:sldId id="260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6FA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D26B3-594D-4291-9644-35AF6DC8629F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C8371-BA54-445B-8B70-AF654A99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23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00B3C-FCFF-4C7D-80AB-BF7E1256357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258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C8371-BA54-445B-8B70-AF654A99078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92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36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4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25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85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8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60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030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57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9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98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272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5C639-1B5E-49C7-AC48-78C9034B01C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6BDE-D1D4-49DC-B187-933EF401F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.sorokina@egov66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suslugi.ru/600375/1/for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g5p5hh6tSE&amp;ab_channel=%D0%9A%D0%BE%D0%BD%D1%82%D1%80%D0%BE%D0%BB%D1%8C(%D0%BD%D0%B0%D0%B4%D0%B7%D0%BE%D1%80)%D0%B2%D0%BE%D0%B1%D1%80%D0%B0%D0%B7%D0%BE%D0%B2%D0%B0%D0%BD%D0%B8%D0%B8" TargetMode="External"/><Relationship Id="rId2" Type="http://schemas.openxmlformats.org/officeDocument/2006/relationships/hyperlink" Target="https://www.gosuslugi.ru/600355/1/for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04876" y="1286361"/>
            <a:ext cx="10524470" cy="333326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4000" dirty="0" smtClean="0">
                <a:latin typeface="Liberation Serif" panose="02020603050405020304" pitchFamily="18" charset="0"/>
                <a:ea typeface="Calibri" panose="020F0502020204030204" pitchFamily="34" charset="0"/>
              </a:rPr>
            </a:br>
            <a:r>
              <a:rPr lang="ru-RU" sz="3600" b="1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>«О представлении </a:t>
            </a:r>
            <a:r>
              <a:rPr lang="ru-RU" sz="3600" b="1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>документов на лицензирование образовательной деятельности через Единый портал государственных услуг»</a:t>
            </a:r>
            <a:r>
              <a:rPr lang="ru-RU" sz="3000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000" dirty="0" smtClean="0">
                <a:latin typeface="Liberation Serif" panose="02020603050405020304" pitchFamily="18" charset="0"/>
                <a:ea typeface="Calibri" panose="020F0502020204030204" pitchFamily="34" charset="0"/>
              </a:rPr>
            </a:br>
            <a:r>
              <a:rPr lang="ru-RU" sz="3000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000" dirty="0" smtClean="0">
                <a:latin typeface="Liberation Serif" panose="02020603050405020304" pitchFamily="18" charset="0"/>
                <a:ea typeface="Calibri" panose="020F0502020204030204" pitchFamily="34" charset="0"/>
              </a:rPr>
            </a:br>
            <a:r>
              <a:rPr lang="ru-RU" sz="1800" i="1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>материалы к совещанию с юридическими лицами и индивидуальными предпринимателями по вопросам</a:t>
            </a:r>
            <a:br>
              <a:rPr lang="ru-RU" sz="1800" i="1" dirty="0" smtClean="0">
                <a:latin typeface="Liberation Serif" panose="02020603050405020304" pitchFamily="18" charset="0"/>
                <a:ea typeface="Calibri" panose="020F0502020204030204" pitchFamily="34" charset="0"/>
              </a:rPr>
            </a:br>
            <a:r>
              <a:rPr lang="ru-RU" sz="1800" i="1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>лицензирования образовательной деятельности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448300" y="5059340"/>
            <a:ext cx="6543675" cy="15872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Сорокина Анна Максимовна</a:t>
            </a:r>
            <a:r>
              <a:rPr lang="ru-RU" sz="1600" b="1" i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buNone/>
            </a:pPr>
            <a:r>
              <a:rPr lang="ru-RU" sz="1600" b="1" i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Специалист первой категории </a:t>
            </a:r>
            <a:r>
              <a:rPr lang="ru-RU" sz="1600" b="1" i="1" dirty="0">
                <a:latin typeface="Liberation Serif" panose="02020603050405020304" pitchFamily="18" charset="0"/>
                <a:cs typeface="Times New Roman" panose="02020603050405020304" pitchFamily="18" charset="0"/>
              </a:rPr>
              <a:t>отдела лицензирования и государственной аккредитации управления надзора и контроля </a:t>
            </a:r>
            <a:r>
              <a:rPr lang="ru-RU" sz="1600" b="1" i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в сфере образования Министерства </a:t>
            </a:r>
            <a:r>
              <a:rPr lang="ru-RU" sz="1600" b="1" i="1" dirty="0">
                <a:latin typeface="Liberation Serif" panose="02020603050405020304" pitchFamily="18" charset="0"/>
                <a:cs typeface="Times New Roman" panose="02020603050405020304" pitchFamily="18" charset="0"/>
              </a:rPr>
              <a:t>образования и молодежной политики Свердловской </a:t>
            </a:r>
            <a:r>
              <a:rPr lang="ru-RU" sz="1600" b="1" i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marL="0" indent="0" algn="ctr">
              <a:buNone/>
            </a:pPr>
            <a:r>
              <a:rPr lang="en-US" sz="1600" b="1" i="1" dirty="0" smtClean="0">
                <a:latin typeface="Liberation Serif" panose="02020603050405020304" pitchFamily="18" charset="0"/>
                <a:cs typeface="Times New Roman" panose="02020603050405020304" pitchFamily="18" charset="0"/>
                <a:hlinkClick r:id="rId3"/>
              </a:rPr>
              <a:t>a.sorokina@egov66.ru</a:t>
            </a:r>
            <a:r>
              <a:rPr lang="en-US" sz="1600" b="1" i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>
                <a:latin typeface="Liberation Serif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ru-RU" sz="1600" b="1" i="1" dirty="0">
                <a:latin typeface="Liberation Serif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b="1" i="1" dirty="0">
                <a:latin typeface="Liberation Serif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b="1" i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i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312-00-04 </a:t>
            </a:r>
            <a:r>
              <a:rPr lang="en-US" sz="1600" b="1" i="1" dirty="0">
                <a:latin typeface="Liberation Serif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доб.17</a:t>
            </a:r>
            <a:r>
              <a:rPr lang="en-US" sz="1600" b="1" i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7)</a:t>
            </a:r>
            <a:r>
              <a:rPr lang="ru-RU" sz="1600" b="1" i="1" dirty="0">
                <a:latin typeface="Liberation Serif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i="1" dirty="0"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i="1" dirty="0" smtClean="0">
              <a:solidFill>
                <a:schemeClr val="tx1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237720" y="472245"/>
            <a:ext cx="9191625" cy="9565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200" u="sng" dirty="0">
                <a:solidFill>
                  <a:schemeClr val="tx1"/>
                </a:solidFill>
                <a:latin typeface="Liberation Serif" panose="02020603050405020304" pitchFamily="18" charset="0"/>
              </a:rPr>
              <a:t>Министерство образования и молодежной </a:t>
            </a:r>
            <a:r>
              <a:rPr lang="ru-RU" altLang="ru-RU" sz="2200" u="sng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политики Свердловской </a:t>
            </a:r>
            <a:r>
              <a:rPr lang="ru-RU" altLang="ru-RU" sz="2200" u="sng" dirty="0">
                <a:solidFill>
                  <a:schemeClr val="tx1"/>
                </a:solidFill>
                <a:latin typeface="Liberation Serif" panose="02020603050405020304" pitchFamily="18" charset="0"/>
              </a:rPr>
              <a:t>области </a:t>
            </a:r>
            <a:r>
              <a:rPr lang="ru-RU" i="1" u="sng" dirty="0">
                <a:latin typeface="Liberation Serif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i="1" u="sng" dirty="0" smtClean="0"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i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Управление надзора и контроля в сфере образования</a:t>
            </a:r>
            <a:endParaRPr lang="ru-RU" sz="2600" i="1" dirty="0">
              <a:solidFill>
                <a:schemeClr val="tx1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Sylfaen" panose="010A050205030603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4876" y="5178323"/>
            <a:ext cx="1766802" cy="1061610"/>
          </a:xfrm>
          <a:prstGeom prst="rect">
            <a:avLst/>
          </a:prstGeom>
          <a:ln>
            <a:noFill/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24.11.2022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0" y="53030"/>
            <a:ext cx="2189893" cy="16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3750" t="13333" r="34225" b="3067"/>
          <a:stretch/>
        </p:blipFill>
        <p:spPr>
          <a:xfrm>
            <a:off x="473702" y="571523"/>
            <a:ext cx="3904488" cy="5733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93392" y="5897880"/>
            <a:ext cx="1197864" cy="21031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0966" t="93145" r="41941" b="150"/>
          <a:stretch/>
        </p:blipFill>
        <p:spPr>
          <a:xfrm>
            <a:off x="1889429" y="6263640"/>
            <a:ext cx="1301827" cy="53949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6160076" y="1314450"/>
            <a:ext cx="5300805" cy="3035808"/>
            <a:chOff x="6065257" y="747522"/>
            <a:chExt cx="5300805" cy="303580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065257" y="747522"/>
              <a:ext cx="5300805" cy="3035808"/>
              <a:chOff x="5742431" y="1417320"/>
              <a:chExt cx="5300805" cy="3035808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5"/>
              <a:srcRect l="32700" t="17867" r="33775" b="48000"/>
              <a:stretch/>
            </p:blipFill>
            <p:spPr>
              <a:xfrm>
                <a:off x="5742431" y="1417320"/>
                <a:ext cx="5300805" cy="3035808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272784" y="2652427"/>
                <a:ext cx="4041648" cy="400110"/>
              </a:xfrm>
              <a:prstGeom prst="rect">
                <a:avLst/>
              </a:prstGeom>
              <a:solidFill>
                <a:srgbClr val="F4F6FA"/>
              </a:solidFill>
              <a:ln>
                <a:solidFill>
                  <a:srgbClr val="F4F6FA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00" dirty="0" smtClean="0">
                    <a:solidFill>
                      <a:srgbClr val="002060"/>
                    </a:solidFill>
                    <a:latin typeface="Liberation Serif" panose="02020603050405020304" pitchFamily="18" charset="0"/>
                  </a:rPr>
                  <a:t>Министерство образования и молодежной политики Свердловской области</a:t>
                </a:r>
                <a:endParaRPr lang="ru-RU" sz="1000" dirty="0">
                  <a:solidFill>
                    <a:srgbClr val="002060"/>
                  </a:solidFill>
                  <a:latin typeface="Liberation Serif" panose="02020603050405020304" pitchFamily="18" charset="0"/>
                </a:endParaRPr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7955280" y="2779799"/>
              <a:ext cx="1810512" cy="68122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307" t="64748"/>
          <a:stretch/>
        </p:blipFill>
        <p:spPr>
          <a:xfrm>
            <a:off x="4608576" y="4480292"/>
            <a:ext cx="3103001" cy="21856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60881" y="6400800"/>
            <a:ext cx="59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76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335" t="9948" r="23154" b="1662"/>
          <a:stretch/>
        </p:blipFill>
        <p:spPr>
          <a:xfrm>
            <a:off x="378467" y="786385"/>
            <a:ext cx="5285231" cy="49597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3600" t="21333" r="35425" b="32667"/>
          <a:stretch/>
        </p:blipFill>
        <p:spPr>
          <a:xfrm>
            <a:off x="5782570" y="877823"/>
            <a:ext cx="5528558" cy="4618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6520" y="2029968"/>
            <a:ext cx="524865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Liberation Serif" panose="02020603050405020304" pitchFamily="18" charset="0"/>
              </a:rPr>
              <a:t>Министерство образования и молодежной политики Свердловской области 620075</a:t>
            </a:r>
            <a:r>
              <a:rPr lang="ru-RU" sz="1200" dirty="0">
                <a:latin typeface="Liberation Serif" panose="02020603050405020304" pitchFamily="18" charset="0"/>
              </a:rPr>
              <a:t>, г. Екатеринбург, ул. Малышева, д. </a:t>
            </a:r>
            <a:r>
              <a:rPr lang="ru-RU" sz="1200" dirty="0" smtClean="0">
                <a:latin typeface="Liberation Serif" panose="02020603050405020304" pitchFamily="18" charset="0"/>
              </a:rPr>
              <a:t>33</a:t>
            </a:r>
            <a:endParaRPr lang="ru-RU" sz="1200" dirty="0">
              <a:latin typeface="Liberation Serif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5008" y="2572096"/>
            <a:ext cx="18105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Liberation Serif" panose="02020603050405020304" pitchFamily="18" charset="0"/>
              </a:rPr>
              <a:t>5 рабочих дней</a:t>
            </a:r>
            <a:endParaRPr lang="ru-RU" sz="1400" dirty="0">
              <a:latin typeface="Liberation Serif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75720" y="6409944"/>
            <a:ext cx="58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5657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930026" y="612694"/>
            <a:ext cx="9997696" cy="5964366"/>
            <a:chOff x="930026" y="612694"/>
            <a:chExt cx="9997696" cy="596436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930026" y="612694"/>
              <a:ext cx="9997696" cy="5964366"/>
              <a:chOff x="930026" y="612694"/>
              <a:chExt cx="9997696" cy="5964366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930026" y="612694"/>
                <a:ext cx="9997696" cy="5964366"/>
                <a:chOff x="1578608" y="612694"/>
                <a:chExt cx="9997696" cy="5964366"/>
              </a:xfrm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8608" y="612694"/>
                  <a:ext cx="7419088" cy="5964366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7132320" y="1728216"/>
                  <a:ext cx="4443984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Liberation Serif" panose="02020603050405020304" pitchFamily="18" charset="0"/>
                    </a:rPr>
                    <a:t>Министерство образования и молодежной политики Свердловской области</a:t>
                  </a:r>
                  <a:endParaRPr lang="ru-RU" sz="1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930026" y="985789"/>
                <a:ext cx="345643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Предоставление лицензии</a:t>
                </a:r>
                <a:endParaRPr lang="ru-RU" dirty="0"/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6575178" y="2395728"/>
              <a:ext cx="1773936" cy="11991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567160" y="6437376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659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62" y="158418"/>
            <a:ext cx="6321782" cy="1850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737" y="316836"/>
            <a:ext cx="1816765" cy="18045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2746" t="35240" r="33333" b="48893"/>
          <a:stretch/>
        </p:blipFill>
        <p:spPr>
          <a:xfrm>
            <a:off x="316762" y="2121408"/>
            <a:ext cx="4794734" cy="828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8445" t="35515" r="37825" b="21886"/>
          <a:stretch/>
        </p:blipFill>
        <p:spPr>
          <a:xfrm>
            <a:off x="219456" y="3066210"/>
            <a:ext cx="6725148" cy="29992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65658" t="39825" r="9602" b="11816"/>
          <a:stretch/>
        </p:blipFill>
        <p:spPr>
          <a:xfrm>
            <a:off x="7229552" y="2587752"/>
            <a:ext cx="3276904" cy="3602964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7229552" y="3456432"/>
            <a:ext cx="3130600" cy="59436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9456" y="4233672"/>
            <a:ext cx="6483096" cy="54864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237976" y="6327648"/>
            <a:ext cx="65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29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110" y="329184"/>
            <a:ext cx="10515600" cy="959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Liberation Serif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Подача заявления на внесение изменений в реестр лицензий на осуществление образовательной деятельности через ЕПГУ</a:t>
            </a:r>
            <a:endParaRPr lang="ru-RU" sz="3200" b="1" dirty="0">
              <a:solidFill>
                <a:srgbClr val="002060"/>
              </a:solidFill>
              <a:latin typeface="Liberation Serif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958" y="1782516"/>
            <a:ext cx="11022874" cy="481030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Liberation Serif" panose="02020603050405020304" pitchFamily="18" charset="0"/>
              </a:rPr>
              <a:t>Предоставление </a:t>
            </a:r>
            <a:r>
              <a:rPr lang="ru-RU" dirty="0">
                <a:latin typeface="Liberation Serif" panose="02020603050405020304" pitchFamily="18" charset="0"/>
              </a:rPr>
              <a:t>заявления </a:t>
            </a:r>
            <a:r>
              <a:rPr lang="ru-RU" dirty="0" smtClean="0">
                <a:latin typeface="Liberation Serif" panose="02020603050405020304" pitchFamily="18" charset="0"/>
              </a:rPr>
              <a:t>на внесение изменений в реестр лицензий на осуществление образовательной и </a:t>
            </a:r>
            <a:r>
              <a:rPr lang="ru-RU" dirty="0">
                <a:latin typeface="Liberation Serif" panose="02020603050405020304" pitchFamily="18" charset="0"/>
              </a:rPr>
              <a:t>прилагаемых к нему документов в форме электронных документов осуществляется </a:t>
            </a:r>
            <a:r>
              <a:rPr lang="ru-RU" dirty="0" smtClean="0">
                <a:latin typeface="Liberation Serif" panose="02020603050405020304" pitchFamily="18" charset="0"/>
              </a:rPr>
              <a:t>через ЕПГУ </a:t>
            </a:r>
          </a:p>
          <a:p>
            <a:pPr marL="0" indent="0" algn="ctr">
              <a:buNone/>
            </a:pPr>
            <a:r>
              <a:rPr lang="ru-RU" dirty="0" smtClean="0">
                <a:latin typeface="Liberation Serif" panose="02020603050405020304" pitchFamily="18" charset="0"/>
              </a:rPr>
              <a:t>по адресу: 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https://www.gosuslugi.ru/600375/1/form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en-US" sz="2000" dirty="0" smtClean="0">
                <a:latin typeface="Liberation Serif" panose="02020603050405020304" pitchFamily="18" charset="0"/>
              </a:rPr>
              <a:t> </a:t>
            </a:r>
            <a:endParaRPr lang="ru-RU" sz="2000" dirty="0" smtClean="0">
              <a:latin typeface="Liberation Serif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Liberation Serif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11712" y="6318504"/>
            <a:ext cx="57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9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986" t="15060" r="26150" b="6381"/>
          <a:stretch/>
        </p:blipFill>
        <p:spPr>
          <a:xfrm>
            <a:off x="301753" y="722376"/>
            <a:ext cx="4099166" cy="256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1963380" y="3337560"/>
            <a:ext cx="775912" cy="493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5105" t="16362" r="24078" b="3698"/>
          <a:stretch/>
        </p:blipFill>
        <p:spPr>
          <a:xfrm>
            <a:off x="416716" y="3913632"/>
            <a:ext cx="4365596" cy="2672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4181" t="11498" r="24848" b="4468"/>
          <a:stretch/>
        </p:blipFill>
        <p:spPr>
          <a:xfrm>
            <a:off x="6414516" y="3635107"/>
            <a:ext cx="4581144" cy="3010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5105" t="14661" r="24078" b="9319"/>
          <a:stretch/>
        </p:blipFill>
        <p:spPr>
          <a:xfrm>
            <a:off x="6400800" y="832103"/>
            <a:ext cx="4608576" cy="2583595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4977898" y="5249769"/>
            <a:ext cx="950976" cy="72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0800000">
            <a:off x="8705088" y="3282696"/>
            <a:ext cx="923544" cy="548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320272" y="6400800"/>
            <a:ext cx="74066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44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437451" y="741426"/>
            <a:ext cx="6255957" cy="56502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4643" t="18808" r="24078" b="1885"/>
          <a:stretch/>
        </p:blipFill>
        <p:spPr>
          <a:xfrm>
            <a:off x="6825295" y="1700784"/>
            <a:ext cx="5032453" cy="361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47704" y="6391656"/>
            <a:ext cx="731520" cy="37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33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719" t="9396" r="26234" b="136"/>
          <a:stretch/>
        </p:blipFill>
        <p:spPr>
          <a:xfrm>
            <a:off x="484632" y="804718"/>
            <a:ext cx="4266825" cy="5733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4797" t="11652" r="25618" b="3304"/>
          <a:stretch/>
        </p:blipFill>
        <p:spPr>
          <a:xfrm>
            <a:off x="5312663" y="804718"/>
            <a:ext cx="4561039" cy="38952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11128" y="6364224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038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24344" t="10798" r="24243" b="5115"/>
          <a:stretch/>
        </p:blipFill>
        <p:spPr>
          <a:xfrm>
            <a:off x="411480" y="493822"/>
            <a:ext cx="4251960" cy="34198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5104" t="14003" r="26850" b="11532"/>
          <a:stretch/>
        </p:blipFill>
        <p:spPr>
          <a:xfrm>
            <a:off x="411480" y="3845075"/>
            <a:ext cx="4328977" cy="2927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6028" t="10545" r="24233" b="16347"/>
          <a:stretch/>
        </p:blipFill>
        <p:spPr>
          <a:xfrm>
            <a:off x="6694532" y="3552443"/>
            <a:ext cx="4168237" cy="3251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5874" t="14042" r="25002" b="8859"/>
          <a:stretch/>
        </p:blipFill>
        <p:spPr>
          <a:xfrm>
            <a:off x="6693409" y="683663"/>
            <a:ext cx="4142232" cy="3090443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5400000">
            <a:off x="3575304" y="3529584"/>
            <a:ext cx="731520" cy="77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814525" y="3538695"/>
            <a:ext cx="810838" cy="7498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48519" y="4933942"/>
            <a:ext cx="810838" cy="749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20856" y="6318504"/>
            <a:ext cx="63093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65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797" t="15270" r="25156" b="3057"/>
          <a:stretch/>
        </p:blipFill>
        <p:spPr>
          <a:xfrm>
            <a:off x="246888" y="835368"/>
            <a:ext cx="4563838" cy="30051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5290449" y="2125980"/>
            <a:ext cx="703830" cy="594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6332736" y="402359"/>
            <a:ext cx="4058903" cy="6368954"/>
            <a:chOff x="6332736" y="402359"/>
            <a:chExt cx="4058903" cy="63689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l="25259" t="609" r="26849" b="347"/>
            <a:stretch/>
          </p:blipFill>
          <p:spPr>
            <a:xfrm>
              <a:off x="6332736" y="402359"/>
              <a:ext cx="4058903" cy="6368954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556248" y="3502152"/>
              <a:ext cx="3758184" cy="676656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464808" y="5669280"/>
              <a:ext cx="694944" cy="29260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512296" y="6272784"/>
            <a:ext cx="60350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020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62" y="158418"/>
            <a:ext cx="5727421" cy="1955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038" y="158418"/>
            <a:ext cx="1865538" cy="189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161" y="256010"/>
            <a:ext cx="3145809" cy="5121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5425" t="15398" r="17736" b="11054"/>
          <a:stretch/>
        </p:blipFill>
        <p:spPr>
          <a:xfrm>
            <a:off x="402336" y="2113800"/>
            <a:ext cx="7635240" cy="472592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724143" y="3023473"/>
            <a:ext cx="2505376" cy="40082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16762" y="5586984"/>
            <a:ext cx="4447262" cy="38404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7593" y="4565826"/>
            <a:ext cx="1816765" cy="1804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39728" y="6370398"/>
            <a:ext cx="51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85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937" b="5493"/>
          <a:stretch/>
        </p:blipFill>
        <p:spPr>
          <a:xfrm>
            <a:off x="362969" y="823006"/>
            <a:ext cx="5882384" cy="57789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6483" t="1880" r="23964" b="-86"/>
          <a:stretch/>
        </p:blipFill>
        <p:spPr>
          <a:xfrm>
            <a:off x="7296912" y="599226"/>
            <a:ext cx="3511296" cy="6258774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6400800" y="2862072"/>
            <a:ext cx="740664" cy="64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96912" y="5001768"/>
            <a:ext cx="1965960" cy="39319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439144" y="6382512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593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4807" t="8882" r="24550" b="488"/>
          <a:stretch/>
        </p:blipFill>
        <p:spPr>
          <a:xfrm>
            <a:off x="989081" y="612694"/>
            <a:ext cx="3218688" cy="61264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035040" y="612694"/>
            <a:ext cx="3173978" cy="6199632"/>
            <a:chOff x="6025896" y="512110"/>
            <a:chExt cx="2852928" cy="603504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l="24797" t="3795" r="27158" b="4"/>
            <a:stretch/>
          </p:blipFill>
          <p:spPr>
            <a:xfrm>
              <a:off x="6025896" y="512110"/>
              <a:ext cx="2852928" cy="603504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6153912" y="5047488"/>
              <a:ext cx="2596896" cy="41148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Стрелка вправо 5"/>
          <p:cNvSpPr/>
          <p:nvPr/>
        </p:nvSpPr>
        <p:spPr>
          <a:xfrm>
            <a:off x="4611633" y="2935247"/>
            <a:ext cx="987552" cy="740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448288" y="6345936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13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6" y="1133724"/>
            <a:ext cx="5303980" cy="30360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227" y="966001"/>
            <a:ext cx="5285690" cy="49625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31136" y="3200400"/>
            <a:ext cx="2048256" cy="66751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283696" y="6510528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298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4752" y="1051744"/>
            <a:ext cx="34564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Предоставление лицензии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578608" y="612694"/>
            <a:ext cx="9997696" cy="5964366"/>
            <a:chOff x="1578608" y="612694"/>
            <a:chExt cx="9997696" cy="596436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8608" y="612694"/>
              <a:ext cx="7419088" cy="59643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32320" y="1728216"/>
              <a:ext cx="444398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  <a:latin typeface="Liberation Serif" panose="02020603050405020304" pitchFamily="18" charset="0"/>
                </a:rPr>
                <a:t>Министерство образования и молодежной политики Свердловской области</a:t>
              </a:r>
              <a:endParaRPr lang="ru-R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7223760" y="2395728"/>
            <a:ext cx="1773936" cy="11991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173968" y="6373368"/>
            <a:ext cx="85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10728" y="3972711"/>
            <a:ext cx="38309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Liberation Serif" panose="02020603050405020304" pitchFamily="18" charset="0"/>
              </a:rPr>
              <a:t>Сорокина Анна Максимовна </a:t>
            </a:r>
          </a:p>
          <a:p>
            <a:r>
              <a:rPr lang="ru-RU" dirty="0">
                <a:latin typeface="Liberation Serif" panose="02020603050405020304" pitchFamily="18" charset="0"/>
              </a:rPr>
              <a:t>(тел. 8-343-312-00-04 доб. 177, электронная почта: a.sorokina@egov66.ru)</a:t>
            </a:r>
          </a:p>
          <a:p>
            <a:endParaRPr lang="ru-RU" dirty="0" smtClean="0">
              <a:latin typeface="Liberation Serif" panose="02020603050405020304" pitchFamily="18" charset="0"/>
            </a:endParaRPr>
          </a:p>
          <a:p>
            <a:r>
              <a:rPr lang="ru-RU" dirty="0" smtClean="0">
                <a:latin typeface="Liberation Serif" panose="02020603050405020304" pitchFamily="18" charset="0"/>
              </a:rPr>
              <a:t>Шанаева </a:t>
            </a:r>
            <a:r>
              <a:rPr lang="ru-RU" dirty="0">
                <a:latin typeface="Liberation Serif" panose="02020603050405020304" pitchFamily="18" charset="0"/>
              </a:rPr>
              <a:t>Дарья Викторовна </a:t>
            </a:r>
          </a:p>
          <a:p>
            <a:r>
              <a:rPr lang="ru-RU" dirty="0">
                <a:latin typeface="Liberation Serif" panose="02020603050405020304" pitchFamily="18" charset="0"/>
              </a:rPr>
              <a:t>(тел. 8-343-312-00-04 доб. 387, электронная почта: d.shanaeva@egov66.ru), </a:t>
            </a:r>
          </a:p>
          <a:p>
            <a:endParaRPr lang="ru-RU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77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36" y="2063438"/>
            <a:ext cx="105165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65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406" y="283464"/>
            <a:ext cx="10515600" cy="959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Liberation Serif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Подача заявления на предоставление лицензии на осуществление образовательной деятельности через Единый портал государственных услуг</a:t>
            </a:r>
            <a:endParaRPr lang="ru-RU" sz="3200" b="1" dirty="0">
              <a:solidFill>
                <a:srgbClr val="002060"/>
              </a:solidFill>
              <a:latin typeface="Liberation Serif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246" y="1544772"/>
            <a:ext cx="11022874" cy="481030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Liberation Serif" panose="02020603050405020304" pitchFamily="18" charset="0"/>
              </a:rPr>
              <a:t>Предоставление </a:t>
            </a:r>
            <a:r>
              <a:rPr lang="ru-RU" dirty="0">
                <a:latin typeface="Liberation Serif" panose="02020603050405020304" pitchFamily="18" charset="0"/>
              </a:rPr>
              <a:t>заявления о предоставлении государственной услуги и прилагаемых к нему документов в форме электронных документов осуществляется </a:t>
            </a:r>
            <a:r>
              <a:rPr lang="ru-RU" dirty="0" smtClean="0">
                <a:latin typeface="Liberation Serif" panose="02020603050405020304" pitchFamily="18" charset="0"/>
              </a:rPr>
              <a:t>через Единый портал государственных услуг </a:t>
            </a:r>
          </a:p>
          <a:p>
            <a:pPr marL="0" indent="0" algn="ctr">
              <a:buNone/>
            </a:pPr>
            <a:r>
              <a:rPr lang="ru-RU" dirty="0" smtClean="0">
                <a:latin typeface="Liberation Serif" panose="02020603050405020304" pitchFamily="18" charset="0"/>
              </a:rPr>
              <a:t>(далее – </a:t>
            </a:r>
            <a:r>
              <a:rPr lang="ru-RU" b="1" dirty="0" smtClean="0">
                <a:latin typeface="Liberation Serif" panose="02020603050405020304" pitchFamily="18" charset="0"/>
              </a:rPr>
              <a:t>ЕПГУ</a:t>
            </a:r>
            <a:r>
              <a:rPr lang="ru-RU" dirty="0" smtClean="0">
                <a:latin typeface="Liberation Serif" panose="02020603050405020304" pitchFamily="18" charset="0"/>
              </a:rPr>
              <a:t>), по адресу: 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https://www.gosuslugi.ru/600355/1/form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Видео инструкция по подаче документов</a:t>
            </a:r>
            <a:r>
              <a:rPr lang="ru-RU" sz="2000" dirty="0" smtClean="0">
                <a:latin typeface="Liberation Serif" panose="02020603050405020304" pitchFamily="18" charset="0"/>
              </a:rPr>
              <a:t>: </a:t>
            </a:r>
            <a:r>
              <a:rPr lang="en-US" sz="2000" dirty="0" smtClean="0">
                <a:latin typeface="Liberation Serif" panose="02020603050405020304" pitchFamily="18" charset="0"/>
                <a:hlinkClick r:id="rId3"/>
              </a:rPr>
              <a:t>https://www.youtube.com/watch?v=-g5p5hh6tSE&amp;ab_channel=%D0%9A%D0%BE%D0%BD%D1%82%D1%80%D0%BE%D0%BB%D1%8C%28%D0%BD%D0%B0%D0%B4%D0%B7%D0%BE%D1%80%29%D0%B2%D0%BE%D0%B1%D1%80%D0%B0%D0%B7%D0%BE%D0%B2%D0%B0%D0%BD%D0%B8%D0%B8</a:t>
            </a:r>
            <a:endParaRPr lang="ru-RU" sz="2000" dirty="0" smtClean="0">
              <a:latin typeface="Liberation Serif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Liberation Serif" panose="02020603050405020304" pitchFamily="18" charset="0"/>
              </a:rPr>
              <a:t> </a:t>
            </a:r>
            <a:endParaRPr lang="ru-RU" sz="2000" dirty="0" smtClean="0">
              <a:latin typeface="Liberation Serif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Liberation Serif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628120" y="6355079"/>
            <a:ext cx="44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6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25880" y="347472"/>
            <a:ext cx="530352" cy="14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22592" y="347472"/>
            <a:ext cx="475488" cy="14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09928" y="420624"/>
            <a:ext cx="1033272" cy="14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9" y="456257"/>
            <a:ext cx="4855637" cy="2929741"/>
          </a:xfrm>
          <a:prstGeom prst="rect">
            <a:avLst/>
          </a:prstGeom>
        </p:spPr>
      </p:pic>
      <p:grpSp>
        <p:nvGrpSpPr>
          <p:cNvPr id="39" name="Группа 38"/>
          <p:cNvGrpSpPr/>
          <p:nvPr/>
        </p:nvGrpSpPr>
        <p:grpSpPr>
          <a:xfrm>
            <a:off x="6848670" y="831428"/>
            <a:ext cx="4142791" cy="3759724"/>
            <a:chOff x="6848670" y="831428"/>
            <a:chExt cx="4142791" cy="3759724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/>
            <a:srcRect l="32988" t="23179" r="33016" b="21972"/>
            <a:stretch/>
          </p:blipFill>
          <p:spPr>
            <a:xfrm>
              <a:off x="6848670" y="831428"/>
              <a:ext cx="4142791" cy="375972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676094" y="1690296"/>
              <a:ext cx="168366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900" b="1" dirty="0">
                  <a:solidFill>
                    <a:srgbClr val="002060"/>
                  </a:solidFill>
                </a:rPr>
                <a:t>5</a:t>
              </a:r>
              <a:r>
                <a:rPr lang="ru-RU" sz="900" dirty="0" smtClean="0">
                  <a:solidFill>
                    <a:srgbClr val="002060"/>
                  </a:solidFill>
                </a:rPr>
                <a:t> рабочих дней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34220" t="23650" r="33734" b="45641"/>
          <a:stretch/>
        </p:blipFill>
        <p:spPr>
          <a:xfrm>
            <a:off x="444046" y="3905458"/>
            <a:ext cx="5058412" cy="2726502"/>
          </a:xfrm>
          <a:prstGeom prst="rect">
            <a:avLst/>
          </a:prstGeom>
        </p:spPr>
      </p:pic>
      <p:sp>
        <p:nvSpPr>
          <p:cNvPr id="24" name="Стрелка вниз 23"/>
          <p:cNvSpPr/>
          <p:nvPr/>
        </p:nvSpPr>
        <p:spPr>
          <a:xfrm>
            <a:off x="2226564" y="3327110"/>
            <a:ext cx="746688" cy="5293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углом вверх 24"/>
          <p:cNvSpPr/>
          <p:nvPr/>
        </p:nvSpPr>
        <p:spPr>
          <a:xfrm>
            <a:off x="4871281" y="4735137"/>
            <a:ext cx="4646645" cy="14807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22106" y="2808514"/>
            <a:ext cx="1492898" cy="51859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102207" y="5918459"/>
            <a:ext cx="1742090" cy="59479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8070980" y="4049486"/>
            <a:ext cx="1614196" cy="4665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/>
        </p:nvGrpSpPr>
        <p:grpSpPr>
          <a:xfrm>
            <a:off x="0" y="0"/>
            <a:ext cx="11847982" cy="522513"/>
            <a:chOff x="0" y="0"/>
            <a:chExt cx="11847982" cy="52251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18075" t="12134" r="16443" b="82732"/>
            <a:stretch/>
          </p:blipFill>
          <p:spPr>
            <a:xfrm>
              <a:off x="0" y="0"/>
              <a:ext cx="11847982" cy="522513"/>
            </a:xfrm>
            <a:prstGeom prst="rect">
              <a:avLst/>
            </a:prstGeom>
          </p:spPr>
        </p:pic>
        <p:sp>
          <p:nvSpPr>
            <p:cNvPr id="36" name="Прямоугольник 35"/>
            <p:cNvSpPr/>
            <p:nvPr/>
          </p:nvSpPr>
          <p:spPr>
            <a:xfrm>
              <a:off x="1839396" y="82972"/>
              <a:ext cx="1381490" cy="235763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356848" y="6281928"/>
            <a:ext cx="57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6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050" t="18267" r="36550" b="29600"/>
          <a:stretch/>
        </p:blipFill>
        <p:spPr>
          <a:xfrm>
            <a:off x="448056" y="685799"/>
            <a:ext cx="4901184" cy="4888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6" y="76177"/>
            <a:ext cx="11851651" cy="5243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45436" y="4958807"/>
            <a:ext cx="1632204" cy="61567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3675" t="21200" r="35425" b="6533"/>
          <a:stretch/>
        </p:blipFill>
        <p:spPr>
          <a:xfrm>
            <a:off x="6867144" y="850392"/>
            <a:ext cx="3767328" cy="49560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22592" y="1965960"/>
            <a:ext cx="914400" cy="16459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238744" y="5266643"/>
            <a:ext cx="1088136" cy="53979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513832" y="2499203"/>
            <a:ext cx="822960" cy="6309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539728" y="6327648"/>
            <a:ext cx="53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52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57748" cy="530398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5570923" y="2281428"/>
            <a:ext cx="715902" cy="768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4689" t="7671" r="24437" b="12862"/>
          <a:stretch/>
        </p:blipFill>
        <p:spPr>
          <a:xfrm>
            <a:off x="108829" y="790955"/>
            <a:ext cx="5311853" cy="39273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24490" t="12098" r="23308" b="4971"/>
          <a:stretch/>
        </p:blipFill>
        <p:spPr>
          <a:xfrm>
            <a:off x="6286825" y="822959"/>
            <a:ext cx="5158288" cy="38953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74552" y="6053328"/>
            <a:ext cx="583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06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57748" cy="530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125" t="23200" r="34675" b="36400"/>
          <a:stretch/>
        </p:blipFill>
        <p:spPr>
          <a:xfrm>
            <a:off x="6227064" y="1078992"/>
            <a:ext cx="3803904" cy="277063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408176" y="786384"/>
            <a:ext cx="4242816" cy="5760720"/>
            <a:chOff x="1408176" y="786384"/>
            <a:chExt cx="4242816" cy="576072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/>
            <a:srcRect l="33600" t="13200" r="31600" b="2799"/>
            <a:stretch/>
          </p:blipFill>
          <p:spPr>
            <a:xfrm>
              <a:off x="1408176" y="786384"/>
              <a:ext cx="4242816" cy="576072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508760" y="4901184"/>
              <a:ext cx="795528" cy="356616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402568" y="6345936"/>
            <a:ext cx="60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54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-770" t="748" r="1000" b="3799"/>
          <a:stretch/>
        </p:blipFill>
        <p:spPr>
          <a:xfrm>
            <a:off x="2375979" y="448102"/>
            <a:ext cx="6566853" cy="63276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57748" cy="5303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76304" y="6382512"/>
            <a:ext cx="46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029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3300" t="23333" r="35471" b="7902"/>
          <a:stretch/>
        </p:blipFill>
        <p:spPr>
          <a:xfrm>
            <a:off x="172615" y="749013"/>
            <a:ext cx="3969616" cy="4916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400" t="36802" r="35875" b="2672"/>
          <a:stretch/>
        </p:blipFill>
        <p:spPr>
          <a:xfrm>
            <a:off x="4055514" y="1224967"/>
            <a:ext cx="3746719" cy="4440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3719" t="23819" r="35724" b="7200"/>
          <a:stretch/>
        </p:blipFill>
        <p:spPr>
          <a:xfrm>
            <a:off x="8025130" y="1224967"/>
            <a:ext cx="3956366" cy="5023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296"/>
            <a:ext cx="11857748" cy="5303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336024" y="5779008"/>
            <a:ext cx="1508760" cy="54864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786616" y="6409944"/>
            <a:ext cx="301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6861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257</Words>
  <Application>Microsoft Office PowerPoint</Application>
  <PresentationFormat>Широкоэкранный</PresentationFormat>
  <Paragraphs>59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Liberation Serif</vt:lpstr>
      <vt:lpstr>Sylfaen</vt:lpstr>
      <vt:lpstr>Tahoma</vt:lpstr>
      <vt:lpstr>Times New Roman</vt:lpstr>
      <vt:lpstr>Тема Office</vt:lpstr>
      <vt:lpstr> «О представлении документов на лицензирование образовательной деятельности через Единый портал государственных услуг»  материалы к совещанию с юридическими лицами и индивидуальными предпринимателями по вопросам лицензирования образовательной деятельности</vt:lpstr>
      <vt:lpstr>Презентация PowerPoint</vt:lpstr>
      <vt:lpstr>Подача заявления на предоставление лицензии на осуществление образовательной деятельности через Единый портал государственных услуг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Подача заявления на внесение изменений в реестр лицензий на осуществление образовательной деятельности через ЕПГУ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«Подача документов на лицензирование образовательной деятельности через Единый портал государственных услуг»  материалы к совещанию с юридическими лицами и индивидуальными предпринимателями по вопросам лицензирования образовательной деятельности</dc:title>
  <dc:creator>Сорокина Анна Максимовна</dc:creator>
  <cp:lastModifiedBy>Лобанова Анна Михайловна</cp:lastModifiedBy>
  <cp:revision>36</cp:revision>
  <dcterms:created xsi:type="dcterms:W3CDTF">2022-11-22T04:32:36Z</dcterms:created>
  <dcterms:modified xsi:type="dcterms:W3CDTF">2022-11-24T10:13:04Z</dcterms:modified>
</cp:coreProperties>
</file>