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5" r:id="rId3"/>
    <p:sldId id="302" r:id="rId4"/>
    <p:sldId id="303" r:id="rId5"/>
    <p:sldId id="304" r:id="rId6"/>
    <p:sldId id="305" r:id="rId7"/>
    <p:sldId id="306" r:id="rId8"/>
    <p:sldId id="298" r:id="rId9"/>
    <p:sldId id="307" r:id="rId10"/>
    <p:sldId id="308" r:id="rId11"/>
    <p:sldId id="309" r:id="rId12"/>
    <p:sldId id="277" r:id="rId13"/>
    <p:sldId id="296" r:id="rId14"/>
    <p:sldId id="297" r:id="rId15"/>
    <p:sldId id="311" r:id="rId16"/>
    <p:sldId id="312" r:id="rId17"/>
    <p:sldId id="293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5B6"/>
    <a:srgbClr val="DF5451"/>
    <a:srgbClr val="FFD040"/>
    <a:srgbClr val="EE8843"/>
    <a:srgbClr val="94C275"/>
    <a:srgbClr val="FFFFFF"/>
    <a:srgbClr val="FF9999"/>
    <a:srgbClr val="B8E878"/>
    <a:srgbClr val="89A3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111.9</c:v>
                </c:pt>
              </c:numCache>
            </c:numRef>
          </c:val>
        </c:ser>
        <c:dLbls/>
        <c:shape val="box"/>
        <c:axId val="79727616"/>
        <c:axId val="79745792"/>
        <c:axId val="0"/>
      </c:bar3DChart>
      <c:catAx>
        <c:axId val="797276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9745792"/>
        <c:crosses val="autoZero"/>
        <c:auto val="1"/>
        <c:lblAlgn val="ctr"/>
        <c:lblOffset val="100"/>
      </c:catAx>
      <c:valAx>
        <c:axId val="797457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97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376E2-A551-4BBE-B2C4-D7929E21F0C2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E8CE3-4C1E-4401-8771-1BA05E1988C2}">
      <dgm:prSet phldrT="[Текст]" custT="1"/>
      <dgm:spPr/>
      <dgm:t>
        <a:bodyPr/>
        <a:lstStyle/>
        <a:p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«Педагогические кадры </a:t>
          </a:r>
          <a:r>
            <a:rPr lang="en-US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XXI </a:t>
          </a:r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века» 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DFB4FA-F798-45A1-96E2-324366F581FB}" type="parTrans" cxnId="{2E59265D-4EDC-4FD9-9B7F-9558A9F3CB71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574E39-6EAA-4FEB-A15F-88ACFF0343AC}" type="sibTrans" cxnId="{2E59265D-4EDC-4FD9-9B7F-9558A9F3CB71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6843C3-8CDE-413B-B216-B2CC756514FE}">
      <dgm:prSet phldrT="[Текст]" custT="1"/>
      <dgm:spPr/>
      <dgm:t>
        <a:bodyPr/>
        <a:lstStyle/>
        <a:p>
          <a:r>
            <a:rPr lang="ru-RU" sz="1800" b="1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«Доступное дополнительное</a:t>
          </a:r>
          <a:r>
            <a:rPr lang="en-US" sz="1800" b="1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b="1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образование для детей»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AC261B-236A-4D13-BDB8-418F5B9D89DB}" type="parTrans" cxnId="{EE8F3915-6C15-4446-840B-BD5EFDE451A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F7F54C-60A8-4843-BA46-9000595B63C6}" type="sibTrans" cxnId="{EE8F3915-6C15-4446-840B-BD5EFDE451A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6D3636-57C9-49BE-A02B-8A202726D73F}">
      <dgm:prSet phldrT="[Текст]" custT="1"/>
      <dgm:spPr/>
      <dgm:t>
        <a:bodyPr/>
        <a:lstStyle/>
        <a:p>
          <a:r>
            <a:rPr lang="ru-RU" sz="2000" b="1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«Одаренные дети»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92A505-546A-4F83-B2A9-2776A9B4E49E}" type="parTrans" cxnId="{9E68F4CB-6ED2-4AA4-953C-54A5EA1D108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A5F55E-CC3D-4DD2-B1D7-6669DF49D3B3}" type="sibTrans" cxnId="{9E68F4CB-6ED2-4AA4-953C-54A5EA1D108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62158D-F163-49D6-91CC-86017F28628E}">
      <dgm:prSet phldrT="[Текст]" custT="1"/>
      <dgm:spPr/>
      <dgm:t>
        <a:bodyPr/>
        <a:lstStyle/>
        <a:p>
          <a:r>
            <a:rPr lang="ru-RU" sz="2000" b="1" u="sng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«Уральская инженерная школа»</a:t>
          </a:r>
          <a:endParaRPr lang="ru-RU" sz="2000" b="1" u="sng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A7EE52-6293-44D8-9248-DBAEC23BBA52}" type="parTrans" cxnId="{CE63B25C-C227-4421-B23D-2AE7867AB5E6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B7CA6F-779C-492D-8303-621F4BEE444C}" type="sibTrans" cxnId="{CE63B25C-C227-4421-B23D-2AE7867AB5E6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A85149-A459-435C-AC40-3883F510306B}">
      <dgm:prSet phldrT="[Текст]" custT="1"/>
      <dgm:spPr/>
      <dgm:t>
        <a:bodyPr/>
        <a:lstStyle/>
        <a:p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</a:t>
          </a:r>
          <a:r>
            <a:rPr lang="ru-RU" sz="1600" b="1" spc="-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</a:t>
          </a:r>
          <a:r>
            <a:rPr lang="ru-RU" sz="1600" b="1" spc="-1" dirty="0" err="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высококвалифи</a:t>
          </a:r>
          <a:r>
            <a:rPr lang="en-US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1600" b="1" spc="-1" dirty="0" err="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цированных</a:t>
          </a:r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специалистов </a:t>
          </a:r>
          <a:r>
            <a:rPr lang="en-US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</a:t>
          </a:r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рабочих кадров </a:t>
          </a:r>
          <a:r>
            <a:rPr lang="en-US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учетом современных стандартов </a:t>
          </a:r>
          <a:r>
            <a:rPr lang="en-US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</a:t>
          </a:r>
          <a:r>
            <a:rPr lang="ru-RU" sz="1600" b="1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передовых технологий» 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CC2246-F47E-43B5-AD4B-E9455BB5C235}" type="parTrans" cxnId="{FB3499B8-9F0E-4EE2-B530-CC95182CE12D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721913-853A-4993-BD3D-31AB09974341}" type="sibTrans" cxnId="{FB3499B8-9F0E-4EE2-B530-CC95182CE12D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FF4515-D8C8-443D-9144-E3A891EFB840}" type="pres">
      <dgm:prSet presAssocID="{0B4376E2-A551-4BBE-B2C4-D7929E21F0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316EF-DFB5-4A87-ABAD-37C02A2012E4}" type="pres">
      <dgm:prSet presAssocID="{312E8CE3-4C1E-4401-8771-1BA05E1988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68047-FE3E-443A-9C12-7C2D764386DC}" type="pres">
      <dgm:prSet presAssocID="{7E574E39-6EAA-4FEB-A15F-88ACFF0343AC}" presName="sibTrans" presStyleCnt="0"/>
      <dgm:spPr/>
    </dgm:pt>
    <dgm:pt modelId="{FC7511F8-3F9E-4445-971A-F7BF4C9E35FC}" type="pres">
      <dgm:prSet presAssocID="{C26843C3-8CDE-413B-B216-B2CC756514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5E2CE-1C9C-4BE1-BDAC-6B09F69C8B8A}" type="pres">
      <dgm:prSet presAssocID="{55F7F54C-60A8-4843-BA46-9000595B63C6}" presName="sibTrans" presStyleCnt="0"/>
      <dgm:spPr/>
    </dgm:pt>
    <dgm:pt modelId="{5239FCAE-A2D9-4D48-8463-CB3B28C2B0A5}" type="pres">
      <dgm:prSet presAssocID="{E26D3636-57C9-49BE-A02B-8A202726D7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6504C-26A1-48CC-9D70-3F7194D72434}" type="pres">
      <dgm:prSet presAssocID="{24A5F55E-CC3D-4DD2-B1D7-6669DF49D3B3}" presName="sibTrans" presStyleCnt="0"/>
      <dgm:spPr/>
    </dgm:pt>
    <dgm:pt modelId="{65D30A77-467A-45F4-9DA1-B2A00A9DAC9A}" type="pres">
      <dgm:prSet presAssocID="{2D62158D-F163-49D6-91CC-86017F2862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BE72-D55C-480F-80E4-0AC6D41891D4}" type="pres">
      <dgm:prSet presAssocID="{D2B7CA6F-779C-492D-8303-621F4BEE444C}" presName="sibTrans" presStyleCnt="0"/>
      <dgm:spPr/>
    </dgm:pt>
    <dgm:pt modelId="{4416B4E0-6FB9-45A3-800A-27ADD86468AB}" type="pres">
      <dgm:prSet presAssocID="{7CA85149-A459-435C-AC40-3883F51030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5DA5F-CD28-46BD-92B5-F87C941A2058}" type="presOf" srcId="{C26843C3-8CDE-413B-B216-B2CC756514FE}" destId="{FC7511F8-3F9E-4445-971A-F7BF4C9E35FC}" srcOrd="0" destOrd="0" presId="urn:microsoft.com/office/officeart/2005/8/layout/hList6"/>
    <dgm:cxn modelId="{3151BE47-8E0C-4C71-9FF8-44B6615C269B}" type="presOf" srcId="{312E8CE3-4C1E-4401-8771-1BA05E1988C2}" destId="{358316EF-DFB5-4A87-ABAD-37C02A2012E4}" srcOrd="0" destOrd="0" presId="urn:microsoft.com/office/officeart/2005/8/layout/hList6"/>
    <dgm:cxn modelId="{CF2BCF1E-982D-4026-8942-3C1DA187DF83}" type="presOf" srcId="{0B4376E2-A551-4BBE-B2C4-D7929E21F0C2}" destId="{ADFF4515-D8C8-443D-9144-E3A891EFB840}" srcOrd="0" destOrd="0" presId="urn:microsoft.com/office/officeart/2005/8/layout/hList6"/>
    <dgm:cxn modelId="{32AF5AAA-3F60-4A65-9DA3-AADB290CC5C1}" type="presOf" srcId="{7CA85149-A459-435C-AC40-3883F510306B}" destId="{4416B4E0-6FB9-45A3-800A-27ADD86468AB}" srcOrd="0" destOrd="0" presId="urn:microsoft.com/office/officeart/2005/8/layout/hList6"/>
    <dgm:cxn modelId="{EC39F0C8-128B-4FBF-9305-F1E0D5C1BAFD}" type="presOf" srcId="{E26D3636-57C9-49BE-A02B-8A202726D73F}" destId="{5239FCAE-A2D9-4D48-8463-CB3B28C2B0A5}" srcOrd="0" destOrd="0" presId="urn:microsoft.com/office/officeart/2005/8/layout/hList6"/>
    <dgm:cxn modelId="{D346A198-C10E-44A7-8540-C88D8817450C}" type="presOf" srcId="{2D62158D-F163-49D6-91CC-86017F28628E}" destId="{65D30A77-467A-45F4-9DA1-B2A00A9DAC9A}" srcOrd="0" destOrd="0" presId="urn:microsoft.com/office/officeart/2005/8/layout/hList6"/>
    <dgm:cxn modelId="{EE8F3915-6C15-4446-840B-BD5EFDE451A3}" srcId="{0B4376E2-A551-4BBE-B2C4-D7929E21F0C2}" destId="{C26843C3-8CDE-413B-B216-B2CC756514FE}" srcOrd="1" destOrd="0" parTransId="{22AC261B-236A-4D13-BDB8-418F5B9D89DB}" sibTransId="{55F7F54C-60A8-4843-BA46-9000595B63C6}"/>
    <dgm:cxn modelId="{CE63B25C-C227-4421-B23D-2AE7867AB5E6}" srcId="{0B4376E2-A551-4BBE-B2C4-D7929E21F0C2}" destId="{2D62158D-F163-49D6-91CC-86017F28628E}" srcOrd="3" destOrd="0" parTransId="{3EA7EE52-6293-44D8-9248-DBAEC23BBA52}" sibTransId="{D2B7CA6F-779C-492D-8303-621F4BEE444C}"/>
    <dgm:cxn modelId="{2E59265D-4EDC-4FD9-9B7F-9558A9F3CB71}" srcId="{0B4376E2-A551-4BBE-B2C4-D7929E21F0C2}" destId="{312E8CE3-4C1E-4401-8771-1BA05E1988C2}" srcOrd="0" destOrd="0" parTransId="{B7DFB4FA-F798-45A1-96E2-324366F581FB}" sibTransId="{7E574E39-6EAA-4FEB-A15F-88ACFF0343AC}"/>
    <dgm:cxn modelId="{9E68F4CB-6ED2-4AA4-953C-54A5EA1D1083}" srcId="{0B4376E2-A551-4BBE-B2C4-D7929E21F0C2}" destId="{E26D3636-57C9-49BE-A02B-8A202726D73F}" srcOrd="2" destOrd="0" parTransId="{BF92A505-546A-4F83-B2A9-2776A9B4E49E}" sibTransId="{24A5F55E-CC3D-4DD2-B1D7-6669DF49D3B3}"/>
    <dgm:cxn modelId="{FB3499B8-9F0E-4EE2-B530-CC95182CE12D}" srcId="{0B4376E2-A551-4BBE-B2C4-D7929E21F0C2}" destId="{7CA85149-A459-435C-AC40-3883F510306B}" srcOrd="4" destOrd="0" parTransId="{94CC2246-F47E-43B5-AD4B-E9455BB5C235}" sibTransId="{25721913-853A-4993-BD3D-31AB09974341}"/>
    <dgm:cxn modelId="{5BC9B1A0-2129-4946-BD75-36D815C95434}" type="presParOf" srcId="{ADFF4515-D8C8-443D-9144-E3A891EFB840}" destId="{358316EF-DFB5-4A87-ABAD-37C02A2012E4}" srcOrd="0" destOrd="0" presId="urn:microsoft.com/office/officeart/2005/8/layout/hList6"/>
    <dgm:cxn modelId="{0D7BB4C4-28DF-44CB-A5E2-40B1676AA11B}" type="presParOf" srcId="{ADFF4515-D8C8-443D-9144-E3A891EFB840}" destId="{DFE68047-FE3E-443A-9C12-7C2D764386DC}" srcOrd="1" destOrd="0" presId="urn:microsoft.com/office/officeart/2005/8/layout/hList6"/>
    <dgm:cxn modelId="{057174DD-A4E6-4466-9707-2F7585DF8710}" type="presParOf" srcId="{ADFF4515-D8C8-443D-9144-E3A891EFB840}" destId="{FC7511F8-3F9E-4445-971A-F7BF4C9E35FC}" srcOrd="2" destOrd="0" presId="urn:microsoft.com/office/officeart/2005/8/layout/hList6"/>
    <dgm:cxn modelId="{4011318A-1F95-408B-8CBC-F98FDB0F6079}" type="presParOf" srcId="{ADFF4515-D8C8-443D-9144-E3A891EFB840}" destId="{7B55E2CE-1C9C-4BE1-BDAC-6B09F69C8B8A}" srcOrd="3" destOrd="0" presId="urn:microsoft.com/office/officeart/2005/8/layout/hList6"/>
    <dgm:cxn modelId="{D88829CA-6CF3-420E-AC73-C65DA9B95552}" type="presParOf" srcId="{ADFF4515-D8C8-443D-9144-E3A891EFB840}" destId="{5239FCAE-A2D9-4D48-8463-CB3B28C2B0A5}" srcOrd="4" destOrd="0" presId="urn:microsoft.com/office/officeart/2005/8/layout/hList6"/>
    <dgm:cxn modelId="{AB10DE53-A8B6-4204-8409-77B6BCBA0084}" type="presParOf" srcId="{ADFF4515-D8C8-443D-9144-E3A891EFB840}" destId="{5BB6504C-26A1-48CC-9D70-3F7194D72434}" srcOrd="5" destOrd="0" presId="urn:microsoft.com/office/officeart/2005/8/layout/hList6"/>
    <dgm:cxn modelId="{909221A0-9AE0-4AD5-8537-6ECAD3DE7AF4}" type="presParOf" srcId="{ADFF4515-D8C8-443D-9144-E3A891EFB840}" destId="{65D30A77-467A-45F4-9DA1-B2A00A9DAC9A}" srcOrd="6" destOrd="0" presId="urn:microsoft.com/office/officeart/2005/8/layout/hList6"/>
    <dgm:cxn modelId="{632D25B7-8E31-443E-8D4F-7E134601DF4D}" type="presParOf" srcId="{ADFF4515-D8C8-443D-9144-E3A891EFB840}" destId="{9CFEBE72-D55C-480F-80E4-0AC6D41891D4}" srcOrd="7" destOrd="0" presId="urn:microsoft.com/office/officeart/2005/8/layout/hList6"/>
    <dgm:cxn modelId="{570264FE-3F37-4CDA-AC3E-6093FCB86FCF}" type="presParOf" srcId="{ADFF4515-D8C8-443D-9144-E3A891EFB840}" destId="{4416B4E0-6FB9-45A3-800A-27ADD86468A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316EF-DFB5-4A87-ABAD-37C02A2012E4}">
      <dsp:nvSpPr>
        <dsp:cNvPr id="0" name=""/>
        <dsp:cNvSpPr/>
      </dsp:nvSpPr>
      <dsp:spPr>
        <a:xfrm rot="16200000">
          <a:off x="-820270" y="826747"/>
          <a:ext cx="3926268" cy="22727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«Педагогические кадры </a:t>
          </a:r>
          <a:r>
            <a:rPr lang="en-US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XXI </a:t>
          </a: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века» 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478" y="785253"/>
        <a:ext cx="2272772" cy="2355760"/>
      </dsp:txXfrm>
    </dsp:sp>
    <dsp:sp modelId="{FC7511F8-3F9E-4445-971A-F7BF4C9E35FC}">
      <dsp:nvSpPr>
        <dsp:cNvPr id="0" name=""/>
        <dsp:cNvSpPr/>
      </dsp:nvSpPr>
      <dsp:spPr>
        <a:xfrm rot="16200000">
          <a:off x="1622960" y="826747"/>
          <a:ext cx="3926268" cy="22727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«Доступное дополнительное</a:t>
          </a:r>
          <a:r>
            <a:rPr lang="en-US" sz="1800" b="1" kern="1200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b="1" kern="1200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образование для детей»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2449708" y="785253"/>
        <a:ext cx="2272772" cy="2355760"/>
      </dsp:txXfrm>
    </dsp:sp>
    <dsp:sp modelId="{5239FCAE-A2D9-4D48-8463-CB3B28C2B0A5}">
      <dsp:nvSpPr>
        <dsp:cNvPr id="0" name=""/>
        <dsp:cNvSpPr/>
      </dsp:nvSpPr>
      <dsp:spPr>
        <a:xfrm rot="16200000">
          <a:off x="4066191" y="826747"/>
          <a:ext cx="3926268" cy="22727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-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«Одаренные дети»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4892939" y="785253"/>
        <a:ext cx="2272772" cy="2355760"/>
      </dsp:txXfrm>
    </dsp:sp>
    <dsp:sp modelId="{65D30A77-467A-45F4-9DA1-B2A00A9DAC9A}">
      <dsp:nvSpPr>
        <dsp:cNvPr id="0" name=""/>
        <dsp:cNvSpPr/>
      </dsp:nvSpPr>
      <dsp:spPr>
        <a:xfrm rot="16200000">
          <a:off x="6509421" y="826747"/>
          <a:ext cx="3926268" cy="22727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«Уральская инженерная школа»</a:t>
          </a:r>
          <a:endParaRPr lang="ru-RU" sz="2000" b="1" u="sng" kern="1200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7336169" y="785253"/>
        <a:ext cx="2272772" cy="2355760"/>
      </dsp:txXfrm>
    </dsp:sp>
    <dsp:sp modelId="{4416B4E0-6FB9-45A3-800A-27ADD86468AB}">
      <dsp:nvSpPr>
        <dsp:cNvPr id="0" name=""/>
        <dsp:cNvSpPr/>
      </dsp:nvSpPr>
      <dsp:spPr>
        <a:xfrm rot="16200000">
          <a:off x="8952652" y="826747"/>
          <a:ext cx="3926268" cy="22727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</a:t>
          </a:r>
          <a:r>
            <a:rPr lang="ru-RU" sz="1600" b="1" kern="1200" spc="-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</a:t>
          </a:r>
          <a:r>
            <a:rPr lang="ru-RU" sz="1600" b="1" kern="1200" spc="-1" dirty="0" err="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высококвалифи</a:t>
          </a:r>
          <a:r>
            <a:rPr lang="en-US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1600" b="1" kern="1200" spc="-1" dirty="0" err="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цированных</a:t>
          </a: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специалистов </a:t>
          </a:r>
          <a:r>
            <a:rPr lang="en-US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</a:t>
          </a: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рабочих кадров </a:t>
          </a:r>
          <a:r>
            <a:rPr lang="en-US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учетом современных стандартов </a:t>
          </a:r>
          <a:r>
            <a:rPr lang="en-US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</a:t>
          </a:r>
          <a:r>
            <a:rPr lang="ru-RU" sz="1600" b="1" kern="1200" spc="-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передовых технологий» 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9779400" y="785253"/>
        <a:ext cx="2272772" cy="235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F98BC-0A70-4A33-BEAD-E69D9089EBA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C7AC2-2AC2-4E23-821F-CF8B035CF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760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A55DD-F809-44F7-98C3-3CD3A858BFA3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CA21-2AC2-4F81-8FFF-01C3DFD74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72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EF2F-B9DE-4638-9C82-AAF35023F43C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1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04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83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427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233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891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767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07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73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42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941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320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90F9-C54C-44A9-B655-4AE64B50680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2345-2F8A-402E-A60F-3A822A36F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4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3358" y="4667356"/>
            <a:ext cx="9857755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Министр образования и молодежной политики Свердловской области,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Член Правительства Свердловской области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ЮРИЙ ИВАНОВИЧ БИКТУГАНОВ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2756" y="5999953"/>
            <a:ext cx="2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Екатеринбург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29 октября 2019 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5970" y="47264"/>
            <a:ext cx="7387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Правительство Свердловской области</a:t>
            </a:r>
          </a:p>
          <a:p>
            <a:pPr algn="ctr"/>
            <a:r>
              <a:rPr lang="ru-RU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Министерство образования и молодежной политики </a:t>
            </a:r>
          </a:p>
          <a:p>
            <a:pPr algn="ctr"/>
            <a:r>
              <a:rPr lang="ru-RU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Свердловской области</a:t>
            </a:r>
            <a:endParaRPr lang="ru-RU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124" y="21762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6834" y="1559859"/>
            <a:ext cx="10711543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dirty="0" smtClean="0">
                <a:solidFill>
                  <a:schemeClr val="tx2">
                    <a:lumMod val="75000"/>
                  </a:schemeClr>
                </a:solidFill>
              </a:rPr>
              <a:t>Об итогах реализации проекта </a:t>
            </a:r>
          </a:p>
          <a:p>
            <a:pPr algn="ctr"/>
            <a:r>
              <a:rPr lang="ru-RU" sz="3700" b="1" dirty="0" smtClean="0">
                <a:solidFill>
                  <a:schemeClr val="tx2">
                    <a:lumMod val="75000"/>
                  </a:schemeClr>
                </a:solidFill>
              </a:rPr>
              <a:t>«Уральская инженерная школа» в 2015–2019 годах                                  в Свердловской области и перспективах развития проекта с учетом задач федеральных проектов национального проекта «Образование»</a:t>
            </a:r>
            <a:endParaRPr lang="ru-RU" sz="3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-753036" y="1237129"/>
            <a:ext cx="14159753" cy="1479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62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4085439" y="2407640"/>
            <a:ext cx="3582458" cy="22949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0" name="Picture 4" descr="C:\Users\lenovo\Desktop\Совет 2019\БУКЛЕТ\фото для буклета\лист 3 -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447" y="2660359"/>
            <a:ext cx="262561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89178" y="1593669"/>
            <a:ext cx="4209840" cy="14761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6594" y="1"/>
            <a:ext cx="1885406" cy="11665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76995" y="182880"/>
            <a:ext cx="83602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 «Уральская инженерная школа» в системе среднего профессионального образования </a:t>
            </a:r>
            <a:endParaRPr lang="ru-RU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26036" y="4519749"/>
            <a:ext cx="4367987" cy="171123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grpSp>
        <p:nvGrpSpPr>
          <p:cNvPr id="31" name="Группа 30"/>
          <p:cNvGrpSpPr/>
          <p:nvPr/>
        </p:nvGrpSpPr>
        <p:grpSpPr>
          <a:xfrm>
            <a:off x="7165747" y="2193159"/>
            <a:ext cx="4225834" cy="1557035"/>
            <a:chOff x="8364242" y="1445693"/>
            <a:chExt cx="2705381" cy="11677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364242" y="1445693"/>
              <a:ext cx="2705381" cy="116770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8421245" y="1502696"/>
              <a:ext cx="2591375" cy="1053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b="1" i="0" kern="12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4846" y="1724297"/>
            <a:ext cx="377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43 образовательные организации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реализация образовательных программ СПО технической направленности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765561" y="4450206"/>
            <a:ext cx="34693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44 образовательные организации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совместные с социальными партнерами учебно-производственные участки, учебные полигоны, лаборатории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50548" y="2243352"/>
            <a:ext cx="3958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83 образовательные организации </a:t>
            </a:r>
            <a:r>
              <a:rPr lang="ru-RU" i="1" dirty="0" smtClean="0"/>
              <a:t>– </a:t>
            </a:r>
            <a:r>
              <a:rPr lang="ru-RU" dirty="0" smtClean="0"/>
              <a:t>реализация проектов совместно  с предприятиями-работодателями и участие в мероприятиях «Уральской инженерной школы» </a:t>
            </a:r>
            <a:endParaRPr lang="ru-RU" dirty="0"/>
          </a:p>
        </p:txBody>
      </p:sp>
      <p:pic>
        <p:nvPicPr>
          <p:cNvPr id="45059" name="Picture 3" descr="C:\Users\lenovo\Desktop\Совет 2019\БУКЛЕТ\фото для буклета\лист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01" y="3657600"/>
            <a:ext cx="1948753" cy="201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5" descr="C:\Users\lenovo\Desktop\Совет 2019\БУКЛЕТ\фото для буклета\лист 22 -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5929" y="4300572"/>
            <a:ext cx="2690950" cy="22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32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низ 34"/>
          <p:cNvSpPr/>
          <p:nvPr/>
        </p:nvSpPr>
        <p:spPr>
          <a:xfrm>
            <a:off x="8589885" y="5133703"/>
            <a:ext cx="418011" cy="387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152956" y="5133703"/>
            <a:ext cx="418011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s://time56.ru/userfiles/news/large/87111_k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051" y="1610663"/>
            <a:ext cx="3244215" cy="182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6594" y="1"/>
            <a:ext cx="1885406" cy="11665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76995" y="182880"/>
            <a:ext cx="83602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Качественные изменения в системе среднего профессионального образования </a:t>
            </a:r>
            <a:endParaRPr lang="ru-RU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1514008"/>
            <a:ext cx="5525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Свердловская область </a:t>
            </a:r>
            <a:r>
              <a:rPr lang="ru-RU" sz="2200" b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в 5-ке </a:t>
            </a:r>
            <a:r>
              <a:rPr lang="ru-RU" sz="2200" b="1" dirty="0">
                <a:solidFill>
                  <a:schemeClr val="tx2"/>
                </a:solidFill>
                <a:ea typeface="Times New Roman" panose="02020603050405020304" pitchFamily="18" charset="0"/>
              </a:rPr>
              <a:t>субъектов </a:t>
            </a:r>
            <a:r>
              <a:rPr lang="ru-RU" sz="2200" b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РФ -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лидеров </a:t>
            </a:r>
            <a:r>
              <a:rPr lang="ru-RU" sz="2200" b="1" dirty="0">
                <a:solidFill>
                  <a:schemeClr val="tx2"/>
                </a:solidFill>
                <a:ea typeface="Times New Roman" panose="02020603050405020304" pitchFamily="18" charset="0"/>
              </a:rPr>
              <a:t>движения</a:t>
            </a:r>
            <a:r>
              <a:rPr lang="ru-RU" sz="22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</a:rPr>
              <a:t>WorldSkills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endParaRPr lang="ru-RU" sz="2200" dirty="0" smtClean="0">
              <a:solidFill>
                <a:schemeClr val="tx2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97615" y="1498140"/>
            <a:ext cx="2531918" cy="11080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1657" y="1567610"/>
            <a:ext cx="215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отборочные соревнования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651580" y="2673168"/>
            <a:ext cx="418011" cy="43107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93879" y="3213463"/>
            <a:ext cx="4598126" cy="19202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2 представителя Свердловской области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включены в состав сборной команды Российской Федерации                                       на 45 мировом чемпионате по профессиональному мастерству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стандартам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Ворлдскиллс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 (2019 г.)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399" y="5548185"/>
            <a:ext cx="4323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медальон за профессионализм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i="1" dirty="0" smtClean="0"/>
              <a:t>Дарья Мальцева, </a:t>
            </a:r>
          </a:p>
          <a:p>
            <a:pPr algn="ctr"/>
            <a:r>
              <a:rPr lang="ru-RU" i="1" dirty="0" smtClean="0"/>
              <a:t>ГАПОУ СО «Екатеринбургский экономико-технологический колледж»)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59461" y="5551247"/>
            <a:ext cx="432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медальон за профессионализм </a:t>
            </a:r>
          </a:p>
          <a:p>
            <a:pPr algn="ctr"/>
            <a:r>
              <a:rPr lang="ru-RU" i="1" dirty="0" smtClean="0"/>
              <a:t>(Игнат Евдокимов, </a:t>
            </a:r>
          </a:p>
          <a:p>
            <a:pPr algn="ctr"/>
            <a:r>
              <a:rPr lang="ru-RU" i="1" dirty="0" smtClean="0"/>
              <a:t>ГАПОУ СО «</a:t>
            </a:r>
            <a:r>
              <a:rPr lang="ru-RU" i="1" dirty="0" err="1" smtClean="0"/>
              <a:t>Первоуральский</a:t>
            </a:r>
            <a:r>
              <a:rPr lang="ru-RU" i="1" dirty="0" smtClean="0"/>
              <a:t> металлургический колледж»)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110" name="Picture 6" descr="https://www.oblgazeta.ru/media/filer_public_thumbnails/filer_public/72/40/7240d7be-f8a1-4472-bd4a-b477e07cdb77/2-lezhnin-b9f89e31-2e9c-48b7-8961-1777d1091916.png__1024x768_q85_subsampling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148" y="2377441"/>
            <a:ext cx="3899716" cy="292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32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old.kpgt-site.ru/dock/top-50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190" y="1293508"/>
            <a:ext cx="3810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ages.clipartlogo.com/files/istock/thumbs/7203/72037883-flat-icons-with-people-faces-of-different-professions-c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875" y="2030264"/>
            <a:ext cx="1857775" cy="185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40777C0-01E6-4E90-883B-7B323DC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63" y="345821"/>
            <a:ext cx="8582297" cy="834411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Качественные изменения в системе среднего профессионального образования 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9656" y="1"/>
            <a:ext cx="1872343" cy="1158497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4320" y="1541416"/>
            <a:ext cx="6492239" cy="177837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Положительная динамика количества обучающихся по программам СПО:</a:t>
            </a:r>
          </a:p>
          <a:p>
            <a:endParaRPr lang="ru-RU" b="1" dirty="0" smtClean="0"/>
          </a:p>
          <a:p>
            <a:r>
              <a:rPr lang="ru-RU" b="1" dirty="0" smtClean="0"/>
              <a:t>▪2016 год - 102,5 тыс. человек   </a:t>
            </a:r>
          </a:p>
          <a:p>
            <a:r>
              <a:rPr lang="ru-RU" b="1" dirty="0" smtClean="0"/>
              <a:t>▪2019 год - 111,9 тыс. человек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8175" y="3540325"/>
            <a:ext cx="6805748" cy="12453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Положительная динамика среднего балла аттестата при поступлении на технические специальности в организации СПО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1486" y="4966050"/>
            <a:ext cx="6757851" cy="12279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21201" y="5027524"/>
            <a:ext cx="6662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Увеличение количества участников демонстрационных экзаменов (с 220 человек в 2017 году до 1852 человека в 2019 году)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59337" y="4236208"/>
            <a:ext cx="44326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53 профессиональные образовательные организации реализуют образовательные программы по 37 профессиям                      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и специальностям ТОП-50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(57 %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charset="-52"/>
                <a:ea typeface="Times New Roman" pitchFamily="18" charset="0"/>
                <a:cs typeface="Calibri" pitchFamily="34" charset="0"/>
              </a:rPr>
              <a:t>от общего количества колледжей и техникумов Свердловской области)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449755875"/>
              </p:ext>
            </p:extLst>
          </p:nvPr>
        </p:nvGraphicFramePr>
        <p:xfrm>
          <a:off x="3011649" y="1598587"/>
          <a:ext cx="4030558" cy="178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72981" y="3045404"/>
            <a:ext cx="888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2016 год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60093" y="3038231"/>
            <a:ext cx="888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2019 год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13899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3896" y1="83301" x2="87593" y2="84466"/>
                        <a14:foregroundMark x1="9181" y1="83301" x2="92308" y2="82136"/>
                        <a14:foregroundMark x1="12159" y1="88155" x2="92308" y2="89320"/>
                        <a14:foregroundMark x1="19851" y1="80971" x2="33747" y2="88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869" y="136282"/>
            <a:ext cx="1006819" cy="12875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Куб 3"/>
          <p:cNvSpPr/>
          <p:nvPr/>
        </p:nvSpPr>
        <p:spPr>
          <a:xfrm>
            <a:off x="3477169" y="1530275"/>
            <a:ext cx="2552902" cy="121615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«Успех каждого ребенка»</a:t>
            </a:r>
          </a:p>
        </p:txBody>
      </p:sp>
      <p:pic>
        <p:nvPicPr>
          <p:cNvPr id="3076" name="Picture 4" descr="https://1.bp.blogspot.com/-8z4dOZB2CcM/WChBqALK7XI/AAAAAAAAGuU/TTrO3P0_H2E_eZ_oYBNQORXWXrIYlWtzACLcB/s1600/%25D1%2583%25D1%2580%25D0%25B8%25D1%25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494" y="3935272"/>
            <a:ext cx="5476875" cy="150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Куб 8"/>
          <p:cNvSpPr/>
          <p:nvPr/>
        </p:nvSpPr>
        <p:spPr>
          <a:xfrm>
            <a:off x="6317768" y="1557581"/>
            <a:ext cx="2638687" cy="1216152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«Цифровая образовательная среда»</a:t>
            </a:r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9131980" y="1530275"/>
            <a:ext cx="2644637" cy="1216152"/>
          </a:xfrm>
          <a:prstGeom prst="cub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«Молодые профессионалы» </a:t>
            </a:r>
          </a:p>
        </p:txBody>
      </p:sp>
      <p:sp>
        <p:nvSpPr>
          <p:cNvPr id="11" name="Куб 10"/>
          <p:cNvSpPr/>
          <p:nvPr/>
        </p:nvSpPr>
        <p:spPr>
          <a:xfrm>
            <a:off x="648703" y="1557581"/>
            <a:ext cx="2552902" cy="1216152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«Современная школа» 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3076" idx="0"/>
            <a:endCxn id="11" idx="3"/>
          </p:cNvCxnSpPr>
          <p:nvPr/>
        </p:nvCxnSpPr>
        <p:spPr>
          <a:xfrm flipH="1" flipV="1">
            <a:off x="1773135" y="2773733"/>
            <a:ext cx="4388797" cy="1161539"/>
          </a:xfrm>
          <a:prstGeom prst="straightConnector1">
            <a:avLst/>
          </a:prstGeom>
          <a:ln w="762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6" idx="0"/>
            <a:endCxn id="4" idx="3"/>
          </p:cNvCxnSpPr>
          <p:nvPr/>
        </p:nvCxnSpPr>
        <p:spPr>
          <a:xfrm flipH="1" flipV="1">
            <a:off x="4601601" y="2746427"/>
            <a:ext cx="1560331" cy="1188845"/>
          </a:xfrm>
          <a:prstGeom prst="straightConnector1">
            <a:avLst/>
          </a:prstGeom>
          <a:ln w="76200">
            <a:solidFill>
              <a:srgbClr val="94C27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076" idx="0"/>
            <a:endCxn id="9" idx="3"/>
          </p:cNvCxnSpPr>
          <p:nvPr/>
        </p:nvCxnSpPr>
        <p:spPr>
          <a:xfrm flipV="1">
            <a:off x="6161932" y="2773733"/>
            <a:ext cx="1323161" cy="1161539"/>
          </a:xfrm>
          <a:prstGeom prst="straightConnector1">
            <a:avLst/>
          </a:prstGeom>
          <a:ln w="76200">
            <a:solidFill>
              <a:srgbClr val="EE8843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076" idx="0"/>
            <a:endCxn id="10" idx="3"/>
          </p:cNvCxnSpPr>
          <p:nvPr/>
        </p:nvCxnSpPr>
        <p:spPr>
          <a:xfrm flipV="1">
            <a:off x="6161932" y="2746427"/>
            <a:ext cx="4140348" cy="1188845"/>
          </a:xfrm>
          <a:prstGeom prst="straightConnector1">
            <a:avLst/>
          </a:prstGeom>
          <a:ln w="76200">
            <a:solidFill>
              <a:srgbClr val="FFD04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961" y="218945"/>
            <a:ext cx="7978753" cy="8344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УРАЛЬСКАЯ ИНЖЕНЕРНАЯ ШКОЛА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sbug.ucoz.ru/logot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45" y="1306235"/>
            <a:ext cx="2106593" cy="183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1941" y="1411489"/>
            <a:ext cx="9856699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57</a:t>
            </a:r>
            <a:r>
              <a:rPr lang="ru-RU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центров 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Свердловской области (в РФ – 2049)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3896" y1="83301" x2="87593" y2="84466"/>
                        <a14:foregroundMark x1="9181" y1="83301" x2="92308" y2="82136"/>
                        <a14:foregroundMark x1="12159" y1="88155" x2="92308" y2="89320"/>
                        <a14:foregroundMark x1="19851" y1="80971" x2="33747" y2="88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869" y="136282"/>
            <a:ext cx="1006819" cy="12875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95691" y="336003"/>
            <a:ext cx="7978753" cy="8344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Создание центров образования цифрового и гуманитарного профилей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78871" y="1998617"/>
            <a:ext cx="93560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Зоны центров «Точка роста»: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▪ кабинет по предметам «Технология», «Информатика», «Основы безопасности жизнедеятельности»;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▪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помещение для проектной деятельности.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7523" y="3370217"/>
            <a:ext cx="80982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! Реализовано:</a:t>
            </a:r>
            <a:endParaRPr kumimoji="0" lang="ru-RU" sz="2000" b="1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- создана инфраструктура центров (проведены ремонтные работы, закуплено и установлено оборудование);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- переоформлены лицензии на осуществление образовательной деятельности по дополнительным образовательным программам;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- осуществлен подбор кадров;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- проведена работа по участию педагогов центров в мероприятиях по повышению квалификации (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профмастерства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), организованных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Минпросвещения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 России.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6387" name="Picture 3" descr="E:\Совет 2019\АРХИВ фото для буклета\мероприятия за текущий период\фото архитектурного решения оформления центров в 2019 году + фото занятий детей в центрах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0600" y="4480561"/>
            <a:ext cx="3104531" cy="206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E:\Совет 2019\АРХИВ фото для буклета\мероприятия за текущий период\фото архитектурного решения оформления центров в 2019 году + фото занятий детей в центрах\МАОУ СОШ № 3 Горноуральского городского округа\DSC00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3574" y="2743199"/>
            <a:ext cx="2963081" cy="197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1917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1942" y="1411489"/>
            <a:ext cx="1007005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центр в Свердловской области (в 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РФ – 21)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3896" y1="83301" x2="87593" y2="84466"/>
                        <a14:foregroundMark x1="9181" y1="83301" x2="92308" y2="82136"/>
                        <a14:foregroundMark x1="12159" y1="88155" x2="92308" y2="89320"/>
                        <a14:foregroundMark x1="19851" y1="80971" x2="33747" y2="88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869" y="136282"/>
            <a:ext cx="1006819" cy="12875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95691" y="336003"/>
            <a:ext cx="7978753" cy="8344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центра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цифрового образования детей «IT-куб» 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5912" y="3041392"/>
            <a:ext cx="764567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Занятия </a:t>
            </a:r>
            <a:r>
              <a:rPr lang="ru-RU" sz="2000" b="1" dirty="0" smtClean="0"/>
              <a:t>в центре цифрового образования «IT-куб» позволят обучающимся:</a:t>
            </a:r>
          </a:p>
          <a:p>
            <a:pPr algn="just" hangingPunct="0"/>
            <a:r>
              <a:rPr lang="ru-RU" sz="2000" dirty="0" smtClean="0"/>
              <a:t>- осваивать дополнительные </a:t>
            </a:r>
            <a:r>
              <a:rPr lang="ru-RU" sz="2000" dirty="0" err="1" smtClean="0"/>
              <a:t>общеразвивающие</a:t>
            </a:r>
            <a:r>
              <a:rPr lang="ru-RU" sz="2000" dirty="0" smtClean="0"/>
              <a:t> программы технической направленности в области информационных                                              и коммуникационных технологий, в том числе в дистанционной форме;</a:t>
            </a:r>
          </a:p>
          <a:p>
            <a:pPr algn="just" hangingPunct="0"/>
            <a:r>
              <a:rPr lang="ru-RU" sz="2000" dirty="0" smtClean="0"/>
              <a:t>- формировать навыки работы в проектных командах.</a:t>
            </a:r>
            <a:endParaRPr lang="ru-RU" sz="2000" dirty="0"/>
          </a:p>
        </p:txBody>
      </p:sp>
      <p:pic>
        <p:nvPicPr>
          <p:cNvPr id="49154" name="Picture 2" descr="https://www.mck-ktits.ru/resource/img/ed_center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9327" y="1348205"/>
            <a:ext cx="3051716" cy="152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16970" y="2033472"/>
            <a:ext cx="80728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Центр «IT-куб» </a:t>
            </a:r>
            <a:r>
              <a:rPr lang="ru-RU" sz="2200" dirty="0" smtClean="0"/>
              <a:t>- инфраструктурная площадка для приобщения учащихся к инновационной, практико-ориентированной деятельности в сфере информационных технологий, робототехники и IT-инжиниринга. </a:t>
            </a:r>
            <a:endParaRPr lang="ru-RU" sz="22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6"/>
          <a:srcRect b="5178"/>
          <a:stretch/>
        </p:blipFill>
        <p:spPr bwMode="auto">
          <a:xfrm>
            <a:off x="7879151" y="4670788"/>
            <a:ext cx="4252912" cy="20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 rot="545263">
            <a:off x="9509121" y="3030582"/>
            <a:ext cx="2499360" cy="17634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! открытие – декабрь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2019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17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1942" y="1411489"/>
            <a:ext cx="1007005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центр в Свердловской области (в </a:t>
            </a:r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РФ – 14)  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3896" y1="83301" x2="87593" y2="84466"/>
                        <a14:foregroundMark x1="9181" y1="83301" x2="92308" y2="82136"/>
                        <a14:foregroundMark x1="12159" y1="88155" x2="92308" y2="89320"/>
                        <a14:foregroundMark x1="19851" y1="80971" x2="33747" y2="88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869" y="136282"/>
            <a:ext cx="1006819" cy="12875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95691" y="336003"/>
            <a:ext cx="7978753" cy="834411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центра опережающей профессиональной подготовки (ЦОПП)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сети мастерских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0179" name="Picture 3" descr="C:\Users\lenovo\Desktop\Совет 2019\БУКЛЕТ\фото для буклета\лист 24 -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5809" y="4494513"/>
            <a:ext cx="3340134" cy="2213287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108960" y="2181497"/>
            <a:ext cx="8020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Iskoola Pota" pitchFamily="34" charset="0"/>
              </a:rPr>
              <a:t>ГАПОУ СО «Уральский колледж строительства, архитектуры                            и предпринимательства»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Iskoola Pota" pitchFamily="34" charset="0"/>
              </a:rPr>
              <a:t>– площадка для создания ЦОПП                                                   в Свердловской области.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Iskoola Pota" pitchFamily="34" charset="0"/>
            </a:endParaRPr>
          </a:p>
        </p:txBody>
      </p:sp>
      <p:pic>
        <p:nvPicPr>
          <p:cNvPr id="50182" name="Picture 6" descr="http://i.mycdn.me/i?r=AzGBqNaF5OQp2lMpnhRx4DEFYHZSnQQU9s_7Q6JxUwcDdmS46Spj7eakT0O_M1M_vnA"/>
          <p:cNvPicPr>
            <a:picLocks noChangeAspect="1" noChangeArrowheads="1"/>
          </p:cNvPicPr>
          <p:nvPr/>
        </p:nvPicPr>
        <p:blipFill rotWithShape="1">
          <a:blip r:embed="rId6"/>
          <a:srcRect l="5333" t="28743" r="4263" b="30256"/>
          <a:stretch/>
        </p:blipFill>
        <p:spPr bwMode="auto">
          <a:xfrm>
            <a:off x="494950" y="1616388"/>
            <a:ext cx="2256640" cy="102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07422" y="3252650"/>
            <a:ext cx="732173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Сеть из 50 мастерских по 49 компетенциям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WorldSkills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на базе 38 колледжей и техникумов Свердловской области, расположенных в 14 муниципальных образованиях Свердловской области.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Соответствие мастерских требованиям к оформлению и размещению оборудования для проведения независимой оценки качества подготовки кадров в виде демонстрационного экзамена.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 rot="518296">
            <a:off x="9509121" y="3030582"/>
            <a:ext cx="2499360" cy="17634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! открытие – ноябрь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2019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17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16704" y="47264"/>
            <a:ext cx="792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 Свердловской области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молодежной политики Свердловской области</a:t>
            </a:r>
          </a:p>
        </p:txBody>
      </p:sp>
      <p:pic>
        <p:nvPicPr>
          <p:cNvPr id="1028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124" y="23107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8653" y="2870325"/>
            <a:ext cx="725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705" y="1279014"/>
            <a:ext cx="11609408" cy="2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E8E5C5-5836-4180-BD20-B3A2080A81DE}"/>
              </a:ext>
            </a:extLst>
          </p:cNvPr>
          <p:cNvSpPr txBox="1"/>
          <p:nvPr/>
        </p:nvSpPr>
        <p:spPr>
          <a:xfrm>
            <a:off x="4879808" y="5901663"/>
            <a:ext cx="299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Екатеринбург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октября 2019 года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37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sve.rus.team/images/articles/71236/2018_09_24-015-09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60"/>
          <a:stretch/>
        </p:blipFill>
        <p:spPr bwMode="auto">
          <a:xfrm>
            <a:off x="8046725" y="790162"/>
            <a:ext cx="2628900" cy="234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b="1" spc="-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Проектные направления в </a:t>
            </a:r>
            <a:r>
              <a:rPr lang="ru-RU" sz="20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программы «Пятилетка развития»</a:t>
            </a:r>
            <a:endParaRPr lang="ru-RU" sz="2400" b="1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E8E7999E-E785-4C86-84CC-671144A12CD7}"/>
              </a:ext>
            </a:extLst>
          </p:cNvPr>
          <p:cNvGrpSpPr/>
          <p:nvPr/>
        </p:nvGrpSpPr>
        <p:grpSpPr>
          <a:xfrm>
            <a:off x="218351" y="230832"/>
            <a:ext cx="1179412" cy="1179412"/>
            <a:chOff x="97311" y="1013706"/>
            <a:chExt cx="531340" cy="531340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3B531E4C-7318-4C6D-B46A-44A5EE21D0C3}"/>
                </a:ext>
              </a:extLst>
            </p:cNvPr>
            <p:cNvSpPr/>
            <p:nvPr/>
          </p:nvSpPr>
          <p:spPr>
            <a:xfrm>
              <a:off x="97311" y="1013706"/>
              <a:ext cx="531340" cy="5313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4" name="Picture 8" descr="https://img.icons8.com/dotty/2x/children.png">
              <a:extLst>
                <a:ext uri="{FF2B5EF4-FFF2-40B4-BE49-F238E27FC236}">
                  <a16:creationId xmlns="" xmlns:a16="http://schemas.microsoft.com/office/drawing/2014/main" id="{5D09877A-3D71-4DA6-ABCF-5DB5DAE0C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17" y="1046337"/>
              <a:ext cx="456373" cy="4563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вал 1"/>
          <p:cNvSpPr/>
          <p:nvPr/>
        </p:nvSpPr>
        <p:spPr>
          <a:xfrm>
            <a:off x="195576" y="230832"/>
            <a:ext cx="1290324" cy="12713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://xn--b1ag8a.xn--p1ai/media/rightbanner/rb_4_image.jpg?time=15142794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726" y="790162"/>
            <a:ext cx="1885042" cy="90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81476" y="820538"/>
            <a:ext cx="664834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Губернатора Свердловской области </a:t>
            </a:r>
            <a:endParaRPr lang="en-US" sz="2150" b="1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15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программе «Пятилетка развития Свердловской области» на 2017-2021 годы» </a:t>
            </a:r>
            <a:endParaRPr lang="en-US" sz="2150" b="1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15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31.10.2017 </a:t>
            </a:r>
            <a:r>
              <a:rPr lang="ru-RU" sz="2150" b="1" spc="-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en-US" sz="215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546-</a:t>
            </a:r>
            <a:r>
              <a:rPr lang="ru-RU" sz="215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87038512"/>
              </p:ext>
            </p:extLst>
          </p:nvPr>
        </p:nvGraphicFramePr>
        <p:xfrm>
          <a:off x="-225882" y="2672127"/>
          <a:ext cx="12058650" cy="392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4" descr="http://www.goldenkorona.ru/pic/sverdlovskaya_oblast'_met_b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-23621"/>
          <a:stretch/>
        </p:blipFill>
        <p:spPr bwMode="auto">
          <a:xfrm>
            <a:off x="295022" y="407066"/>
            <a:ext cx="1080330" cy="94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61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77" y="218944"/>
            <a:ext cx="8405538" cy="12702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Создание высокотехнологичной образовательной среды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дошкольном образовании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483870" y="1789847"/>
            <a:ext cx="3453890" cy="1614616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62 детских сада Свердловской области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169081" y="1628738"/>
            <a:ext cx="5165125" cy="2603628"/>
          </a:xfrm>
          <a:prstGeom prst="flowChartAlternate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условия для обучения дошкольников </a:t>
            </a:r>
          </a:p>
          <a:p>
            <a:pPr algn="ctr"/>
            <a:r>
              <a:rPr lang="ru-RU" sz="2000" b="1" i="1" dirty="0" smtClean="0"/>
              <a:t>основам инженерно-технического программирования и робототехники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условия  для проведения с дошкольниками </a:t>
            </a:r>
            <a:r>
              <a:rPr lang="ru-RU" sz="2000" b="1" i="1" dirty="0" err="1" smtClean="0"/>
              <a:t>естественно-научных</a:t>
            </a:r>
            <a:r>
              <a:rPr lang="ru-RU" sz="2000" b="1" i="1" dirty="0" smtClean="0"/>
              <a:t> наблюдений и экспериментов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096220" y="2348961"/>
            <a:ext cx="914400" cy="49638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426926" y="2011680"/>
            <a:ext cx="182880" cy="11756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6945086" y="3130731"/>
            <a:ext cx="182880" cy="11756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lenovo\Desktop\Совет 2019\ФОТО для презентации\ДОУ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4" y="3500846"/>
            <a:ext cx="2769324" cy="207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lenovo\Desktop\Совет 2019\ФОТО для презентации\ДОУ\DSC_9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909" y="4293506"/>
            <a:ext cx="3511621" cy="233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lenovo\Desktop\Совет 2019\ФОТО для презентации\ДОУ\лист 7 -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250" y="4727250"/>
            <a:ext cx="2576482" cy="171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lenovo\Desktop\Совет 2019\ФОТО для презентации\ДОУ\DSC_9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4172" y="4049486"/>
            <a:ext cx="1735415" cy="254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lenovo\Desktop\Совет 2019\ФОТО для презентации\школ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784" y="4226681"/>
            <a:ext cx="1475967" cy="262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lenovo\Desktop\Совет 2019\ФОТО для презентации\школы\лист 8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124" y="4167051"/>
            <a:ext cx="1759991" cy="263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51" y="182880"/>
            <a:ext cx="8431664" cy="1231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Создание высокотехнологичной образовательной среды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общем образовании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862149" y="1593668"/>
            <a:ext cx="4075611" cy="2220686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школы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30 муниципальных образований Свердловской области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995851" y="1550361"/>
            <a:ext cx="5852160" cy="2721193"/>
          </a:xfrm>
          <a:prstGeom prst="flowChartAlternate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39 кабинетов технологии</a:t>
            </a:r>
            <a:endParaRPr lang="ru-RU" sz="1500" b="1" i="1" dirty="0" smtClean="0"/>
          </a:p>
          <a:p>
            <a:pPr algn="ctr"/>
            <a:r>
              <a:rPr lang="ru-RU" sz="2200" b="1" i="1" dirty="0" smtClean="0"/>
              <a:t>101 кабинет </a:t>
            </a:r>
            <a:r>
              <a:rPr lang="ru-RU" sz="2200" b="1" i="1" dirty="0" err="1" smtClean="0"/>
              <a:t>естественно-научного</a:t>
            </a:r>
            <a:r>
              <a:rPr lang="ru-RU" sz="2200" b="1" i="1" dirty="0" smtClean="0"/>
              <a:t> цикла </a:t>
            </a:r>
            <a:r>
              <a:rPr lang="ru-RU" sz="2200" i="1" dirty="0" smtClean="0"/>
              <a:t>(46 кабинетов физики, 33 кабинета химии, 22 кабинета биологии)</a:t>
            </a:r>
          </a:p>
          <a:p>
            <a:pPr algn="ctr"/>
            <a:r>
              <a:rPr lang="ru-RU" sz="2200" i="1" dirty="0" smtClean="0"/>
              <a:t> </a:t>
            </a:r>
            <a:r>
              <a:rPr lang="ru-RU" sz="2200" b="1" i="1" dirty="0" smtClean="0"/>
              <a:t>56 кабинетов 3Д-моделирования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6982096" y="2351042"/>
            <a:ext cx="182880" cy="11756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6056811" y="2608217"/>
            <a:ext cx="182880" cy="11756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627223" y="3661954"/>
            <a:ext cx="182880" cy="11756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74673" y="1580605"/>
            <a:ext cx="5251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u="sng" dirty="0" smtClean="0">
                <a:solidFill>
                  <a:schemeClr val="bg1"/>
                </a:solidFill>
              </a:rPr>
              <a:t>МОДЕРНИЗИРОВАНО / СОЗДАНО:</a:t>
            </a:r>
            <a:endParaRPr lang="ru-RU" sz="25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enovo\Desktop\Совет 2019\ФОТО для презентации\школы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388" y="4302748"/>
            <a:ext cx="2769326" cy="212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lenovo\Desktop\Совет 2019\ФОТО для презентации\школы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129" y="4512198"/>
            <a:ext cx="2751781" cy="182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lenovo\Desktop\Совет 2019\ФОТО для презентации\школы\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9851" y="3935291"/>
            <a:ext cx="1676260" cy="253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трелка влево 19"/>
          <p:cNvSpPr/>
          <p:nvPr/>
        </p:nvSpPr>
        <p:spPr>
          <a:xfrm>
            <a:off x="5009605" y="2426407"/>
            <a:ext cx="914400" cy="496388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GF-l79UApnBanppulOeD4ZBgNK_cYXt6tCj-Rk0DQ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5353" y="2651761"/>
            <a:ext cx="14970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95" y="218945"/>
            <a:ext cx="8235720" cy="1231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Качественные изменения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системе общего образования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9855" y="1596228"/>
            <a:ext cx="11430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ОГЭ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(9 классы)  -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увеличение среднего тестового балла по математике, физике и химии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ЕГЭ (11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классы) -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увеличение количества участников ЕГЭ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по химии (с 1581 до 2206 человек), информатике и ИКТ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с 1252 до 2535 человек)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Рост числа 100-балльных работ участников ЕГЭ по предметам: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- математика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(с 0 работ в 2015 году до 13 работ в 2019 году)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- физика (с 11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в 2015 году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до 14 работ в 2019 году);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- химия (с 12  в 2015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году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до 19 в 2019 году);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по информатике и ИКТ (с 1 в 2015 году до 32 в 2019 году)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4138" y="4336870"/>
            <a:ext cx="113124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Реализация программ углубленного и профильного уровней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естественно-научной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, математической и технической направленностей: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2015 год: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в отношении 5039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человек                           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2019 год: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в отношении 26 284 человек</a:t>
            </a:r>
            <a:endParaRPr lang="ru-RU" sz="2000" b="1" u="sng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Количество</a:t>
            </a:r>
            <a:r>
              <a:rPr kumimoji="0" lang="ru-RU" sz="2000" b="1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школьников, осваивающих программы профильного уровня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2015 год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:  3884 человек                             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2019 год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: 5003 человек 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692332" y="1711234"/>
            <a:ext cx="222068" cy="20900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687978" y="2333896"/>
            <a:ext cx="222068" cy="20900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657499" y="4733107"/>
            <a:ext cx="222068" cy="20900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657499" y="5917233"/>
            <a:ext cx="222068" cy="209006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V="1">
            <a:off x="5111612" y="5404737"/>
            <a:ext cx="1428205" cy="13715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V="1">
            <a:off x="3701143" y="6311537"/>
            <a:ext cx="1428205" cy="13715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https://td-shkola.ru/upload/iblock/052/0b2f735b47234f4564b5987993198f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67" y="2429972"/>
            <a:ext cx="2420461" cy="242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7" name="Picture 9" descr="https://avatars.mds.yandex.net/get-mpic/1246680/img_id2056480656991114604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9" y="4567638"/>
            <a:ext cx="2364353" cy="188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95" y="218945"/>
            <a:ext cx="8235720" cy="1231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Сетевой образовательный проект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«Инженерная галактика»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4138" y="4284619"/>
            <a:ext cx="11312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593" y="1382484"/>
            <a:ext cx="2556304" cy="88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284346" y="1857568"/>
            <a:ext cx="794971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36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Liberation Serif" charset="-52"/>
                <a:ea typeface="Calibri" pitchFamily="34" charset="0"/>
                <a:cs typeface="Calibri" pitchFamily="34" charset="0"/>
              </a:rPr>
              <a:t>дополнительных профессиональных образовательных программ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4856" y="3135084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5092 человек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27817" y="2782388"/>
            <a:ext cx="744583" cy="35269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481943" y="3840480"/>
            <a:ext cx="9339942" cy="2612570"/>
          </a:xfrm>
          <a:prstGeom prst="flowChartAlternate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успешное применение образовательных конструкторов для организации проектной деятельности в различных предметных областях, использование технологий виртуальной реальности                          в проектировании цифровой образовательной среды</a:t>
            </a:r>
            <a:endParaRPr lang="ru-RU" sz="2200" b="1" dirty="0" smtClean="0"/>
          </a:p>
        </p:txBody>
      </p:sp>
      <p:sp>
        <p:nvSpPr>
          <p:cNvPr id="19" name="Стрелка вниз 18"/>
          <p:cNvSpPr/>
          <p:nvPr/>
        </p:nvSpPr>
        <p:spPr>
          <a:xfrm>
            <a:off x="7010400" y="3966754"/>
            <a:ext cx="744583" cy="35269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375557" y="1272834"/>
            <a:ext cx="2514600" cy="6454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38045CA-571A-44E7-9D94-853FF3A5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07" y="218945"/>
            <a:ext cx="8203474" cy="9205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Создание высокотехнологичной образовательной среды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дополнительном образовании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4138" y="4284619"/>
            <a:ext cx="11312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4034" name="Picture 2" descr="https://dm-centre.ru/ext/ckfinder/userfiles/images/DM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6441" y="4676506"/>
            <a:ext cx="2519514" cy="1780417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9286539" y="2108499"/>
            <a:ext cx="2103120" cy="21945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«Начальное техническое творчество и </a:t>
            </a:r>
            <a:r>
              <a:rPr lang="ru-RU" b="1" dirty="0" err="1" smtClean="0"/>
              <a:t>профориента-ционная</a:t>
            </a:r>
            <a:r>
              <a:rPr lang="ru-RU" b="1" dirty="0" smtClean="0"/>
              <a:t> деятельность»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75652" y="2184443"/>
            <a:ext cx="2103120" cy="219891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Профориента-ционная</a:t>
            </a:r>
            <a:r>
              <a:rPr lang="ru-RU" b="1" dirty="0" smtClean="0"/>
              <a:t> деятельность, </a:t>
            </a:r>
            <a:r>
              <a:rPr lang="ru-RU" b="1" dirty="0" err="1" smtClean="0"/>
              <a:t>естественно-научное</a:t>
            </a:r>
            <a:r>
              <a:rPr lang="ru-RU" b="1" dirty="0" smtClean="0"/>
              <a:t> образование и техническое творчество» 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70253" y="2206598"/>
            <a:ext cx="2103120" cy="219020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Профориента-ционная</a:t>
            </a:r>
            <a:r>
              <a:rPr lang="ru-RU" b="1" dirty="0" smtClean="0"/>
              <a:t> деятельность и техническое творчество»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32857" y="2197700"/>
            <a:ext cx="2103120" cy="220762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«Робототехника и инновационное техническое творчество»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6322424" y="-26123"/>
            <a:ext cx="470263" cy="9405258"/>
          </a:xfrm>
          <a:prstGeom prst="rightBrace">
            <a:avLst>
              <a:gd name="adj1" fmla="val 236110"/>
              <a:gd name="adj2" fmla="val 47407"/>
            </a:avLst>
          </a:prstGeom>
          <a:ln w="571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32857" y="4983752"/>
            <a:ext cx="97318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62 базовых площадки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естественно-научной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технической направленностей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176" y="1305902"/>
            <a:ext cx="236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Скругленная соединительная линия 5"/>
          <p:cNvCxnSpPr>
            <a:stCxn id="35" idx="3"/>
            <a:endCxn id="15" idx="0"/>
          </p:cNvCxnSpPr>
          <p:nvPr/>
        </p:nvCxnSpPr>
        <p:spPr>
          <a:xfrm>
            <a:off x="2890157" y="1595564"/>
            <a:ext cx="7447942" cy="512935"/>
          </a:xfrm>
          <a:prstGeom prst="curved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35" idx="3"/>
            <a:endCxn id="20" idx="0"/>
          </p:cNvCxnSpPr>
          <p:nvPr/>
        </p:nvCxnSpPr>
        <p:spPr>
          <a:xfrm>
            <a:off x="2890157" y="1595564"/>
            <a:ext cx="4937055" cy="588879"/>
          </a:xfrm>
          <a:prstGeom prst="curved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35" idx="3"/>
            <a:endCxn id="21" idx="0"/>
          </p:cNvCxnSpPr>
          <p:nvPr/>
        </p:nvCxnSpPr>
        <p:spPr>
          <a:xfrm>
            <a:off x="2890157" y="1595564"/>
            <a:ext cx="2331656" cy="611034"/>
          </a:xfrm>
          <a:prstGeom prst="curved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>
            <a:stCxn id="35" idx="3"/>
            <a:endCxn id="22" idx="0"/>
          </p:cNvCxnSpPr>
          <p:nvPr/>
        </p:nvCxnSpPr>
        <p:spPr>
          <a:xfrm flipH="1">
            <a:off x="2684417" y="1595564"/>
            <a:ext cx="205740" cy="602136"/>
          </a:xfrm>
          <a:prstGeom prst="curvedConnector4">
            <a:avLst>
              <a:gd name="adj1" fmla="val -111111"/>
              <a:gd name="adj2" fmla="val 76799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666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890017" y="4061896"/>
            <a:ext cx="3056708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!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2020</a:t>
            </a:r>
            <a:r>
              <a:rPr kumimoji="0" lang="ru-RU" sz="1600" b="1" u="none" strike="noStrike" cap="none" normalizeH="0" baseline="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год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 планируется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открытие детского технопарка «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Кванториум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»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в г. Верхняя Пышма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Liberation Serif" charset="-52"/>
                <a:ea typeface="Times New Roman" pitchFamily="18" charset="0"/>
                <a:cs typeface="Calibri" pitchFamily="34" charset="0"/>
              </a:rPr>
              <a:t>по модели «Стандарт»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Куб 26">
            <a:extLst>
              <a:ext uri="{FF2B5EF4-FFF2-40B4-BE49-F238E27FC236}">
                <a16:creationId xmlns="" xmlns:a16="http://schemas.microsoft.com/office/drawing/2014/main" id="{AF5505D2-DF37-4195-819F-08023A59162E}"/>
              </a:ext>
            </a:extLst>
          </p:cNvPr>
          <p:cNvSpPr/>
          <p:nvPr/>
        </p:nvSpPr>
        <p:spPr>
          <a:xfrm>
            <a:off x="5493372" y="4817339"/>
            <a:ext cx="3284391" cy="1790080"/>
          </a:xfrm>
          <a:prstGeom prst="cube">
            <a:avLst>
              <a:gd name="adj" fmla="val 7684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Куб 25">
            <a:extLst>
              <a:ext uri="{FF2B5EF4-FFF2-40B4-BE49-F238E27FC236}">
                <a16:creationId xmlns="" xmlns:a16="http://schemas.microsoft.com/office/drawing/2014/main" id="{54974FAC-1DA5-4323-800E-8AAF1781FA98}"/>
              </a:ext>
            </a:extLst>
          </p:cNvPr>
          <p:cNvSpPr/>
          <p:nvPr/>
        </p:nvSpPr>
        <p:spPr>
          <a:xfrm>
            <a:off x="5258895" y="2914285"/>
            <a:ext cx="3284391" cy="1790080"/>
          </a:xfrm>
          <a:prstGeom prst="cube">
            <a:avLst>
              <a:gd name="adj" fmla="val 7684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7558565F-D878-4C5A-B383-DEEF78979B4C}"/>
              </a:ext>
            </a:extLst>
          </p:cNvPr>
          <p:cNvSpPr/>
          <p:nvPr/>
        </p:nvSpPr>
        <p:spPr>
          <a:xfrm>
            <a:off x="8738185" y="1897746"/>
            <a:ext cx="3253556" cy="1790080"/>
          </a:xfrm>
          <a:prstGeom prst="cube">
            <a:avLst>
              <a:gd name="adj" fmla="val 7684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https://itsmycity.ru/static/uploads/338b0976276c0acf48c01cdfe35a77067acedcdf.jpg">
            <a:extLst>
              <a:ext uri="{FF2B5EF4-FFF2-40B4-BE49-F238E27FC236}">
                <a16:creationId xmlns="" xmlns:a16="http://schemas.microsoft.com/office/drawing/2014/main" id="{397D8D57-EE21-4199-8928-D5204693C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4" t="10481" r="55527" b="15495"/>
          <a:stretch/>
        </p:blipFill>
        <p:spPr bwMode="auto">
          <a:xfrm>
            <a:off x="9435637" y="2273776"/>
            <a:ext cx="1858651" cy="13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багетная рамка 2">
            <a:extLst>
              <a:ext uri="{FF2B5EF4-FFF2-40B4-BE49-F238E27FC236}">
                <a16:creationId xmlns="" xmlns:a16="http://schemas.microsoft.com/office/drawing/2014/main" id="{74ADD5E1-46A0-4636-92FF-E7672F74597A}"/>
              </a:ext>
            </a:extLst>
          </p:cNvPr>
          <p:cNvSpPr/>
          <p:nvPr/>
        </p:nvSpPr>
        <p:spPr>
          <a:xfrm>
            <a:off x="194323" y="1761799"/>
            <a:ext cx="3626667" cy="2925494"/>
          </a:xfrm>
          <a:prstGeom prst="bevel">
            <a:avLst>
              <a:gd name="adj" fmla="val 667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1565984-EA11-448B-A645-9F582CDDEE16}"/>
              </a:ext>
            </a:extLst>
          </p:cNvPr>
          <p:cNvSpPr/>
          <p:nvPr/>
        </p:nvSpPr>
        <p:spPr>
          <a:xfrm>
            <a:off x="8906073" y="1978264"/>
            <a:ext cx="3448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«Стандарт»</a:t>
            </a:r>
          </a:p>
        </p:txBody>
      </p:sp>
      <p:pic>
        <p:nvPicPr>
          <p:cNvPr id="15" name="Picture 14" descr="https://institute-24.ru/upload/iblock/efc/efc0d4a7566a00dc2a7ca6386cb0f358.jpg">
            <a:extLst>
              <a:ext uri="{FF2B5EF4-FFF2-40B4-BE49-F238E27FC236}">
                <a16:creationId xmlns="" xmlns:a16="http://schemas.microsoft.com/office/drawing/2014/main" id="{BE4BE432-E37B-4B73-8686-57573CD8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229" y="3539453"/>
            <a:ext cx="1504343" cy="9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B59C6E-4C0A-4E03-822F-0F1104827650}"/>
              </a:ext>
            </a:extLst>
          </p:cNvPr>
          <p:cNvSpPr/>
          <p:nvPr/>
        </p:nvSpPr>
        <p:spPr>
          <a:xfrm>
            <a:off x="5311145" y="3101825"/>
            <a:ext cx="362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«Мини РЖД»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D23E918-1962-429A-9B2D-14FB5F715BB6}"/>
              </a:ext>
            </a:extLst>
          </p:cNvPr>
          <p:cNvSpPr/>
          <p:nvPr/>
        </p:nvSpPr>
        <p:spPr>
          <a:xfrm>
            <a:off x="5825270" y="4944311"/>
            <a:ext cx="2686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«Мини»</a:t>
            </a:r>
          </a:p>
        </p:txBody>
      </p:sp>
      <p:pic>
        <p:nvPicPr>
          <p:cNvPr id="18" name="Picture 2" descr="http://mamm-mdf.ru/contests/ChTPZ.png">
            <a:extLst>
              <a:ext uri="{FF2B5EF4-FFF2-40B4-BE49-F238E27FC236}">
                <a16:creationId xmlns="" xmlns:a16="http://schemas.microsoft.com/office/drawing/2014/main" id="{1E30F045-7A83-4DD3-8945-601AE473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006" y="5344421"/>
            <a:ext cx="750010" cy="12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19">
            <a:extLst>
              <a:ext uri="{FF2B5EF4-FFF2-40B4-BE49-F238E27FC236}">
                <a16:creationId xmlns="" xmlns:a16="http://schemas.microsoft.com/office/drawing/2014/main" id="{7EF7C183-3821-4BAB-AE11-C814E67DC0D6}"/>
              </a:ext>
            </a:extLst>
          </p:cNvPr>
          <p:cNvCxnSpPr>
            <a:cxnSpLocks/>
          </p:cNvCxnSpPr>
          <p:nvPr/>
        </p:nvCxnSpPr>
        <p:spPr>
          <a:xfrm flipV="1">
            <a:off x="3820990" y="2529311"/>
            <a:ext cx="4917195" cy="1255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73054814-B1A8-4C9D-88AD-FAB216887EC6}"/>
              </a:ext>
            </a:extLst>
          </p:cNvPr>
          <p:cNvCxnSpPr>
            <a:cxnSpLocks/>
            <a:stCxn id="3" idx="0"/>
            <a:endCxn id="26" idx="2"/>
          </p:cNvCxnSpPr>
          <p:nvPr/>
        </p:nvCxnSpPr>
        <p:spPr>
          <a:xfrm>
            <a:off x="3820990" y="3224546"/>
            <a:ext cx="1437905" cy="653554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="" xmlns:a16="http://schemas.microsoft.com/office/drawing/2014/main" id="{20FB6C66-158B-4F2F-A29A-5C9D962EA03C}"/>
              </a:ext>
            </a:extLst>
          </p:cNvPr>
          <p:cNvCxnSpPr>
            <a:cxnSpLocks/>
            <a:stCxn id="3" idx="2"/>
            <a:endCxn id="27" idx="2"/>
          </p:cNvCxnSpPr>
          <p:nvPr/>
        </p:nvCxnSpPr>
        <p:spPr>
          <a:xfrm rot="16200000" flipH="1">
            <a:off x="3203584" y="3491365"/>
            <a:ext cx="1093861" cy="3485715"/>
          </a:xfrm>
          <a:prstGeom prst="curvedConnector2">
            <a:avLst/>
          </a:prstGeom>
          <a:ln w="762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58143" y="89711"/>
            <a:ext cx="83602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Создание высокотехнологичной образовательной среды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в дополнительном образовании</a:t>
            </a:r>
            <a:endParaRPr lang="ru-RU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7383" y="566928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-404974" y="6008358"/>
            <a:ext cx="5898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2018/2019 учебный год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– обучение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123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детей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2019/2020 уч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ебный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год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– обучение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1610 детей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2" name="Picture 4" descr="http://www.obltv.ru/upload/resize_cache/iblock/578/690_6900_1/kvantorium.jpg">
            <a:extLst>
              <a:ext uri="{FF2B5EF4-FFF2-40B4-BE49-F238E27FC236}">
                <a16:creationId xmlns="" xmlns:a16="http://schemas.microsoft.com/office/drawing/2014/main" id="{8BFA1CF4-92F9-4F65-B293-063CB6B8C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7" t="66272" r="14528" b="11313"/>
          <a:stretch/>
        </p:blipFill>
        <p:spPr bwMode="auto">
          <a:xfrm>
            <a:off x="440814" y="3695842"/>
            <a:ext cx="3148579" cy="557253"/>
          </a:xfrm>
          <a:prstGeom prst="round2DiagRect">
            <a:avLst>
              <a:gd name="adj1" fmla="val 17074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pbs.twimg.com/profile_images/826498213276442624/WAJFYwcF.jpg">
            <a:extLst>
              <a:ext uri="{FF2B5EF4-FFF2-40B4-BE49-F238E27FC236}">
                <a16:creationId xmlns="" xmlns:a16="http://schemas.microsoft.com/office/drawing/2014/main" id="{1B32B228-BA4B-4FA2-8CF9-F8239BCB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63" y="1983737"/>
            <a:ext cx="1647257" cy="164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32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itsmycity.ru/static/uploads/338b0976276c0acf48c01cdfe35a77067acedcdf.jpg">
            <a:extLst>
              <a:ext uri="{FF2B5EF4-FFF2-40B4-BE49-F238E27FC236}">
                <a16:creationId xmlns="" xmlns:a16="http://schemas.microsoft.com/office/drawing/2014/main" id="{397D8D57-EE21-4199-8928-D5204693C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4" t="10481" r="55527" b="15495"/>
          <a:stretch/>
        </p:blipFill>
        <p:spPr bwMode="auto">
          <a:xfrm>
            <a:off x="765932" y="1494081"/>
            <a:ext cx="1487411" cy="11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7" y="149241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novo\Desktop\Совет 2019\БУКЛЕТ\фото для буклета\лист 3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4525" y="0"/>
            <a:ext cx="2107475" cy="130398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76995" y="182880"/>
            <a:ext cx="83602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Создание высокотехнологичной образовательной среды 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в дополнительном образовании</a:t>
            </a:r>
            <a:endParaRPr lang="ru-RU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0771" y="2848826"/>
            <a:ext cx="3187337" cy="31393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Загородный центр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Таватуй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- </a:t>
            </a:r>
          </a:p>
          <a:p>
            <a:pPr algn="ctr"/>
            <a:r>
              <a:rPr lang="ru-RU" dirty="0" smtClean="0"/>
              <a:t>региональная площадка                    для реализации краткосрочных круглогодичных дополнительных образовательных программ естественно-научной                            и технической направленностей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788" y="2371460"/>
            <a:ext cx="2984375" cy="200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063" y="4069540"/>
            <a:ext cx="3006103" cy="200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7576456" y="2142309"/>
            <a:ext cx="4402183" cy="9927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 лабораторий по образовательным профилям, связанным с передовыми научными областями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024949" y="3614057"/>
            <a:ext cx="3574869" cy="15065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chemeClr val="tx1"/>
                </a:solidFill>
              </a:rPr>
              <a:t>1350 школьников </a:t>
            </a:r>
            <a:r>
              <a:rPr lang="ru-RU" i="1" dirty="0" smtClean="0">
                <a:solidFill>
                  <a:schemeClr val="tx1"/>
                </a:solidFill>
              </a:rPr>
              <a:t>- участие в проектных сменах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и мероприятиях </a:t>
            </a:r>
            <a:r>
              <a:rPr lang="ru-RU" i="1" dirty="0" err="1" smtClean="0">
                <a:solidFill>
                  <a:schemeClr val="tx1"/>
                </a:solidFill>
              </a:rPr>
              <a:t>естественно-научной</a:t>
            </a:r>
            <a:r>
              <a:rPr lang="ru-RU" i="1" dirty="0" smtClean="0">
                <a:solidFill>
                  <a:schemeClr val="tx1"/>
                </a:solidFill>
              </a:rPr>
              <a:t> и технической направленностей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28708" y="5238205"/>
            <a:ext cx="3579223" cy="146304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u="sng" dirty="0" smtClean="0">
                <a:solidFill>
                  <a:schemeClr val="tx1"/>
                </a:solidFill>
              </a:rPr>
              <a:t>114 школьников  </a:t>
            </a:r>
            <a:r>
              <a:rPr lang="ru-RU" i="1" dirty="0" smtClean="0">
                <a:solidFill>
                  <a:schemeClr val="tx1"/>
                </a:solidFill>
              </a:rPr>
              <a:t>-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участие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 профильных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сменах по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направлению «Наука»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9392194" y="3239588"/>
            <a:ext cx="940526" cy="26125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515601" y="3222436"/>
            <a:ext cx="10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  <p:pic>
        <p:nvPicPr>
          <p:cNvPr id="39" name="Picture 2" descr="https://week-science.spbstu.ru/userfiles/images/partner/siriu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2" t="25192" r="2801" b="25851"/>
          <a:stretch/>
        </p:blipFill>
        <p:spPr bwMode="auto">
          <a:xfrm>
            <a:off x="9771396" y="5417371"/>
            <a:ext cx="2125692" cy="8769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32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1029</Words>
  <Application>Microsoft Office PowerPoint</Application>
  <PresentationFormat>Произвольный</PresentationFormat>
  <Paragraphs>164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 Создание высокотехнологичной образовательной среды  в дошкольном образовании </vt:lpstr>
      <vt:lpstr> Создание высокотехнологичной образовательной среды  в общем образовании </vt:lpstr>
      <vt:lpstr> Качественные изменения  в системе общего образования </vt:lpstr>
      <vt:lpstr> Сетевой образовательный проект  «Инженерная галактика» </vt:lpstr>
      <vt:lpstr>  Создание высокотехнологичной образовательной среды  в дополнительном образовании </vt:lpstr>
      <vt:lpstr>Слайд 8</vt:lpstr>
      <vt:lpstr>Слайд 9</vt:lpstr>
      <vt:lpstr>Слайд 10</vt:lpstr>
      <vt:lpstr>Слайд 11</vt:lpstr>
      <vt:lpstr>Качественные изменения в системе среднего профессионального образования </vt:lpstr>
      <vt:lpstr>УРАЛЬСКАЯ ИНЖЕНЕРНАЯ ШКОЛА</vt:lpstr>
      <vt:lpstr>Создание центров образования цифрового и гуманитарного профилей</vt:lpstr>
      <vt:lpstr>Создание центра цифрового образования детей «IT-куб» </vt:lpstr>
      <vt:lpstr>Создание центра опережающей профессиональной подготовки (ЦОПП)  и сети мастерских</vt:lpstr>
      <vt:lpstr>Слайд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«Образование»: от государственной стратегии к педагогическим практикам</dc:title>
  <dc:creator>HP</dc:creator>
  <cp:lastModifiedBy>lenovo</cp:lastModifiedBy>
  <cp:revision>146</cp:revision>
  <cp:lastPrinted>2019-08-26T08:58:06Z</cp:lastPrinted>
  <dcterms:created xsi:type="dcterms:W3CDTF">2019-08-22T20:55:10Z</dcterms:created>
  <dcterms:modified xsi:type="dcterms:W3CDTF">2019-10-28T05:17:33Z</dcterms:modified>
</cp:coreProperties>
</file>