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57" r:id="rId2"/>
    <p:sldId id="521" r:id="rId3"/>
    <p:sldId id="514" r:id="rId4"/>
    <p:sldId id="515" r:id="rId5"/>
    <p:sldId id="522" r:id="rId6"/>
    <p:sldId id="523" r:id="rId7"/>
    <p:sldId id="516" r:id="rId8"/>
    <p:sldId id="525" r:id="rId9"/>
    <p:sldId id="520" r:id="rId10"/>
    <p:sldId id="532" r:id="rId11"/>
    <p:sldId id="537" r:id="rId12"/>
    <p:sldId id="538" r:id="rId13"/>
    <p:sldId id="526" r:id="rId14"/>
    <p:sldId id="527" r:id="rId15"/>
    <p:sldId id="528" r:id="rId16"/>
    <p:sldId id="530" r:id="rId17"/>
    <p:sldId id="531" r:id="rId18"/>
    <p:sldId id="529" r:id="rId19"/>
    <p:sldId id="495" r:id="rId20"/>
    <p:sldId id="524" r:id="rId21"/>
    <p:sldId id="533" r:id="rId22"/>
    <p:sldId id="534" r:id="rId23"/>
    <p:sldId id="536" r:id="rId24"/>
    <p:sldId id="539" r:id="rId25"/>
    <p:sldId id="544" r:id="rId26"/>
    <p:sldId id="540" r:id="rId27"/>
    <p:sldId id="541" r:id="rId28"/>
    <p:sldId id="542" r:id="rId29"/>
    <p:sldId id="543" r:id="rId30"/>
    <p:sldId id="545" r:id="rId31"/>
    <p:sldId id="546" r:id="rId32"/>
    <p:sldId id="547" r:id="rId33"/>
    <p:sldId id="266" r:id="rId34"/>
  </p:sldIdLst>
  <p:sldSz cx="12192000" cy="6858000"/>
  <p:notesSz cx="6797675" cy="992822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5332" autoAdjust="0"/>
  </p:normalViewPr>
  <p:slideViewPr>
    <p:cSldViewPr snapToGrid="0">
      <p:cViewPr varScale="1">
        <p:scale>
          <a:sx n="65" d="100"/>
          <a:sy n="65" d="100"/>
        </p:scale>
        <p:origin x="31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62F5DFDB-9D1E-4C5D-8EA7-8D7332788FFE}" type="datetimeFigureOut">
              <a:rPr lang="ru-RU" smtClean="0"/>
              <a:t>24.11.2022</a:t>
            </a:fld>
            <a:endParaRPr lang="ru-RU"/>
          </a:p>
        </p:txBody>
      </p:sp>
      <p:sp>
        <p:nvSpPr>
          <p:cNvPr id="4" name="Нижний колонтитул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1D1FB535-6F01-444C-B3B4-F7029D5F65F5}" type="slidenum">
              <a:rPr lang="ru-RU" smtClean="0"/>
              <a:t>‹#›</a:t>
            </a:fld>
            <a:endParaRPr lang="ru-RU"/>
          </a:p>
        </p:txBody>
      </p:sp>
    </p:spTree>
    <p:extLst>
      <p:ext uri="{BB962C8B-B14F-4D97-AF65-F5344CB8AC3E}">
        <p14:creationId xmlns:p14="http://schemas.microsoft.com/office/powerpoint/2010/main" val="7012206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AB0ABA77-5A13-4A11-BFFB-C27C2B47E1AB}" type="datetimeFigureOut">
              <a:rPr lang="ru-RU" smtClean="0"/>
              <a:t>24.11.2022</a:t>
            </a:fld>
            <a:endParaRPr lang="ru-RU"/>
          </a:p>
        </p:txBody>
      </p:sp>
      <p:sp>
        <p:nvSpPr>
          <p:cNvPr id="4" name="Образ слайда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8A63DEBF-426B-4619-B1B8-B0ACB33225E7}" type="slidenum">
              <a:rPr lang="ru-RU" smtClean="0"/>
              <a:t>‹#›</a:t>
            </a:fld>
            <a:endParaRPr lang="ru-RU"/>
          </a:p>
        </p:txBody>
      </p:sp>
    </p:spTree>
    <p:extLst>
      <p:ext uri="{BB962C8B-B14F-4D97-AF65-F5344CB8AC3E}">
        <p14:creationId xmlns:p14="http://schemas.microsoft.com/office/powerpoint/2010/main" val="13270483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100B3C-FCFF-4C7D-80AB-BF7E12563572}" type="slidenum">
              <a:rPr lang="ru-RU" smtClean="0"/>
              <a:t>1</a:t>
            </a:fld>
            <a:endParaRPr lang="ru-RU"/>
          </a:p>
        </p:txBody>
      </p:sp>
    </p:spTree>
    <p:extLst>
      <p:ext uri="{BB962C8B-B14F-4D97-AF65-F5344CB8AC3E}">
        <p14:creationId xmlns:p14="http://schemas.microsoft.com/office/powerpoint/2010/main" val="584522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AC52951-D8FC-479E-9A98-FC434D208D06}" type="datetimeFigureOut">
              <a:rPr lang="ru-RU" smtClean="0"/>
              <a:t>24.11.2022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B1A936F-60BF-41C3-AE8E-760CE9738C1F}" type="slidenum">
              <a:rPr lang="ru-RU" smtClean="0"/>
              <a:t>‹#›</a:t>
            </a:fld>
            <a:endParaRPr lang="ru-RU"/>
          </a:p>
        </p:txBody>
      </p:sp>
    </p:spTree>
    <p:extLst>
      <p:ext uri="{BB962C8B-B14F-4D97-AF65-F5344CB8AC3E}">
        <p14:creationId xmlns:p14="http://schemas.microsoft.com/office/powerpoint/2010/main" val="16890072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AC52951-D8FC-479E-9A98-FC434D208D06}" type="datetimeFigureOut">
              <a:rPr lang="ru-RU" smtClean="0"/>
              <a:t>24.11.2022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B1A936F-60BF-41C3-AE8E-760CE9738C1F}" type="slidenum">
              <a:rPr lang="ru-RU" smtClean="0"/>
              <a:t>‹#›</a:t>
            </a:fld>
            <a:endParaRPr lang="ru-RU"/>
          </a:p>
        </p:txBody>
      </p:sp>
    </p:spTree>
    <p:extLst>
      <p:ext uri="{BB962C8B-B14F-4D97-AF65-F5344CB8AC3E}">
        <p14:creationId xmlns:p14="http://schemas.microsoft.com/office/powerpoint/2010/main" val="760519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AC52951-D8FC-479E-9A98-FC434D208D06}" type="datetimeFigureOut">
              <a:rPr lang="ru-RU" smtClean="0"/>
              <a:t>24.11.2022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B1A936F-60BF-41C3-AE8E-760CE9738C1F}" type="slidenum">
              <a:rPr lang="ru-RU" smtClean="0"/>
              <a:t>‹#›</a:t>
            </a:fld>
            <a:endParaRPr lang="ru-RU"/>
          </a:p>
        </p:txBody>
      </p:sp>
    </p:spTree>
    <p:extLst>
      <p:ext uri="{BB962C8B-B14F-4D97-AF65-F5344CB8AC3E}">
        <p14:creationId xmlns:p14="http://schemas.microsoft.com/office/powerpoint/2010/main" val="926952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AC52951-D8FC-479E-9A98-FC434D208D06}" type="datetimeFigureOut">
              <a:rPr lang="ru-RU" smtClean="0"/>
              <a:t>24.11.2022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B1A936F-60BF-41C3-AE8E-760CE9738C1F}" type="slidenum">
              <a:rPr lang="ru-RU" smtClean="0"/>
              <a:t>‹#›</a:t>
            </a:fld>
            <a:endParaRPr lang="ru-RU"/>
          </a:p>
        </p:txBody>
      </p:sp>
    </p:spTree>
    <p:extLst>
      <p:ext uri="{BB962C8B-B14F-4D97-AF65-F5344CB8AC3E}">
        <p14:creationId xmlns:p14="http://schemas.microsoft.com/office/powerpoint/2010/main" val="4168226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AC52951-D8FC-479E-9A98-FC434D208D06}" type="datetimeFigureOut">
              <a:rPr lang="ru-RU" smtClean="0"/>
              <a:t>24.11.2022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B1A936F-60BF-41C3-AE8E-760CE9738C1F}" type="slidenum">
              <a:rPr lang="ru-RU" smtClean="0"/>
              <a:t>‹#›</a:t>
            </a:fld>
            <a:endParaRPr lang="ru-RU"/>
          </a:p>
        </p:txBody>
      </p:sp>
    </p:spTree>
    <p:extLst>
      <p:ext uri="{BB962C8B-B14F-4D97-AF65-F5344CB8AC3E}">
        <p14:creationId xmlns:p14="http://schemas.microsoft.com/office/powerpoint/2010/main" val="2511047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AC52951-D8FC-479E-9A98-FC434D208D06}" type="datetimeFigureOut">
              <a:rPr lang="ru-RU" smtClean="0"/>
              <a:t>24.11.2022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B1A936F-60BF-41C3-AE8E-760CE9738C1F}" type="slidenum">
              <a:rPr lang="ru-RU" smtClean="0"/>
              <a:t>‹#›</a:t>
            </a:fld>
            <a:endParaRPr lang="ru-RU"/>
          </a:p>
        </p:txBody>
      </p:sp>
    </p:spTree>
    <p:extLst>
      <p:ext uri="{BB962C8B-B14F-4D97-AF65-F5344CB8AC3E}">
        <p14:creationId xmlns:p14="http://schemas.microsoft.com/office/powerpoint/2010/main" val="3808224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AC52951-D8FC-479E-9A98-FC434D208D06}" type="datetimeFigureOut">
              <a:rPr lang="ru-RU" smtClean="0"/>
              <a:t>24.11.2022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B1A936F-60BF-41C3-AE8E-760CE9738C1F}" type="slidenum">
              <a:rPr lang="ru-RU" smtClean="0"/>
              <a:t>‹#›</a:t>
            </a:fld>
            <a:endParaRPr lang="ru-RU"/>
          </a:p>
        </p:txBody>
      </p:sp>
    </p:spTree>
    <p:extLst>
      <p:ext uri="{BB962C8B-B14F-4D97-AF65-F5344CB8AC3E}">
        <p14:creationId xmlns:p14="http://schemas.microsoft.com/office/powerpoint/2010/main" val="135948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AC52951-D8FC-479E-9A98-FC434D208D06}" type="datetimeFigureOut">
              <a:rPr lang="ru-RU" smtClean="0"/>
              <a:t>24.11.2022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B1A936F-60BF-41C3-AE8E-760CE9738C1F}" type="slidenum">
              <a:rPr lang="ru-RU" smtClean="0"/>
              <a:t>‹#›</a:t>
            </a:fld>
            <a:endParaRPr lang="ru-RU"/>
          </a:p>
        </p:txBody>
      </p:sp>
    </p:spTree>
    <p:extLst>
      <p:ext uri="{BB962C8B-B14F-4D97-AF65-F5344CB8AC3E}">
        <p14:creationId xmlns:p14="http://schemas.microsoft.com/office/powerpoint/2010/main" val="21769646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AC52951-D8FC-479E-9A98-FC434D208D06}" type="datetimeFigureOut">
              <a:rPr lang="ru-RU" smtClean="0"/>
              <a:t>24.11.2022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B1A936F-60BF-41C3-AE8E-760CE9738C1F}" type="slidenum">
              <a:rPr lang="ru-RU" smtClean="0"/>
              <a:t>‹#›</a:t>
            </a:fld>
            <a:endParaRPr lang="ru-RU"/>
          </a:p>
        </p:txBody>
      </p:sp>
    </p:spTree>
    <p:extLst>
      <p:ext uri="{BB962C8B-B14F-4D97-AF65-F5344CB8AC3E}">
        <p14:creationId xmlns:p14="http://schemas.microsoft.com/office/powerpoint/2010/main" val="531267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AC52951-D8FC-479E-9A98-FC434D208D06}" type="datetimeFigureOut">
              <a:rPr lang="ru-RU" smtClean="0"/>
              <a:t>24.11.2022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B1A936F-60BF-41C3-AE8E-760CE9738C1F}" type="slidenum">
              <a:rPr lang="ru-RU" smtClean="0"/>
              <a:t>‹#›</a:t>
            </a:fld>
            <a:endParaRPr lang="ru-RU"/>
          </a:p>
        </p:txBody>
      </p:sp>
    </p:spTree>
    <p:extLst>
      <p:ext uri="{BB962C8B-B14F-4D97-AF65-F5344CB8AC3E}">
        <p14:creationId xmlns:p14="http://schemas.microsoft.com/office/powerpoint/2010/main" val="2111576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AC52951-D8FC-479E-9A98-FC434D208D06}" type="datetimeFigureOut">
              <a:rPr lang="ru-RU" smtClean="0"/>
              <a:t>24.11.2022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B1A936F-60BF-41C3-AE8E-760CE9738C1F}" type="slidenum">
              <a:rPr lang="ru-RU" smtClean="0"/>
              <a:t>‹#›</a:t>
            </a:fld>
            <a:endParaRPr lang="ru-RU"/>
          </a:p>
        </p:txBody>
      </p:sp>
    </p:spTree>
    <p:extLst>
      <p:ext uri="{BB962C8B-B14F-4D97-AF65-F5344CB8AC3E}">
        <p14:creationId xmlns:p14="http://schemas.microsoft.com/office/powerpoint/2010/main" val="4181934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C52951-D8FC-479E-9A98-FC434D208D06}" type="datetimeFigureOut">
              <a:rPr lang="ru-RU" smtClean="0"/>
              <a:t>24.11.2022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1A936F-60BF-41C3-AE8E-760CE9738C1F}" type="slidenum">
              <a:rPr lang="ru-RU" smtClean="0"/>
              <a:t>‹#›</a:t>
            </a:fld>
            <a:endParaRPr lang="ru-RU"/>
          </a:p>
        </p:txBody>
      </p:sp>
    </p:spTree>
    <p:extLst>
      <p:ext uri="{BB962C8B-B14F-4D97-AF65-F5344CB8AC3E}">
        <p14:creationId xmlns:p14="http://schemas.microsoft.com/office/powerpoint/2010/main" val="4977399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obanova@egov66.ru"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s://mobileonline.garant.ru/#/document/77308239/entry/1801"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s://mobileonline.garant.ru/#/document/70433916/entry/1000" TargetMode="External"/><Relationship Id="rId2" Type="http://schemas.openxmlformats.org/officeDocument/2006/relationships/hyperlink" Target="https://home.garant.ru/#/document/57746200/entry/0" TargetMode="External"/><Relationship Id="rId1" Type="http://schemas.openxmlformats.org/officeDocument/2006/relationships/slideLayout" Target="../slideLayouts/slideLayout7.xml"/><Relationship Id="rId4" Type="http://schemas.openxmlformats.org/officeDocument/2006/relationships/hyperlink" Target="https://mobileonline.garant.ru/#/document/72003700/entry/1001"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https://home.garant.ru/#/document/5632903/entry/0" TargetMode="External"/><Relationship Id="rId2" Type="http://schemas.openxmlformats.org/officeDocument/2006/relationships/hyperlink" Target="https://home.garant.ru/#/document/57746200/entry/0" TargetMode="Externa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 Id="rId4" Type="http://schemas.openxmlformats.org/officeDocument/2006/relationships/image" Target="../media/image2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904876" y="1286361"/>
            <a:ext cx="10524470" cy="3333264"/>
          </a:xfrm>
        </p:spPr>
        <p:txBody>
          <a:bodyPr>
            <a:noAutofit/>
          </a:bodyPr>
          <a:lstStyle/>
          <a:p>
            <a:pPr algn="ctr"/>
            <a:r>
              <a:rPr lang="ru-RU" sz="4000" dirty="0" smtClean="0">
                <a:latin typeface="Liberation Serif" panose="02020603050405020304" pitchFamily="18" charset="0"/>
                <a:ea typeface="Calibri" panose="020F0502020204030204" pitchFamily="34" charset="0"/>
              </a:rPr>
              <a:t/>
            </a:r>
            <a:br>
              <a:rPr lang="ru-RU" sz="4000" dirty="0" smtClean="0">
                <a:latin typeface="Liberation Serif" panose="02020603050405020304" pitchFamily="18" charset="0"/>
                <a:ea typeface="Calibri" panose="020F0502020204030204" pitchFamily="34" charset="0"/>
              </a:rPr>
            </a:br>
            <a:r>
              <a:rPr lang="ru-RU" b="1" dirty="0">
                <a:latin typeface="Liberation Serif" panose="02020603050405020304" pitchFamily="18" charset="0"/>
                <a:ea typeface="Calibri" panose="020F0502020204030204" pitchFamily="34" charset="0"/>
              </a:rPr>
              <a:t>«Ответы на ТОП-10 вопросов, </a:t>
            </a:r>
            <a:r>
              <a:rPr lang="ru-RU" b="1" dirty="0" smtClean="0">
                <a:latin typeface="Liberation Serif" panose="02020603050405020304" pitchFamily="18" charset="0"/>
                <a:ea typeface="Calibri" panose="020F0502020204030204" pitchFamily="34" charset="0"/>
              </a:rPr>
              <a:t/>
            </a:r>
            <a:br>
              <a:rPr lang="ru-RU" b="1" dirty="0" smtClean="0">
                <a:latin typeface="Liberation Serif" panose="02020603050405020304" pitchFamily="18" charset="0"/>
                <a:ea typeface="Calibri" panose="020F0502020204030204" pitchFamily="34" charset="0"/>
              </a:rPr>
            </a:br>
            <a:r>
              <a:rPr lang="ru-RU" b="1" dirty="0" smtClean="0">
                <a:latin typeface="Liberation Serif" panose="02020603050405020304" pitchFamily="18" charset="0"/>
                <a:ea typeface="Calibri" panose="020F0502020204030204" pitchFamily="34" charset="0"/>
              </a:rPr>
              <a:t>поступивших </a:t>
            </a:r>
            <a:r>
              <a:rPr lang="ru-RU" b="1" dirty="0">
                <a:latin typeface="Liberation Serif" panose="02020603050405020304" pitchFamily="18" charset="0"/>
                <a:ea typeface="Calibri" panose="020F0502020204030204" pitchFamily="34" charset="0"/>
              </a:rPr>
              <a:t>на горячую </a:t>
            </a:r>
            <a:r>
              <a:rPr lang="ru-RU" b="1" dirty="0" smtClean="0">
                <a:latin typeface="Liberation Serif" panose="02020603050405020304" pitchFamily="18" charset="0"/>
                <a:ea typeface="Calibri" panose="020F0502020204030204" pitchFamily="34" charset="0"/>
              </a:rPr>
              <a:t>линию по вопросам лицензирования образовательной деятельности </a:t>
            </a:r>
            <a:br>
              <a:rPr lang="ru-RU" b="1" dirty="0" smtClean="0">
                <a:latin typeface="Liberation Serif" panose="02020603050405020304" pitchFamily="18" charset="0"/>
                <a:ea typeface="Calibri" panose="020F0502020204030204" pitchFamily="34" charset="0"/>
              </a:rPr>
            </a:br>
            <a:r>
              <a:rPr lang="ru-RU" b="1" dirty="0" smtClean="0">
                <a:latin typeface="Liberation Serif" panose="02020603050405020304" pitchFamily="18" charset="0"/>
                <a:ea typeface="Calibri" panose="020F0502020204030204" pitchFamily="34" charset="0"/>
              </a:rPr>
              <a:t>в 2022 году»</a:t>
            </a:r>
            <a:r>
              <a:rPr lang="ru-RU" dirty="0" smtClean="0">
                <a:latin typeface="Liberation Serif" panose="02020603050405020304" pitchFamily="18" charset="0"/>
                <a:ea typeface="Calibri" panose="020F0502020204030204" pitchFamily="34" charset="0"/>
              </a:rPr>
              <a:t/>
            </a:r>
            <a:br>
              <a:rPr lang="ru-RU" dirty="0" smtClean="0">
                <a:latin typeface="Liberation Serif" panose="02020603050405020304" pitchFamily="18" charset="0"/>
                <a:ea typeface="Calibri" panose="020F0502020204030204" pitchFamily="34" charset="0"/>
              </a:rPr>
            </a:br>
            <a:r>
              <a:rPr lang="ru-RU" sz="3000" dirty="0" smtClean="0">
                <a:latin typeface="Liberation Serif" panose="02020603050405020304" pitchFamily="18" charset="0"/>
                <a:ea typeface="Calibri" panose="020F0502020204030204" pitchFamily="34" charset="0"/>
              </a:rPr>
              <a:t/>
            </a:r>
            <a:br>
              <a:rPr lang="ru-RU" sz="3000" dirty="0" smtClean="0">
                <a:latin typeface="Liberation Serif" panose="02020603050405020304" pitchFamily="18" charset="0"/>
                <a:ea typeface="Calibri" panose="020F0502020204030204" pitchFamily="34" charset="0"/>
              </a:rPr>
            </a:br>
            <a:r>
              <a:rPr lang="ru-RU" sz="1800" i="1" dirty="0" smtClean="0">
                <a:latin typeface="Liberation Serif" panose="02020603050405020304" pitchFamily="18" charset="0"/>
                <a:ea typeface="Calibri" panose="020F0502020204030204" pitchFamily="34" charset="0"/>
              </a:rPr>
              <a:t>материалы к совещанию с лицензиатами по итогам «Горячих линий» проводимых в 2022 году</a:t>
            </a:r>
            <a:endParaRPr lang="ru-RU" sz="1800" b="1" i="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4294967295"/>
          </p:nvPr>
        </p:nvSpPr>
        <p:spPr>
          <a:xfrm>
            <a:off x="5448300" y="5059340"/>
            <a:ext cx="6543675" cy="1587231"/>
          </a:xfrm>
        </p:spPr>
        <p:txBody>
          <a:bodyPr>
            <a:normAutofit/>
          </a:bodyPr>
          <a:lstStyle/>
          <a:p>
            <a:pPr marL="0" indent="0" algn="ctr">
              <a:buNone/>
            </a:pPr>
            <a:r>
              <a:rPr lang="ru-RU" sz="1600" b="1" dirty="0" smtClean="0">
                <a:solidFill>
                  <a:schemeClr val="tx1"/>
                </a:solidFill>
                <a:latin typeface="Liberation Serif" panose="02020603050405020304" pitchFamily="18" charset="0"/>
                <a:cs typeface="Times New Roman" panose="02020603050405020304" pitchFamily="18" charset="0"/>
              </a:rPr>
              <a:t>Лобанова Анна Михайловна</a:t>
            </a:r>
            <a:r>
              <a:rPr lang="ru-RU" sz="1600" b="1" i="1" dirty="0" smtClean="0">
                <a:solidFill>
                  <a:schemeClr val="tx1"/>
                </a:solidFill>
                <a:latin typeface="Liberation Serif" panose="02020603050405020304" pitchFamily="18" charset="0"/>
                <a:cs typeface="Times New Roman" panose="02020603050405020304" pitchFamily="18" charset="0"/>
              </a:rPr>
              <a:t>, </a:t>
            </a:r>
          </a:p>
          <a:p>
            <a:pPr marL="0" indent="0" algn="ctr">
              <a:buNone/>
            </a:pPr>
            <a:r>
              <a:rPr lang="ru-RU" sz="1600" b="1" i="1" dirty="0" smtClean="0">
                <a:latin typeface="Liberation Serif" panose="02020603050405020304" pitchFamily="18" charset="0"/>
                <a:cs typeface="Times New Roman" panose="02020603050405020304" pitchFamily="18" charset="0"/>
              </a:rPr>
              <a:t>начальник </a:t>
            </a:r>
            <a:r>
              <a:rPr lang="ru-RU" sz="1600" b="1" i="1" dirty="0">
                <a:latin typeface="Liberation Serif" panose="02020603050405020304" pitchFamily="18" charset="0"/>
                <a:cs typeface="Times New Roman" panose="02020603050405020304" pitchFamily="18" charset="0"/>
              </a:rPr>
              <a:t>отдела лицензирования и государственной аккредитации управления надзора и контроля </a:t>
            </a:r>
            <a:r>
              <a:rPr lang="ru-RU" sz="1600" b="1" i="1" dirty="0" smtClean="0">
                <a:latin typeface="Liberation Serif" panose="02020603050405020304" pitchFamily="18" charset="0"/>
                <a:cs typeface="Times New Roman" panose="02020603050405020304" pitchFamily="18" charset="0"/>
              </a:rPr>
              <a:t>в сфере образования Министерства </a:t>
            </a:r>
            <a:r>
              <a:rPr lang="ru-RU" sz="1600" b="1" i="1" dirty="0">
                <a:latin typeface="Liberation Serif" panose="02020603050405020304" pitchFamily="18" charset="0"/>
                <a:cs typeface="Times New Roman" panose="02020603050405020304" pitchFamily="18" charset="0"/>
              </a:rPr>
              <a:t>образования и молодежной политики Свердловской </a:t>
            </a:r>
            <a:r>
              <a:rPr lang="ru-RU" sz="1600" b="1" i="1" dirty="0" smtClean="0">
                <a:latin typeface="Liberation Serif" panose="02020603050405020304" pitchFamily="18" charset="0"/>
                <a:cs typeface="Times New Roman" panose="02020603050405020304" pitchFamily="18" charset="0"/>
              </a:rPr>
              <a:t>области</a:t>
            </a:r>
          </a:p>
          <a:p>
            <a:pPr marL="0" indent="0" algn="ctr">
              <a:buNone/>
            </a:pPr>
            <a:r>
              <a:rPr lang="en-US" sz="1600" b="1" i="1" dirty="0" smtClean="0">
                <a:latin typeface="Liberation Serif" panose="02020603050405020304" pitchFamily="18" charset="0"/>
                <a:cs typeface="Times New Roman" panose="02020603050405020304" pitchFamily="18" charset="0"/>
                <a:hlinkClick r:id="rId3"/>
              </a:rPr>
              <a:t>a.lobanova@egov66.ru</a:t>
            </a:r>
            <a:r>
              <a:rPr lang="en-US" sz="1600" b="1" i="1" dirty="0" smtClean="0">
                <a:latin typeface="Liberation Serif" panose="02020603050405020304" pitchFamily="18" charset="0"/>
                <a:cs typeface="Times New Roman" panose="02020603050405020304" pitchFamily="18" charset="0"/>
              </a:rPr>
              <a:t> </a:t>
            </a:r>
            <a:r>
              <a:rPr lang="en-US" sz="1600" b="1" i="1" dirty="0">
                <a:latin typeface="Liberation Serif" panose="02020603050405020304" pitchFamily="18" charset="0"/>
                <a:cs typeface="Times New Roman" panose="02020603050405020304" pitchFamily="18" charset="0"/>
              </a:rPr>
              <a:t>(3</a:t>
            </a:r>
            <a:r>
              <a:rPr lang="ru-RU" sz="1600" b="1" i="1" dirty="0">
                <a:latin typeface="Liberation Serif" panose="02020603050405020304" pitchFamily="18" charset="0"/>
                <a:cs typeface="Times New Roman" panose="02020603050405020304" pitchFamily="18" charset="0"/>
              </a:rPr>
              <a:t>4</a:t>
            </a:r>
            <a:r>
              <a:rPr lang="en-US" sz="1600" b="1" i="1" dirty="0">
                <a:latin typeface="Liberation Serif" panose="02020603050405020304" pitchFamily="18" charset="0"/>
                <a:cs typeface="Times New Roman" panose="02020603050405020304" pitchFamily="18" charset="0"/>
              </a:rPr>
              <a:t>3</a:t>
            </a:r>
            <a:r>
              <a:rPr lang="en-US" sz="1600" b="1" i="1" dirty="0" smtClean="0">
                <a:latin typeface="Liberation Serif" panose="02020603050405020304" pitchFamily="18" charset="0"/>
                <a:cs typeface="Times New Roman" panose="02020603050405020304" pitchFamily="18" charset="0"/>
              </a:rPr>
              <a:t>)</a:t>
            </a:r>
            <a:r>
              <a:rPr lang="ru-RU" sz="1600" b="1" i="1" dirty="0" smtClean="0">
                <a:latin typeface="Liberation Serif" panose="02020603050405020304" pitchFamily="18" charset="0"/>
                <a:cs typeface="Times New Roman" panose="02020603050405020304" pitchFamily="18" charset="0"/>
              </a:rPr>
              <a:t> </a:t>
            </a:r>
            <a:r>
              <a:rPr lang="en-US" sz="1600" b="1" i="1" dirty="0" smtClean="0">
                <a:latin typeface="Liberation Serif" panose="02020603050405020304" pitchFamily="18" charset="0"/>
                <a:cs typeface="Times New Roman" panose="02020603050405020304" pitchFamily="18" charset="0"/>
              </a:rPr>
              <a:t>312-00-04 </a:t>
            </a:r>
            <a:r>
              <a:rPr lang="en-US" sz="1600" b="1" i="1" dirty="0">
                <a:latin typeface="Liberation Serif" panose="02020603050405020304" pitchFamily="18" charset="0"/>
                <a:cs typeface="Times New Roman" panose="02020603050405020304" pitchFamily="18" charset="0"/>
              </a:rPr>
              <a:t>(</a:t>
            </a:r>
            <a:r>
              <a:rPr lang="ru-RU" sz="1600" b="1" i="1" dirty="0">
                <a:latin typeface="Liberation Serif" panose="02020603050405020304" pitchFamily="18" charset="0"/>
                <a:cs typeface="Times New Roman" panose="02020603050405020304" pitchFamily="18" charset="0"/>
              </a:rPr>
              <a:t>доб.170</a:t>
            </a:r>
            <a:r>
              <a:rPr lang="en-US" sz="1600" b="1" i="1" dirty="0">
                <a:latin typeface="Liberation Serif" panose="02020603050405020304" pitchFamily="18" charset="0"/>
                <a:cs typeface="Times New Roman" panose="02020603050405020304" pitchFamily="18" charset="0"/>
              </a:rPr>
              <a:t>)</a:t>
            </a:r>
            <a:r>
              <a:rPr lang="ru-RU" sz="1600" b="1" i="1" dirty="0">
                <a:latin typeface="Liberation Serif" panose="02020603050405020304" pitchFamily="18" charset="0"/>
                <a:cs typeface="Times New Roman" panose="02020603050405020304" pitchFamily="18" charset="0"/>
              </a:rPr>
              <a:t> </a:t>
            </a:r>
            <a:endParaRPr lang="ru-RU" sz="1600" i="1" dirty="0">
              <a:latin typeface="Liberation Serif" panose="02020603050405020304" pitchFamily="18" charset="0"/>
              <a:cs typeface="Times New Roman" panose="02020603050405020304" pitchFamily="18" charset="0"/>
            </a:endParaRPr>
          </a:p>
          <a:p>
            <a:endParaRPr lang="ru-RU" sz="1800" b="1" i="1" dirty="0">
              <a:latin typeface="Liberation Serif" panose="02020603050405020304" pitchFamily="18" charset="0"/>
              <a:cs typeface="Times New Roman" panose="02020603050405020304" pitchFamily="18" charset="0"/>
            </a:endParaRPr>
          </a:p>
          <a:p>
            <a:endParaRPr lang="ru-RU" sz="1800" b="1" i="1" dirty="0">
              <a:latin typeface="Liberation Serif" panose="02020603050405020304" pitchFamily="18" charset="0"/>
              <a:cs typeface="Times New Roman" panose="02020603050405020304" pitchFamily="18" charset="0"/>
            </a:endParaRPr>
          </a:p>
          <a:p>
            <a:endParaRPr lang="ru-RU" sz="1800" b="1" i="1" dirty="0">
              <a:latin typeface="Liberation Serif" panose="02020603050405020304" pitchFamily="18" charset="0"/>
              <a:cs typeface="Times New Roman" panose="02020603050405020304" pitchFamily="18" charset="0"/>
            </a:endParaRPr>
          </a:p>
          <a:p>
            <a:endParaRPr lang="ru-RU" sz="1800" i="1" dirty="0" smtClean="0">
              <a:solidFill>
                <a:schemeClr val="tx1"/>
              </a:solidFill>
              <a:latin typeface="Liberation Serif" panose="02020603050405020304" pitchFamily="18" charset="0"/>
              <a:cs typeface="Times New Roman" panose="02020603050405020304" pitchFamily="18" charset="0"/>
            </a:endParaRPr>
          </a:p>
          <a:p>
            <a:endParaRPr lang="ru-RU" sz="1800" dirty="0"/>
          </a:p>
        </p:txBody>
      </p:sp>
      <p:sp>
        <p:nvSpPr>
          <p:cNvPr id="5" name="Подзаголовок 2"/>
          <p:cNvSpPr txBox="1">
            <a:spLocks/>
          </p:cNvSpPr>
          <p:nvPr/>
        </p:nvSpPr>
        <p:spPr>
          <a:xfrm>
            <a:off x="2237721" y="191443"/>
            <a:ext cx="9191625" cy="956505"/>
          </a:xfrm>
          <a:prstGeom prst="rect">
            <a:avLst/>
          </a:prstGeom>
        </p:spPr>
        <p:txBody>
          <a:bodyPr vert="horz" lIns="91440" tIns="45720" rIns="91440" bIns="45720" rtlCol="0">
            <a:normAutofit fontScale="92500" lnSpcReduction="1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ru-RU" altLang="ru-RU" sz="2200" u="sng" dirty="0">
                <a:solidFill>
                  <a:schemeClr val="tx1"/>
                </a:solidFill>
                <a:latin typeface="Liberation Serif" panose="02020603050405020304" pitchFamily="18" charset="0"/>
              </a:rPr>
              <a:t>Министерство образования и молодежной </a:t>
            </a:r>
            <a:r>
              <a:rPr lang="ru-RU" altLang="ru-RU" sz="2200" u="sng" dirty="0" smtClean="0">
                <a:solidFill>
                  <a:schemeClr val="tx1"/>
                </a:solidFill>
                <a:latin typeface="Liberation Serif" panose="02020603050405020304" pitchFamily="18" charset="0"/>
              </a:rPr>
              <a:t>политики Свердловской </a:t>
            </a:r>
            <a:r>
              <a:rPr lang="ru-RU" altLang="ru-RU" sz="2200" u="sng" dirty="0">
                <a:solidFill>
                  <a:schemeClr val="tx1"/>
                </a:solidFill>
                <a:latin typeface="Liberation Serif" panose="02020603050405020304" pitchFamily="18" charset="0"/>
              </a:rPr>
              <a:t>области </a:t>
            </a:r>
            <a:r>
              <a:rPr lang="ru-RU" i="1" u="sng" dirty="0">
                <a:latin typeface="Liberation Serif" panose="02020603050405020304" pitchFamily="18" charset="0"/>
                <a:cs typeface="Times New Roman" panose="02020603050405020304" pitchFamily="18" charset="0"/>
              </a:rPr>
              <a:t> </a:t>
            </a:r>
            <a:endParaRPr lang="ru-RU" i="1" u="sng" dirty="0" smtClean="0">
              <a:latin typeface="Liberation Serif" panose="02020603050405020304" pitchFamily="18" charset="0"/>
              <a:cs typeface="Times New Roman" panose="02020603050405020304" pitchFamily="18" charset="0"/>
            </a:endParaRPr>
          </a:p>
          <a:p>
            <a:r>
              <a:rPr lang="ru-RU" sz="2600" i="1" dirty="0" smtClean="0">
                <a:solidFill>
                  <a:schemeClr val="tx1"/>
                </a:solidFill>
                <a:latin typeface="Liberation Serif" panose="02020603050405020304" pitchFamily="18" charset="0"/>
                <a:cs typeface="Times New Roman" panose="02020603050405020304" pitchFamily="18" charset="0"/>
              </a:rPr>
              <a:t>Управление надзора и контроля в сфере образования</a:t>
            </a:r>
            <a:endParaRPr lang="ru-RU" sz="2600" i="1" dirty="0">
              <a:solidFill>
                <a:schemeClr val="tx1"/>
              </a:solidFill>
              <a:latin typeface="Liberation Serif" panose="02020603050405020304" pitchFamily="18" charset="0"/>
              <a:cs typeface="Times New Roman" panose="02020603050405020304" pitchFamily="18" charset="0"/>
            </a:endParaRPr>
          </a:p>
          <a:p>
            <a:endParaRPr lang="ru-RU" dirty="0">
              <a:latin typeface="Sylfaen" panose="010A0502050306030303" pitchFamily="18" charset="0"/>
            </a:endParaRPr>
          </a:p>
        </p:txBody>
      </p:sp>
      <p:sp>
        <p:nvSpPr>
          <p:cNvPr id="6" name="Прямоугольник 5"/>
          <p:cNvSpPr/>
          <p:nvPr/>
        </p:nvSpPr>
        <p:spPr>
          <a:xfrm>
            <a:off x="904876" y="5178323"/>
            <a:ext cx="1766802" cy="1061610"/>
          </a:xfrm>
          <a:prstGeom prst="rect">
            <a:avLst/>
          </a:prstGeom>
          <a:ln>
            <a:noFill/>
            <a:prstDash val="lgDash"/>
          </a:ln>
        </p:spPr>
        <p:style>
          <a:lnRef idx="2">
            <a:schemeClr val="accent4"/>
          </a:lnRef>
          <a:fillRef idx="1">
            <a:schemeClr val="lt1"/>
          </a:fillRef>
          <a:effectRef idx="0">
            <a:schemeClr val="accent4"/>
          </a:effectRef>
          <a:fontRef idx="minor">
            <a:schemeClr val="dk1"/>
          </a:fontRef>
        </p:style>
        <p:txBody>
          <a:bodyPr rtlCol="0" anchor="ctr"/>
          <a:lstStyle/>
          <a:p>
            <a:pPr algn="ctr"/>
            <a:r>
              <a:rPr lang="ru-RU" sz="2400" dirty="0" smtClean="0">
                <a:solidFill>
                  <a:schemeClr val="tx1"/>
                </a:solidFill>
                <a:latin typeface="Times New Roman" panose="02020603050405020304" pitchFamily="18" charset="0"/>
                <a:cs typeface="Times New Roman" panose="02020603050405020304" pitchFamily="18" charset="0"/>
              </a:rPr>
              <a:t>24.11.2022</a:t>
            </a:r>
            <a:endParaRPr lang="ru-RU" sz="2400" dirty="0">
              <a:solidFill>
                <a:schemeClr val="tx1"/>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rotWithShape="1">
          <a:blip r:embed="rId4" cstate="print">
            <a:extLst>
              <a:ext uri="{28A0092B-C50C-407E-A947-70E740481C1C}">
                <a14:useLocalDpi xmlns:a14="http://schemas.microsoft.com/office/drawing/2010/main" val="0"/>
              </a:ext>
            </a:extLst>
          </a:blip>
          <a:srcRect r="8890"/>
          <a:stretch/>
        </p:blipFill>
        <p:spPr>
          <a:xfrm>
            <a:off x="217061" y="53030"/>
            <a:ext cx="1995198" cy="1642420"/>
          </a:xfrm>
          <a:prstGeom prst="rect">
            <a:avLst/>
          </a:prstGeom>
        </p:spPr>
      </p:pic>
    </p:spTree>
    <p:extLst>
      <p:ext uri="{BB962C8B-B14F-4D97-AF65-F5344CB8AC3E}">
        <p14:creationId xmlns:p14="http://schemas.microsoft.com/office/powerpoint/2010/main" val="37402328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7300" y="5031825"/>
            <a:ext cx="11548894" cy="1325563"/>
          </a:xfrm>
        </p:spPr>
        <p:txBody>
          <a:bodyPr>
            <a:normAutofit fontScale="90000"/>
          </a:bodyPr>
          <a:lstStyle/>
          <a:p>
            <a:r>
              <a:rPr lang="ru-RU" b="1" dirty="0" smtClean="0">
                <a:latin typeface="Liberation Serif" panose="02020603050405020304" pitchFamily="18" charset="0"/>
              </a:rPr>
              <a:t>8. </a:t>
            </a:r>
            <a:r>
              <a:rPr lang="ru-RU" b="1" dirty="0" smtClean="0">
                <a:latin typeface="Liberation Serif" panose="02020603050405020304" pitchFamily="18" charset="0"/>
              </a:rPr>
              <a:t>Нужно ли вносить изменения в реестр </a:t>
            </a:r>
            <a:r>
              <a:rPr lang="ru-RU" b="1" dirty="0" smtClean="0">
                <a:latin typeface="Liberation Serif" panose="02020603050405020304" pitchFamily="18" charset="0"/>
              </a:rPr>
              <a:t>лицензий при реорганизации? И в какие сроки?</a:t>
            </a:r>
            <a:endParaRPr lang="ru-RU" b="1" dirty="0">
              <a:latin typeface="Liberation Serif" panose="02020603050405020304" pitchFamily="18" charset="0"/>
            </a:endParaRPr>
          </a:p>
        </p:txBody>
      </p:sp>
    </p:spTree>
    <p:extLst>
      <p:ext uri="{BB962C8B-B14F-4D97-AF65-F5344CB8AC3E}">
        <p14:creationId xmlns:p14="http://schemas.microsoft.com/office/powerpoint/2010/main" val="3092049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7421" y="0"/>
            <a:ext cx="5701645" cy="820208"/>
          </a:xfrm>
        </p:spPr>
        <p:txBody>
          <a:bodyPr>
            <a:normAutofit/>
          </a:bodyPr>
          <a:lstStyle/>
          <a:p>
            <a:pPr algn="ctr"/>
            <a:r>
              <a:rPr lang="ru-RU" sz="1800" b="1" dirty="0" smtClean="0">
                <a:latin typeface="Liberation Serif" panose="02020603050405020304" pitchFamily="18" charset="0"/>
                <a:cs typeface="Times New Roman" panose="02020603050405020304" pitchFamily="18" charset="0"/>
              </a:rPr>
              <a:t>Часть 1 статьи 18 Федерального закона №</a:t>
            </a:r>
            <a:r>
              <a:rPr lang="ru-RU" sz="1800" b="1" dirty="0">
                <a:latin typeface="Liberation Serif" panose="02020603050405020304" pitchFamily="18" charset="0"/>
                <a:cs typeface="Times New Roman" panose="02020603050405020304" pitchFamily="18" charset="0"/>
              </a:rPr>
              <a:t> 99-ФЗ </a:t>
            </a:r>
            <a:r>
              <a:rPr lang="ru-RU" sz="1800" b="1" dirty="0" smtClean="0">
                <a:latin typeface="Liberation Serif" panose="02020603050405020304" pitchFamily="18" charset="0"/>
                <a:cs typeface="Times New Roman" panose="02020603050405020304" pitchFamily="18" charset="0"/>
              </a:rPr>
              <a:t/>
            </a:r>
            <a:br>
              <a:rPr lang="ru-RU" sz="1800" b="1" dirty="0" smtClean="0">
                <a:latin typeface="Liberation Serif" panose="02020603050405020304" pitchFamily="18" charset="0"/>
                <a:cs typeface="Times New Roman" panose="02020603050405020304" pitchFamily="18" charset="0"/>
              </a:rPr>
            </a:br>
            <a:r>
              <a:rPr lang="ru-RU" sz="1800" b="1" dirty="0" smtClean="0">
                <a:latin typeface="Liberation Serif" panose="02020603050405020304" pitchFamily="18" charset="0"/>
                <a:cs typeface="Times New Roman" panose="02020603050405020304" pitchFamily="18" charset="0"/>
              </a:rPr>
              <a:t>«</a:t>
            </a:r>
            <a:r>
              <a:rPr lang="ru-RU" sz="1800" b="1" dirty="0">
                <a:latin typeface="Liberation Serif" panose="02020603050405020304" pitchFamily="18" charset="0"/>
                <a:cs typeface="Times New Roman" panose="02020603050405020304" pitchFamily="18" charset="0"/>
              </a:rPr>
              <a:t>О лицензировании отдельных видов деятельности</a:t>
            </a:r>
            <a:r>
              <a:rPr lang="ru-RU" sz="1800" b="1" dirty="0" smtClean="0">
                <a:latin typeface="Liberation Serif" panose="02020603050405020304" pitchFamily="18" charset="0"/>
                <a:cs typeface="Times New Roman" panose="02020603050405020304" pitchFamily="18" charset="0"/>
              </a:rPr>
              <a:t>»</a:t>
            </a:r>
            <a:endParaRPr lang="ru-RU" sz="1800" dirty="0"/>
          </a:p>
        </p:txBody>
      </p:sp>
      <p:sp>
        <p:nvSpPr>
          <p:cNvPr id="3" name="Прямоугольник 2"/>
          <p:cNvSpPr/>
          <p:nvPr/>
        </p:nvSpPr>
        <p:spPr>
          <a:xfrm>
            <a:off x="546755" y="723120"/>
            <a:ext cx="6118608" cy="338554"/>
          </a:xfrm>
          <a:prstGeom prst="rect">
            <a:avLst/>
          </a:prstGeom>
        </p:spPr>
        <p:txBody>
          <a:bodyPr wrap="square">
            <a:spAutoFit/>
          </a:bodyPr>
          <a:lstStyle/>
          <a:p>
            <a:r>
              <a:rPr lang="ru-RU" sz="1600" dirty="0">
                <a:latin typeface="Liberation Serif" panose="02020603050405020304" pitchFamily="18" charset="0"/>
              </a:rPr>
              <a:t>реорганизация юридического лица в форме </a:t>
            </a:r>
            <a:r>
              <a:rPr lang="ru-RU" sz="1600" dirty="0" smtClean="0">
                <a:latin typeface="Liberation Serif" panose="02020603050405020304" pitchFamily="18" charset="0"/>
              </a:rPr>
              <a:t>преобразования</a:t>
            </a:r>
          </a:p>
        </p:txBody>
      </p:sp>
      <p:sp>
        <p:nvSpPr>
          <p:cNvPr id="4" name="Прямоугольник 3"/>
          <p:cNvSpPr/>
          <p:nvPr/>
        </p:nvSpPr>
        <p:spPr>
          <a:xfrm>
            <a:off x="546755" y="1061674"/>
            <a:ext cx="5362978" cy="1569660"/>
          </a:xfrm>
          <a:prstGeom prst="rect">
            <a:avLst/>
          </a:prstGeom>
        </p:spPr>
        <p:txBody>
          <a:bodyPr wrap="square">
            <a:spAutoFit/>
          </a:bodyPr>
          <a:lstStyle/>
          <a:p>
            <a:pPr algn="just"/>
            <a:r>
              <a:rPr lang="ru-RU" sz="1600" dirty="0" smtClean="0">
                <a:latin typeface="Liberation Serif" panose="02020603050405020304" pitchFamily="18" charset="0"/>
              </a:rPr>
              <a:t>реорганизация </a:t>
            </a:r>
            <a:r>
              <a:rPr lang="ru-RU" sz="1600" dirty="0">
                <a:latin typeface="Liberation Serif" panose="02020603050405020304" pitchFamily="18" charset="0"/>
              </a:rPr>
              <a:t>юридического лица в форме </a:t>
            </a:r>
            <a:r>
              <a:rPr lang="ru-RU" sz="1600" dirty="0" smtClean="0">
                <a:latin typeface="Liberation Serif" panose="02020603050405020304" pitchFamily="18" charset="0"/>
              </a:rPr>
              <a:t>слияния </a:t>
            </a:r>
            <a:r>
              <a:rPr lang="ru-RU" sz="1600" dirty="0">
                <a:latin typeface="Liberation Serif" panose="02020603050405020304" pitchFamily="18" charset="0"/>
              </a:rPr>
              <a:t>(</a:t>
            </a:r>
            <a:r>
              <a:rPr lang="ru-RU" sz="1600" b="1" dirty="0">
                <a:solidFill>
                  <a:srgbClr val="FF0000"/>
                </a:solidFill>
                <a:latin typeface="Liberation Serif" panose="02020603050405020304" pitchFamily="18" charset="0"/>
              </a:rPr>
              <a:t>при условии </a:t>
            </a:r>
            <a:r>
              <a:rPr lang="ru-RU" sz="1600" b="1" dirty="0">
                <a:latin typeface="Liberation Serif" panose="02020603050405020304" pitchFamily="18" charset="0"/>
              </a:rPr>
              <a:t>наличия у каждого</a:t>
            </a:r>
            <a:r>
              <a:rPr lang="ru-RU" sz="1600" dirty="0">
                <a:latin typeface="Liberation Serif" panose="02020603050405020304" pitchFamily="18" charset="0"/>
              </a:rPr>
              <a:t> участвующего в слиянии юридического лица по состоянию на дату государственной регистрации правопреемника реорганизованных юридических лиц </a:t>
            </a:r>
            <a:r>
              <a:rPr lang="ru-RU" sz="1600" b="1" dirty="0">
                <a:latin typeface="Liberation Serif" panose="02020603050405020304" pitchFamily="18" charset="0"/>
              </a:rPr>
              <a:t>лицензии на один и тот же вид деятельности</a:t>
            </a:r>
            <a:r>
              <a:rPr lang="ru-RU" sz="1600" dirty="0" smtClean="0">
                <a:latin typeface="Liberation Serif" panose="02020603050405020304" pitchFamily="18" charset="0"/>
              </a:rPr>
              <a:t>)</a:t>
            </a:r>
          </a:p>
        </p:txBody>
      </p:sp>
      <p:sp>
        <p:nvSpPr>
          <p:cNvPr id="5" name="Прямоугольник 4"/>
          <p:cNvSpPr/>
          <p:nvPr/>
        </p:nvSpPr>
        <p:spPr>
          <a:xfrm>
            <a:off x="546755" y="2632383"/>
            <a:ext cx="5362980" cy="584775"/>
          </a:xfrm>
          <a:prstGeom prst="rect">
            <a:avLst/>
          </a:prstGeom>
        </p:spPr>
        <p:txBody>
          <a:bodyPr wrap="square">
            <a:spAutoFit/>
          </a:bodyPr>
          <a:lstStyle/>
          <a:p>
            <a:pPr algn="just"/>
            <a:r>
              <a:rPr lang="ru-RU" sz="1600" dirty="0">
                <a:latin typeface="Liberation Serif" panose="02020603050405020304" pitchFamily="18" charset="0"/>
              </a:rPr>
              <a:t>реорганизация юридического лица в форме присоединения лицензиата к другому </a:t>
            </a:r>
            <a:r>
              <a:rPr lang="ru-RU" sz="1600" dirty="0" smtClean="0">
                <a:latin typeface="Liberation Serif" panose="02020603050405020304" pitchFamily="18" charset="0"/>
              </a:rPr>
              <a:t>юридическому</a:t>
            </a:r>
            <a:endParaRPr lang="ru-RU" sz="1600" dirty="0">
              <a:latin typeface="Liberation Serif" panose="02020603050405020304" pitchFamily="18" charset="0"/>
            </a:endParaRPr>
          </a:p>
        </p:txBody>
      </p:sp>
      <p:sp>
        <p:nvSpPr>
          <p:cNvPr id="6" name="Прямоугольник 5"/>
          <p:cNvSpPr/>
          <p:nvPr/>
        </p:nvSpPr>
        <p:spPr>
          <a:xfrm>
            <a:off x="8817220" y="196940"/>
            <a:ext cx="2664650" cy="2554545"/>
          </a:xfrm>
          <a:prstGeom prst="rect">
            <a:avLst/>
          </a:prstGeom>
        </p:spPr>
        <p:txBody>
          <a:bodyPr wrap="square">
            <a:spAutoFit/>
          </a:bodyPr>
          <a:lstStyle/>
          <a:p>
            <a:pPr algn="ctr"/>
            <a:r>
              <a:rPr lang="ru-RU" sz="3200" dirty="0" smtClean="0">
                <a:solidFill>
                  <a:srgbClr val="C00000"/>
                </a:solidFill>
                <a:latin typeface="Liberation Serif" panose="02020603050405020304" pitchFamily="18" charset="0"/>
              </a:rPr>
              <a:t>!!!</a:t>
            </a:r>
          </a:p>
          <a:p>
            <a:pPr algn="ctr"/>
            <a:r>
              <a:rPr lang="ru-RU" sz="3200" dirty="0" smtClean="0">
                <a:solidFill>
                  <a:srgbClr val="C00000"/>
                </a:solidFill>
                <a:latin typeface="Liberation Serif" panose="02020603050405020304" pitchFamily="18" charset="0"/>
              </a:rPr>
              <a:t>ТРЕБУЕТСЯ </a:t>
            </a:r>
            <a:r>
              <a:rPr lang="ru-RU" sz="3200" dirty="0" smtClean="0">
                <a:solidFill>
                  <a:srgbClr val="C00000"/>
                </a:solidFill>
                <a:latin typeface="Liberation Serif" panose="02020603050405020304" pitchFamily="18" charset="0"/>
              </a:rPr>
              <a:t>ТОЛЬКО ЗАЯВЛЕНИЕ!!!</a:t>
            </a:r>
            <a:endParaRPr lang="ru-RU" sz="3200" dirty="0">
              <a:solidFill>
                <a:srgbClr val="C00000"/>
              </a:solidFill>
              <a:latin typeface="Liberation Serif" panose="02020603050405020304" pitchFamily="18" charset="0"/>
            </a:endParaRPr>
          </a:p>
        </p:txBody>
      </p:sp>
      <p:sp>
        <p:nvSpPr>
          <p:cNvPr id="7" name="Заголовок 1"/>
          <p:cNvSpPr txBox="1">
            <a:spLocks/>
          </p:cNvSpPr>
          <p:nvPr/>
        </p:nvSpPr>
        <p:spPr>
          <a:xfrm>
            <a:off x="377421" y="3616199"/>
            <a:ext cx="5701645" cy="8202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ru-RU" sz="1800" b="1" dirty="0" smtClean="0">
                <a:latin typeface="Liberation Serif" panose="02020603050405020304" pitchFamily="18" charset="0"/>
                <a:cs typeface="Times New Roman" panose="02020603050405020304" pitchFamily="18" charset="0"/>
              </a:rPr>
              <a:t>Часть 5 статьи 91 Федерального закона № 273-ФЗ </a:t>
            </a:r>
            <a:br>
              <a:rPr lang="ru-RU" sz="1800" b="1" dirty="0" smtClean="0">
                <a:latin typeface="Liberation Serif" panose="02020603050405020304" pitchFamily="18" charset="0"/>
                <a:cs typeface="Times New Roman" panose="02020603050405020304" pitchFamily="18" charset="0"/>
              </a:rPr>
            </a:br>
            <a:r>
              <a:rPr lang="ru-RU" sz="1800" b="1" dirty="0" smtClean="0">
                <a:latin typeface="Liberation Serif" panose="02020603050405020304" pitchFamily="18" charset="0"/>
                <a:cs typeface="Times New Roman" panose="02020603050405020304" pitchFamily="18" charset="0"/>
              </a:rPr>
              <a:t>«Об образовании в Российской Федерации»</a:t>
            </a:r>
            <a:endParaRPr lang="ru-RU" sz="1800" dirty="0"/>
          </a:p>
        </p:txBody>
      </p:sp>
      <p:sp>
        <p:nvSpPr>
          <p:cNvPr id="8" name="Прямоугольник 7"/>
          <p:cNvSpPr/>
          <p:nvPr/>
        </p:nvSpPr>
        <p:spPr>
          <a:xfrm>
            <a:off x="569363" y="5230026"/>
            <a:ext cx="5340370" cy="1077218"/>
          </a:xfrm>
          <a:prstGeom prst="rect">
            <a:avLst/>
          </a:prstGeom>
        </p:spPr>
        <p:txBody>
          <a:bodyPr wrap="square">
            <a:spAutoFit/>
          </a:bodyPr>
          <a:lstStyle/>
          <a:p>
            <a:pPr algn="just"/>
            <a:r>
              <a:rPr lang="ru-RU" sz="1600" dirty="0" smtClean="0">
                <a:latin typeface="Liberation Serif" panose="02020603050405020304" pitchFamily="18" charset="0"/>
              </a:rPr>
              <a:t>реорганизации </a:t>
            </a:r>
            <a:r>
              <a:rPr lang="ru-RU" sz="1600" dirty="0">
                <a:latin typeface="Liberation Serif" panose="02020603050405020304" pitchFamily="18" charset="0"/>
              </a:rPr>
              <a:t>юридических лиц в форме их слияния при наличии лицензии у одного реорганизованного юридического лица или лицензий у нескольких реорганизованных юридических </a:t>
            </a:r>
            <a:r>
              <a:rPr lang="ru-RU" sz="1600" dirty="0" smtClean="0">
                <a:latin typeface="Liberation Serif" panose="02020603050405020304" pitchFamily="18" charset="0"/>
              </a:rPr>
              <a:t>лиц</a:t>
            </a:r>
            <a:endParaRPr lang="ru-RU" sz="1600" dirty="0">
              <a:latin typeface="Liberation Serif" panose="02020603050405020304" pitchFamily="18" charset="0"/>
            </a:endParaRPr>
          </a:p>
        </p:txBody>
      </p:sp>
      <p:sp>
        <p:nvSpPr>
          <p:cNvPr id="9" name="Прямоугольник 8"/>
          <p:cNvSpPr/>
          <p:nvPr/>
        </p:nvSpPr>
        <p:spPr>
          <a:xfrm>
            <a:off x="546755" y="4379392"/>
            <a:ext cx="5362978" cy="830997"/>
          </a:xfrm>
          <a:prstGeom prst="rect">
            <a:avLst/>
          </a:prstGeom>
        </p:spPr>
        <p:txBody>
          <a:bodyPr wrap="square">
            <a:spAutoFit/>
          </a:bodyPr>
          <a:lstStyle/>
          <a:p>
            <a:pPr algn="just"/>
            <a:r>
              <a:rPr lang="ru-RU" sz="1600" dirty="0" smtClean="0">
                <a:latin typeface="Liberation Serif" panose="02020603050405020304" pitchFamily="18" charset="0"/>
              </a:rPr>
              <a:t>реорганизации </a:t>
            </a:r>
            <a:r>
              <a:rPr lang="ru-RU" sz="1600" dirty="0">
                <a:latin typeface="Liberation Serif" panose="02020603050405020304" pitchFamily="18" charset="0"/>
              </a:rPr>
              <a:t>юридических лиц в форме присоединения при наличии лицензии у присоединяемого юридического </a:t>
            </a:r>
            <a:r>
              <a:rPr lang="ru-RU" sz="1600" dirty="0" smtClean="0">
                <a:latin typeface="Liberation Serif" panose="02020603050405020304" pitchFamily="18" charset="0"/>
              </a:rPr>
              <a:t>лица</a:t>
            </a:r>
            <a:endParaRPr lang="ru-RU" sz="1600" dirty="0">
              <a:latin typeface="Liberation Serif" panose="02020603050405020304" pitchFamily="18" charset="0"/>
            </a:endParaRPr>
          </a:p>
        </p:txBody>
      </p:sp>
      <p:sp>
        <p:nvSpPr>
          <p:cNvPr id="10" name="Правая фигурная скобка 9"/>
          <p:cNvSpPr/>
          <p:nvPr/>
        </p:nvSpPr>
        <p:spPr>
          <a:xfrm>
            <a:off x="5949559" y="245656"/>
            <a:ext cx="746027" cy="6100767"/>
          </a:xfrm>
          <a:prstGeom prst="rightBrace">
            <a:avLst>
              <a:gd name="adj1" fmla="val 8333"/>
              <a:gd name="adj2" fmla="val 21232"/>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1" name="Прямоугольник 10"/>
          <p:cNvSpPr/>
          <p:nvPr/>
        </p:nvSpPr>
        <p:spPr>
          <a:xfrm>
            <a:off x="6735410" y="3484101"/>
            <a:ext cx="5328632" cy="3139321"/>
          </a:xfrm>
          <a:prstGeom prst="rect">
            <a:avLst/>
          </a:prstGeom>
        </p:spPr>
        <p:txBody>
          <a:bodyPr wrap="square">
            <a:spAutoFit/>
          </a:bodyPr>
          <a:lstStyle/>
          <a:p>
            <a:r>
              <a:rPr lang="ru-RU" dirty="0" smtClean="0">
                <a:solidFill>
                  <a:srgbClr val="FF0000"/>
                </a:solidFill>
                <a:latin typeface="Liberation Serif" panose="02020603050405020304" pitchFamily="18" charset="0"/>
              </a:rPr>
              <a:t>НЕ</a:t>
            </a:r>
            <a:r>
              <a:rPr lang="ru-RU" dirty="0" smtClean="0">
                <a:latin typeface="Liberation Serif" panose="02020603050405020304" pitchFamily="18" charset="0"/>
              </a:rPr>
              <a:t> через </a:t>
            </a:r>
            <a:r>
              <a:rPr lang="ru-RU" dirty="0" smtClean="0">
                <a:solidFill>
                  <a:srgbClr val="FF0000"/>
                </a:solidFill>
                <a:latin typeface="Liberation Serif" panose="02020603050405020304" pitchFamily="18" charset="0"/>
              </a:rPr>
              <a:t>«внесение изменений в реестр лицензий»</a:t>
            </a:r>
          </a:p>
          <a:p>
            <a:r>
              <a:rPr lang="ru-RU" dirty="0" smtClean="0">
                <a:latin typeface="Liberation Serif" panose="02020603050405020304" pitchFamily="18" charset="0"/>
              </a:rPr>
              <a:t>Часть 8 статьи 91 Федерального закона № 273-ФЗ: </a:t>
            </a:r>
            <a:r>
              <a:rPr lang="ru-RU" dirty="0">
                <a:latin typeface="Liberation Serif" panose="02020603050405020304" pitchFamily="18" charset="0"/>
              </a:rPr>
              <a:t>В целях обеспечения осуществления образовательной деятельности организацией, осуществляющей образовательную деятельность и возникшей в результате </a:t>
            </a:r>
            <a:r>
              <a:rPr lang="ru-RU" dirty="0">
                <a:solidFill>
                  <a:srgbClr val="FF0000"/>
                </a:solidFill>
                <a:latin typeface="Liberation Serif" panose="02020603050405020304" pitchFamily="18" charset="0"/>
              </a:rPr>
              <a:t>реорганизации</a:t>
            </a:r>
            <a:r>
              <a:rPr lang="ru-RU" dirty="0">
                <a:latin typeface="Liberation Serif" panose="02020603050405020304" pitchFamily="18" charset="0"/>
              </a:rPr>
              <a:t> лицензиата </a:t>
            </a:r>
            <a:r>
              <a:rPr lang="ru-RU" dirty="0">
                <a:solidFill>
                  <a:srgbClr val="FF0000"/>
                </a:solidFill>
                <a:latin typeface="Liberation Serif" panose="02020603050405020304" pitchFamily="18" charset="0"/>
              </a:rPr>
              <a:t>в форме разделения или выделения</a:t>
            </a:r>
            <a:r>
              <a:rPr lang="ru-RU" dirty="0">
                <a:latin typeface="Liberation Serif" panose="02020603050405020304" pitchFamily="18" charset="0"/>
              </a:rPr>
              <a:t>, лицензирующий орган предоставляет такой организации временную лицензию в соответствии с лицензией реорганизованного лицензиата. Срок действия временной лицензии составляет один </a:t>
            </a:r>
            <a:r>
              <a:rPr lang="ru-RU" dirty="0" smtClean="0">
                <a:latin typeface="Liberation Serif" panose="02020603050405020304" pitchFamily="18" charset="0"/>
              </a:rPr>
              <a:t>год</a:t>
            </a:r>
            <a:endParaRPr lang="ru-RU" dirty="0">
              <a:latin typeface="Liberation Serif" panose="02020603050405020304" pitchFamily="18" charset="0"/>
            </a:endParaRPr>
          </a:p>
        </p:txBody>
      </p:sp>
      <p:sp>
        <p:nvSpPr>
          <p:cNvPr id="12" name="Прямоугольник 11"/>
          <p:cNvSpPr/>
          <p:nvPr/>
        </p:nvSpPr>
        <p:spPr>
          <a:xfrm>
            <a:off x="6705187" y="1034165"/>
            <a:ext cx="1813190" cy="1323439"/>
          </a:xfrm>
          <a:prstGeom prst="rect">
            <a:avLst/>
          </a:prstGeom>
        </p:spPr>
        <p:txBody>
          <a:bodyPr wrap="square">
            <a:spAutoFit/>
          </a:bodyPr>
          <a:lstStyle/>
          <a:p>
            <a:pPr algn="ctr"/>
            <a:r>
              <a:rPr lang="ru-RU" sz="2000" dirty="0" smtClean="0">
                <a:latin typeface="Liberation Serif" panose="02020603050405020304" pitchFamily="18" charset="0"/>
              </a:rPr>
              <a:t>…о внесении изменений в реестр лицензий</a:t>
            </a:r>
            <a:endParaRPr lang="ru-RU" sz="2000" dirty="0">
              <a:latin typeface="Liberation Serif" panose="02020603050405020304" pitchFamily="18" charset="0"/>
            </a:endParaRPr>
          </a:p>
        </p:txBody>
      </p:sp>
      <p:sp>
        <p:nvSpPr>
          <p:cNvPr id="13" name="Прямоугольник 12"/>
          <p:cNvSpPr/>
          <p:nvPr/>
        </p:nvSpPr>
        <p:spPr>
          <a:xfrm>
            <a:off x="7281883" y="2763850"/>
            <a:ext cx="4030654" cy="707886"/>
          </a:xfrm>
          <a:prstGeom prst="rect">
            <a:avLst/>
          </a:prstGeom>
        </p:spPr>
        <p:txBody>
          <a:bodyPr wrap="square">
            <a:spAutoFit/>
          </a:bodyPr>
          <a:lstStyle/>
          <a:p>
            <a:pPr algn="ctr"/>
            <a:r>
              <a:rPr lang="ru-RU" sz="2000" dirty="0" smtClean="0">
                <a:latin typeface="Liberation Serif" panose="02020603050405020304" pitchFamily="18" charset="0"/>
              </a:rPr>
              <a:t>…</a:t>
            </a:r>
            <a:r>
              <a:rPr lang="ru-RU" sz="2000" dirty="0" smtClean="0">
                <a:latin typeface="Liberation Serif" panose="02020603050405020304" pitchFamily="18" charset="0"/>
              </a:rPr>
              <a:t>о </a:t>
            </a:r>
            <a:r>
              <a:rPr lang="ru-RU" sz="2000" dirty="0">
                <a:latin typeface="Liberation Serif" panose="02020603050405020304" pitchFamily="18" charset="0"/>
              </a:rPr>
              <a:t>предоставлении временной лицензии</a:t>
            </a:r>
            <a:endParaRPr lang="ru-RU" sz="2000" dirty="0">
              <a:latin typeface="Liberation Serif" panose="02020603050405020304" pitchFamily="18" charset="0"/>
            </a:endParaRPr>
          </a:p>
        </p:txBody>
      </p:sp>
    </p:spTree>
    <p:extLst>
      <p:ext uri="{BB962C8B-B14F-4D97-AF65-F5344CB8AC3E}">
        <p14:creationId xmlns:p14="http://schemas.microsoft.com/office/powerpoint/2010/main" val="28728285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84298" y="194995"/>
            <a:ext cx="11045190" cy="830997"/>
          </a:xfrm>
          <a:prstGeom prst="rect">
            <a:avLst/>
          </a:prstGeom>
        </p:spPr>
        <p:txBody>
          <a:bodyPr wrap="square">
            <a:spAutoFit/>
          </a:bodyPr>
          <a:lstStyle/>
          <a:p>
            <a:pPr algn="ctr"/>
            <a:r>
              <a:rPr lang="ru-RU" sz="2400" b="1" dirty="0">
                <a:latin typeface="Times New Roman" panose="02020603050405020304" pitchFamily="18" charset="0"/>
                <a:cs typeface="Times New Roman" panose="02020603050405020304" pitchFamily="18" charset="0"/>
              </a:rPr>
              <a:t>Федеральный закон от 4 мая 2011 года № 99-ФЗ «О лицензировании отдельных видов деятельности</a:t>
            </a:r>
            <a:r>
              <a:rPr lang="ru-RU" sz="2400" b="1" dirty="0" smtClean="0">
                <a:latin typeface="Times New Roman" panose="02020603050405020304" pitchFamily="18" charset="0"/>
                <a:cs typeface="Times New Roman" panose="02020603050405020304" pitchFamily="18" charset="0"/>
              </a:rPr>
              <a:t>»</a:t>
            </a:r>
            <a:endParaRPr lang="ru-RU" sz="2400" b="1" dirty="0">
              <a:solidFill>
                <a:srgbClr val="22272F"/>
              </a:solidFill>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340031" y="1146438"/>
            <a:ext cx="8184537" cy="4801314"/>
          </a:xfrm>
          <a:prstGeom prst="rect">
            <a:avLst/>
          </a:prstGeom>
        </p:spPr>
        <p:txBody>
          <a:bodyPr wrap="square">
            <a:spAutoFit/>
          </a:bodyPr>
          <a:lstStyle/>
          <a:p>
            <a:pPr algn="just"/>
            <a:r>
              <a:rPr lang="ru-RU" dirty="0" smtClean="0">
                <a:solidFill>
                  <a:srgbClr val="22272F"/>
                </a:solidFill>
                <a:latin typeface="Liberation Serif" panose="02020603050405020304" pitchFamily="18" charset="0"/>
              </a:rPr>
              <a:t>Часть 2 статьи 18:</a:t>
            </a:r>
          </a:p>
          <a:p>
            <a:pPr algn="just"/>
            <a:endParaRPr lang="ru-RU" dirty="0" smtClean="0">
              <a:solidFill>
                <a:srgbClr val="22272F"/>
              </a:solidFill>
              <a:latin typeface="Liberation Serif" panose="02020603050405020304" pitchFamily="18" charset="0"/>
            </a:endParaRPr>
          </a:p>
          <a:p>
            <a:pPr indent="449263" algn="just"/>
            <a:r>
              <a:rPr lang="ru-RU" dirty="0" smtClean="0">
                <a:solidFill>
                  <a:srgbClr val="22272F"/>
                </a:solidFill>
                <a:latin typeface="Liberation Serif" panose="02020603050405020304" pitchFamily="18" charset="0"/>
              </a:rPr>
              <a:t>2</a:t>
            </a:r>
            <a:r>
              <a:rPr lang="ru-RU" dirty="0">
                <a:solidFill>
                  <a:srgbClr val="22272F"/>
                </a:solidFill>
                <a:latin typeface="Liberation Serif" panose="02020603050405020304" pitchFamily="18" charset="0"/>
              </a:rPr>
              <a:t>. До внесения изменений в реестр лицензий на основании заявления лицензиата о внесении изменений в реестр лицензий в случаях, предусмотренных </a:t>
            </a:r>
            <a:r>
              <a:rPr lang="ru-RU" dirty="0">
                <a:solidFill>
                  <a:srgbClr val="3272C0"/>
                </a:solidFill>
                <a:latin typeface="Liberation Serif" panose="02020603050405020304" pitchFamily="18" charset="0"/>
                <a:hlinkClick r:id="rId2"/>
              </a:rPr>
              <a:t>частью 1</a:t>
            </a:r>
            <a:r>
              <a:rPr lang="ru-RU" dirty="0">
                <a:solidFill>
                  <a:srgbClr val="22272F"/>
                </a:solidFill>
                <a:latin typeface="Liberation Serif" panose="02020603050405020304" pitchFamily="18" charset="0"/>
              </a:rPr>
              <a:t> </a:t>
            </a:r>
            <a:r>
              <a:rPr lang="ru-RU" dirty="0" smtClean="0">
                <a:solidFill>
                  <a:srgbClr val="22272F"/>
                </a:solidFill>
                <a:latin typeface="Liberation Serif" panose="02020603050405020304" pitchFamily="18" charset="0"/>
              </a:rPr>
              <a:t>статьи 18 Федерального закона № 99-ФЗ, </a:t>
            </a:r>
            <a:r>
              <a:rPr lang="ru-RU" dirty="0">
                <a:solidFill>
                  <a:srgbClr val="22272F"/>
                </a:solidFill>
                <a:latin typeface="Liberation Serif" panose="02020603050405020304" pitchFamily="18" charset="0"/>
              </a:rPr>
              <a:t>лицензиат вправе осуществлять лицензируемый вид деятельности, </a:t>
            </a:r>
            <a:r>
              <a:rPr lang="ru-RU" b="1" dirty="0">
                <a:latin typeface="Liberation Serif" panose="02020603050405020304" pitchFamily="18" charset="0"/>
              </a:rPr>
              <a:t>за</a:t>
            </a:r>
            <a:r>
              <a:rPr lang="ru-RU" b="1" dirty="0">
                <a:solidFill>
                  <a:srgbClr val="C00000"/>
                </a:solidFill>
                <a:latin typeface="Liberation Serif" panose="02020603050405020304" pitchFamily="18" charset="0"/>
              </a:rPr>
              <a:t> исключением </a:t>
            </a:r>
            <a:r>
              <a:rPr lang="ru-RU" b="1" dirty="0">
                <a:latin typeface="Liberation Serif" panose="02020603050405020304" pitchFamily="18" charset="0"/>
              </a:rPr>
              <a:t>следующих случаев</a:t>
            </a:r>
            <a:r>
              <a:rPr lang="ru-RU" dirty="0">
                <a:solidFill>
                  <a:srgbClr val="22272F"/>
                </a:solidFill>
                <a:latin typeface="Liberation Serif" panose="02020603050405020304" pitchFamily="18" charset="0"/>
              </a:rPr>
              <a:t>:</a:t>
            </a:r>
          </a:p>
          <a:p>
            <a:pPr indent="449263" algn="just"/>
            <a:r>
              <a:rPr lang="ru-RU" dirty="0">
                <a:solidFill>
                  <a:srgbClr val="22272F"/>
                </a:solidFill>
                <a:latin typeface="Liberation Serif" panose="02020603050405020304" pitchFamily="18" charset="0"/>
              </a:rPr>
              <a:t>1) осуществление лицензируемого вида деятельности по месту, не указанному в реестре лицензий;</a:t>
            </a:r>
          </a:p>
          <a:p>
            <a:pPr indent="449263" algn="just"/>
            <a:r>
              <a:rPr lang="ru-RU" dirty="0">
                <a:solidFill>
                  <a:srgbClr val="FF0000"/>
                </a:solidFill>
                <a:latin typeface="Liberation Serif" panose="02020603050405020304" pitchFamily="18" charset="0"/>
              </a:rPr>
              <a:t>2) </a:t>
            </a:r>
            <a:r>
              <a:rPr lang="ru-RU" b="1" dirty="0">
                <a:solidFill>
                  <a:srgbClr val="FF0000"/>
                </a:solidFill>
                <a:latin typeface="Liberation Serif" panose="02020603050405020304" pitchFamily="18" charset="0"/>
              </a:rPr>
              <a:t>осуществление лицензируемого вида деятельности по истечении пятнадцати рабочих дней </a:t>
            </a:r>
            <a:r>
              <a:rPr lang="ru-RU" dirty="0" smtClean="0">
                <a:solidFill>
                  <a:srgbClr val="FF0000"/>
                </a:solidFill>
                <a:latin typeface="Liberation Serif" panose="02020603050405020304" pitchFamily="18" charset="0"/>
              </a:rPr>
              <a:t>, </a:t>
            </a:r>
            <a:r>
              <a:rPr lang="ru-RU" dirty="0">
                <a:solidFill>
                  <a:srgbClr val="FF0000"/>
                </a:solidFill>
                <a:latin typeface="Liberation Serif" panose="02020603050405020304" pitchFamily="18" charset="0"/>
              </a:rPr>
              <a:t>созданного путем реорганизации в форме преобразования, слияния, а при реорганизации юридического лица в форме присоединения с момента внесения в единый государственный реестр юридических лиц записи о прекращении деятельности присоединенного юридического лица;</a:t>
            </a:r>
          </a:p>
          <a:p>
            <a:pPr indent="449263" algn="just"/>
            <a:r>
              <a:rPr lang="ru-RU" dirty="0">
                <a:solidFill>
                  <a:srgbClr val="22272F"/>
                </a:solidFill>
                <a:latin typeface="Liberation Serif" panose="02020603050405020304" pitchFamily="18" charset="0"/>
              </a:rPr>
              <a:t>3) выполнение работ, оказание услуг, составляющих лицензируемый вид деятельности, но не указанных в реестре лицензий.</a:t>
            </a:r>
            <a:endParaRPr lang="ru-RU" b="0" i="0" dirty="0">
              <a:solidFill>
                <a:srgbClr val="22272F"/>
              </a:solidFill>
              <a:effectLst/>
              <a:latin typeface="Liberation Serif" panose="02020603050405020304" pitchFamily="18" charset="0"/>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4998" y="90884"/>
            <a:ext cx="1498601" cy="1123951"/>
          </a:xfrm>
          <a:prstGeom prst="rect">
            <a:avLst/>
          </a:prstGeom>
        </p:spPr>
      </p:pic>
      <p:sp>
        <p:nvSpPr>
          <p:cNvPr id="4" name="Овал 3"/>
          <p:cNvSpPr/>
          <p:nvPr/>
        </p:nvSpPr>
        <p:spPr>
          <a:xfrm>
            <a:off x="8642555" y="1214836"/>
            <a:ext cx="3399503" cy="80569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latin typeface="Liberation Serif" panose="02020603050405020304" pitchFamily="18" charset="0"/>
              </a:rPr>
              <a:t>15 дней</a:t>
            </a:r>
            <a:endParaRPr lang="ru-RU" sz="2400" b="1" dirty="0">
              <a:solidFill>
                <a:schemeClr val="tx1"/>
              </a:solidFill>
              <a:latin typeface="Liberation Serif" panose="02020603050405020304" pitchFamily="18" charset="0"/>
            </a:endParaRPr>
          </a:p>
        </p:txBody>
      </p:sp>
      <p:sp>
        <p:nvSpPr>
          <p:cNvPr id="5" name="Прямоугольник 4"/>
          <p:cNvSpPr/>
          <p:nvPr/>
        </p:nvSpPr>
        <p:spPr>
          <a:xfrm>
            <a:off x="8930149" y="2227800"/>
            <a:ext cx="2968112" cy="840659"/>
          </a:xfrm>
          <a:prstGeom prst="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a:solidFill>
                  <a:schemeClr val="tx1"/>
                </a:solidFill>
                <a:latin typeface="Liberation Serif" panose="02020603050405020304" pitchFamily="18" charset="0"/>
              </a:rPr>
              <a:t>с момента государственной регистрации юридического </a:t>
            </a:r>
            <a:r>
              <a:rPr lang="ru-RU" sz="1600" dirty="0" smtClean="0">
                <a:solidFill>
                  <a:schemeClr val="tx1"/>
                </a:solidFill>
                <a:latin typeface="Liberation Serif" panose="02020603050405020304" pitchFamily="18" charset="0"/>
              </a:rPr>
              <a:t>лица</a:t>
            </a:r>
            <a:endParaRPr lang="ru-RU" dirty="0"/>
          </a:p>
        </p:txBody>
      </p:sp>
      <p:sp>
        <p:nvSpPr>
          <p:cNvPr id="9" name="Скругленный прямоугольник 8"/>
          <p:cNvSpPr/>
          <p:nvPr/>
        </p:nvSpPr>
        <p:spPr>
          <a:xfrm>
            <a:off x="8935678" y="3175127"/>
            <a:ext cx="1666568"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latin typeface="Liberation Serif" panose="02020603050405020304" pitchFamily="18" charset="0"/>
              </a:rPr>
              <a:t>преобразование</a:t>
            </a:r>
            <a:endParaRPr lang="ru-RU" sz="1600" dirty="0">
              <a:solidFill>
                <a:schemeClr val="tx1"/>
              </a:solidFill>
              <a:latin typeface="Liberation Serif" panose="02020603050405020304" pitchFamily="18" charset="0"/>
            </a:endParaRPr>
          </a:p>
        </p:txBody>
      </p:sp>
      <p:sp>
        <p:nvSpPr>
          <p:cNvPr id="10" name="Скругленный прямоугольник 9"/>
          <p:cNvSpPr/>
          <p:nvPr/>
        </p:nvSpPr>
        <p:spPr>
          <a:xfrm>
            <a:off x="10655708" y="3175127"/>
            <a:ext cx="1268362"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latin typeface="Liberation Serif" panose="02020603050405020304" pitchFamily="18" charset="0"/>
              </a:rPr>
              <a:t>слияние</a:t>
            </a:r>
            <a:endParaRPr lang="ru-RU" sz="1600" dirty="0">
              <a:solidFill>
                <a:schemeClr val="tx1"/>
              </a:solidFill>
              <a:latin typeface="Liberation Serif" panose="02020603050405020304" pitchFamily="18" charset="0"/>
            </a:endParaRPr>
          </a:p>
        </p:txBody>
      </p:sp>
      <p:sp>
        <p:nvSpPr>
          <p:cNvPr id="11" name="Прямоугольник 10"/>
          <p:cNvSpPr/>
          <p:nvPr/>
        </p:nvSpPr>
        <p:spPr>
          <a:xfrm>
            <a:off x="8815848" y="3943093"/>
            <a:ext cx="2938617" cy="1592826"/>
          </a:xfrm>
          <a:prstGeom prst="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a:solidFill>
                  <a:schemeClr val="tx1"/>
                </a:solidFill>
                <a:latin typeface="Liberation Serif" panose="02020603050405020304" pitchFamily="18" charset="0"/>
              </a:rPr>
              <a:t>с момента внесения в единый государственный реестр юридических лиц записи о прекращении деятельности присоединенного юридического лица</a:t>
            </a:r>
            <a:endParaRPr lang="ru-RU" dirty="0"/>
          </a:p>
        </p:txBody>
      </p:sp>
      <p:sp>
        <p:nvSpPr>
          <p:cNvPr id="12" name="Скругленный прямоугольник 11"/>
          <p:cNvSpPr/>
          <p:nvPr/>
        </p:nvSpPr>
        <p:spPr>
          <a:xfrm>
            <a:off x="9450029" y="5576942"/>
            <a:ext cx="1666568"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latin typeface="Liberation Serif" panose="02020603050405020304" pitchFamily="18" charset="0"/>
              </a:rPr>
              <a:t>присоединение</a:t>
            </a:r>
            <a:endParaRPr lang="ru-RU" sz="1600" dirty="0">
              <a:solidFill>
                <a:schemeClr val="tx1"/>
              </a:solidFill>
              <a:latin typeface="Liberation Serif" panose="02020603050405020304" pitchFamily="18" charset="0"/>
            </a:endParaRPr>
          </a:p>
        </p:txBody>
      </p:sp>
      <p:cxnSp>
        <p:nvCxnSpPr>
          <p:cNvPr id="14" name="Прямая соединительная линия 13"/>
          <p:cNvCxnSpPr/>
          <p:nvPr/>
        </p:nvCxnSpPr>
        <p:spPr>
          <a:xfrm>
            <a:off x="8642555" y="1617683"/>
            <a:ext cx="0" cy="103044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a:stCxn id="4" idx="6"/>
          </p:cNvCxnSpPr>
          <p:nvPr/>
        </p:nvCxnSpPr>
        <p:spPr>
          <a:xfrm>
            <a:off x="12042058" y="1617683"/>
            <a:ext cx="0" cy="312182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a:endCxn id="5" idx="1"/>
          </p:cNvCxnSpPr>
          <p:nvPr/>
        </p:nvCxnSpPr>
        <p:spPr>
          <a:xfrm>
            <a:off x="8642555" y="2648129"/>
            <a:ext cx="287594" cy="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p:cNvCxnSpPr>
            <a:endCxn id="11" idx="3"/>
          </p:cNvCxnSpPr>
          <p:nvPr/>
        </p:nvCxnSpPr>
        <p:spPr>
          <a:xfrm flipH="1">
            <a:off x="11754465" y="4739506"/>
            <a:ext cx="287594"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7352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07016" y="5002328"/>
            <a:ext cx="11121189" cy="1325563"/>
          </a:xfrm>
        </p:spPr>
        <p:txBody>
          <a:bodyPr>
            <a:normAutofit fontScale="90000"/>
          </a:bodyPr>
          <a:lstStyle/>
          <a:p>
            <a:r>
              <a:rPr lang="ru-RU" b="1" dirty="0" smtClean="0">
                <a:latin typeface="Liberation Serif" panose="02020603050405020304" pitchFamily="18" charset="0"/>
              </a:rPr>
              <a:t>7. Внесение изменений в реестр лицензий на осуществление образовательной деятельности в части филиала организации?</a:t>
            </a:r>
            <a:endParaRPr lang="ru-RU" b="1" dirty="0">
              <a:latin typeface="Liberation Serif" panose="02020603050405020304" pitchFamily="18" charset="0"/>
            </a:endParaRPr>
          </a:p>
        </p:txBody>
      </p:sp>
    </p:spTree>
    <p:extLst>
      <p:ext uri="{BB962C8B-B14F-4D97-AF65-F5344CB8AC3E}">
        <p14:creationId xmlns:p14="http://schemas.microsoft.com/office/powerpoint/2010/main" val="27398327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839788" y="365125"/>
            <a:ext cx="10515600" cy="611419"/>
          </a:xfrm>
        </p:spPr>
        <p:txBody>
          <a:bodyPr>
            <a:normAutofit/>
          </a:bodyPr>
          <a:lstStyle/>
          <a:p>
            <a:pPr algn="ctr"/>
            <a:r>
              <a:rPr lang="ru-RU" sz="3200" b="1" dirty="0" smtClean="0">
                <a:latin typeface="Cambria" panose="02040503050406030204" pitchFamily="18" charset="0"/>
                <a:ea typeface="Cambria" panose="02040503050406030204" pitchFamily="18" charset="0"/>
              </a:rPr>
              <a:t>часть 4 статьи 91 Федерального закона № 273-ФЗ </a:t>
            </a:r>
            <a:endParaRPr lang="ru-RU" sz="3200" b="1" dirty="0">
              <a:latin typeface="Cambria" panose="02040503050406030204" pitchFamily="18" charset="0"/>
              <a:ea typeface="Cambria" panose="02040503050406030204" pitchFamily="18" charset="0"/>
            </a:endParaRPr>
          </a:p>
        </p:txBody>
      </p:sp>
      <p:sp>
        <p:nvSpPr>
          <p:cNvPr id="4" name="Текст 3"/>
          <p:cNvSpPr>
            <a:spLocks noGrp="1"/>
          </p:cNvSpPr>
          <p:nvPr>
            <p:ph type="body" idx="1"/>
          </p:nvPr>
        </p:nvSpPr>
        <p:spPr>
          <a:xfrm>
            <a:off x="600091" y="1081920"/>
            <a:ext cx="5157787" cy="493866"/>
          </a:xfrm>
        </p:spPr>
        <p:txBody>
          <a:bodyPr/>
          <a:lstStyle/>
          <a:p>
            <a:pPr algn="ctr"/>
            <a:r>
              <a:rPr lang="ru-RU" dirty="0" smtClean="0"/>
              <a:t>Организация</a:t>
            </a:r>
            <a:endParaRPr lang="ru-RU" dirty="0"/>
          </a:p>
        </p:txBody>
      </p:sp>
      <p:sp>
        <p:nvSpPr>
          <p:cNvPr id="5" name="Объект 4"/>
          <p:cNvSpPr>
            <a:spLocks noGrp="1"/>
          </p:cNvSpPr>
          <p:nvPr>
            <p:ph sz="half" idx="2"/>
          </p:nvPr>
        </p:nvSpPr>
        <p:spPr>
          <a:xfrm>
            <a:off x="529069" y="1681161"/>
            <a:ext cx="5568519" cy="4914947"/>
          </a:xfrm>
        </p:spPr>
        <p:txBody>
          <a:bodyPr>
            <a:noAutofit/>
          </a:bodyPr>
          <a:lstStyle/>
          <a:p>
            <a:pPr marL="0" indent="0">
              <a:buNone/>
            </a:pPr>
            <a:r>
              <a:rPr lang="ru-RU" sz="1600" dirty="0" smtClean="0"/>
              <a:t>В </a:t>
            </a:r>
            <a:r>
              <a:rPr lang="ru-RU" sz="1600" dirty="0"/>
              <a:t>соответствующую запись в реестре лицензий на осуществление образовательной деятельности </a:t>
            </a:r>
            <a:r>
              <a:rPr lang="ru-RU" sz="1600" b="1" dirty="0"/>
              <a:t>по каждому лицензиату включаются </a:t>
            </a:r>
            <a:r>
              <a:rPr lang="ru-RU" sz="1600" b="1" dirty="0" smtClean="0">
                <a:solidFill>
                  <a:srgbClr val="FF0000"/>
                </a:solidFill>
              </a:rPr>
              <a:t>сведения</a:t>
            </a:r>
            <a:r>
              <a:rPr lang="ru-RU" sz="1600" dirty="0" smtClean="0"/>
              <a:t>:</a:t>
            </a:r>
          </a:p>
          <a:p>
            <a:pPr marL="0" indent="0">
              <a:buNone/>
            </a:pPr>
            <a:r>
              <a:rPr lang="ru-RU" sz="1600" dirty="0" smtClean="0"/>
              <a:t>о </a:t>
            </a:r>
            <a:r>
              <a:rPr lang="ru-RU" sz="1600" dirty="0"/>
              <a:t>видах образования, </a:t>
            </a:r>
            <a:endParaRPr lang="en-US" sz="1600" dirty="0"/>
          </a:p>
          <a:p>
            <a:pPr marL="0" indent="0">
              <a:buNone/>
            </a:pPr>
            <a:r>
              <a:rPr lang="ru-RU" sz="1600" dirty="0" smtClean="0"/>
              <a:t>об </a:t>
            </a:r>
            <a:r>
              <a:rPr lang="ru-RU" sz="1600" dirty="0"/>
              <a:t>уровнях образования (в отношении профессионального образования также сведения о профессиях, </a:t>
            </a:r>
            <a:r>
              <a:rPr lang="ru-RU" sz="1600" dirty="0" smtClean="0"/>
              <a:t>специальностях и </a:t>
            </a:r>
            <a:r>
              <a:rPr lang="ru-RU" sz="1600" dirty="0"/>
              <a:t>присваиваемой по соответствующим профессиям, специальностям и направлениям подготовки квалификации), </a:t>
            </a:r>
            <a:endParaRPr lang="ru-RU" sz="1600" dirty="0" smtClean="0"/>
          </a:p>
          <a:p>
            <a:pPr marL="0" indent="0">
              <a:buNone/>
            </a:pPr>
            <a:r>
              <a:rPr lang="ru-RU" sz="1600" dirty="0" smtClean="0"/>
              <a:t>о </a:t>
            </a:r>
            <a:r>
              <a:rPr lang="ru-RU" sz="1600" dirty="0"/>
              <a:t>подвидах дополнительного образования, </a:t>
            </a:r>
            <a:endParaRPr lang="ru-RU" sz="1600" dirty="0" smtClean="0"/>
          </a:p>
          <a:p>
            <a:pPr marL="0" indent="0">
              <a:buNone/>
            </a:pPr>
            <a:r>
              <a:rPr lang="ru-RU" sz="1600" dirty="0" smtClean="0"/>
              <a:t>об </a:t>
            </a:r>
            <a:r>
              <a:rPr lang="ru-RU" sz="1600" dirty="0"/>
              <a:t>адресах мест осуществления образовательной деятельности, за исключением мест осуществления образовательной деятельности по дополнительным профессиональным программам, основным программам профессионального обучения, мест осуществления образовательной деятельности при использовании сетевой формы реализации образовательных программ, мест проведения практики, практической подготовки обучающихся, государственной итоговой аттестации, и иные сведения, предусмотренные нормативными правовыми актами Российской Федерации. </a:t>
            </a:r>
          </a:p>
        </p:txBody>
      </p:sp>
      <p:sp>
        <p:nvSpPr>
          <p:cNvPr id="6" name="Текст 5"/>
          <p:cNvSpPr>
            <a:spLocks noGrp="1"/>
          </p:cNvSpPr>
          <p:nvPr>
            <p:ph type="body" sz="quarter" idx="3"/>
          </p:nvPr>
        </p:nvSpPr>
        <p:spPr>
          <a:xfrm>
            <a:off x="6097588" y="1081920"/>
            <a:ext cx="5183188" cy="493866"/>
          </a:xfrm>
        </p:spPr>
        <p:txBody>
          <a:bodyPr/>
          <a:lstStyle/>
          <a:p>
            <a:pPr algn="ctr"/>
            <a:r>
              <a:rPr lang="ru-RU" dirty="0" smtClean="0"/>
              <a:t>Филиал организации</a:t>
            </a:r>
            <a:endParaRPr lang="ru-RU" dirty="0"/>
          </a:p>
        </p:txBody>
      </p:sp>
      <p:sp>
        <p:nvSpPr>
          <p:cNvPr id="9" name="Объект 4"/>
          <p:cNvSpPr>
            <a:spLocks noGrp="1"/>
          </p:cNvSpPr>
          <p:nvPr>
            <p:ph sz="half" idx="2"/>
          </p:nvPr>
        </p:nvSpPr>
        <p:spPr>
          <a:xfrm>
            <a:off x="6485987" y="1752181"/>
            <a:ext cx="4939576" cy="4914947"/>
          </a:xfrm>
        </p:spPr>
        <p:txBody>
          <a:bodyPr>
            <a:normAutofit/>
          </a:bodyPr>
          <a:lstStyle/>
          <a:p>
            <a:pPr marL="0" indent="0">
              <a:buNone/>
            </a:pPr>
            <a:r>
              <a:rPr lang="ru-RU" sz="2400" b="1" dirty="0">
                <a:solidFill>
                  <a:srgbClr val="FF0000"/>
                </a:solidFill>
              </a:rPr>
              <a:t>Сведения</a:t>
            </a:r>
            <a:r>
              <a:rPr lang="ru-RU" sz="2400" dirty="0"/>
              <a:t> </a:t>
            </a:r>
            <a:r>
              <a:rPr lang="en-US" sz="2400" dirty="0" smtClean="0">
                <a:solidFill>
                  <a:srgbClr val="FF0000"/>
                </a:solidFill>
              </a:rPr>
              <a:t>{}</a:t>
            </a:r>
            <a:r>
              <a:rPr lang="en-US" sz="2400" dirty="0">
                <a:solidFill>
                  <a:srgbClr val="FF0000"/>
                </a:solidFill>
              </a:rPr>
              <a:t> </a:t>
            </a:r>
            <a:r>
              <a:rPr lang="ru-RU" sz="2400" b="1" dirty="0" smtClean="0"/>
              <a:t>по </a:t>
            </a:r>
            <a:r>
              <a:rPr lang="ru-RU" sz="2400" b="1" dirty="0"/>
              <a:t>каждому филиалу </a:t>
            </a:r>
            <a:r>
              <a:rPr lang="ru-RU" sz="2400" dirty="0"/>
              <a:t>организации, осуществляющей образовательную деятельность, </a:t>
            </a:r>
            <a:r>
              <a:rPr lang="ru-RU" sz="2400" b="1" dirty="0"/>
              <a:t>также включаются </a:t>
            </a:r>
            <a:r>
              <a:rPr lang="ru-RU" sz="2400" dirty="0"/>
              <a:t>в соответствующую запись в реестре лицензий на осуществление образовательной деятельности с </a:t>
            </a:r>
            <a:r>
              <a:rPr lang="ru-RU" sz="2400" dirty="0" smtClean="0"/>
              <a:t>указанием:</a:t>
            </a:r>
            <a:endParaRPr lang="en-US" sz="2400" dirty="0" smtClean="0"/>
          </a:p>
          <a:p>
            <a:pPr marL="0" indent="0">
              <a:buNone/>
            </a:pPr>
            <a:r>
              <a:rPr lang="ru-RU" sz="2400" dirty="0" smtClean="0"/>
              <a:t>наименования </a:t>
            </a:r>
            <a:r>
              <a:rPr lang="ru-RU" sz="2400" dirty="0"/>
              <a:t>такого </a:t>
            </a:r>
            <a:r>
              <a:rPr lang="ru-RU" sz="2400" dirty="0" smtClean="0"/>
              <a:t>филиала,</a:t>
            </a:r>
            <a:endParaRPr lang="en-US" sz="2400" dirty="0" smtClean="0"/>
          </a:p>
          <a:p>
            <a:pPr marL="0" indent="0">
              <a:buNone/>
            </a:pPr>
            <a:r>
              <a:rPr lang="ru-RU" sz="2400" dirty="0" smtClean="0"/>
              <a:t>места </a:t>
            </a:r>
            <a:r>
              <a:rPr lang="ru-RU" sz="2400" dirty="0"/>
              <a:t>нахождения такого </a:t>
            </a:r>
            <a:r>
              <a:rPr lang="ru-RU" sz="2400" dirty="0" smtClean="0"/>
              <a:t>филиала</a:t>
            </a:r>
            <a:endParaRPr lang="ru-RU" sz="2400" dirty="0"/>
          </a:p>
          <a:p>
            <a:pPr marL="0" indent="0">
              <a:buNone/>
            </a:pPr>
            <a:endParaRPr lang="ru-RU" sz="2400" dirty="0"/>
          </a:p>
        </p:txBody>
      </p:sp>
      <p:sp>
        <p:nvSpPr>
          <p:cNvPr id="10" name="Левая фигурная скобка 9"/>
          <p:cNvSpPr/>
          <p:nvPr/>
        </p:nvSpPr>
        <p:spPr>
          <a:xfrm>
            <a:off x="188451" y="2469632"/>
            <a:ext cx="202165" cy="4197496"/>
          </a:xfrm>
          <a:prstGeom prst="leftBrace">
            <a:avLst/>
          </a:prstGeom>
          <a:ln>
            <a:solidFill>
              <a:srgbClr val="FF0000"/>
            </a:solidFill>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ru-RU"/>
          </a:p>
        </p:txBody>
      </p:sp>
      <p:sp>
        <p:nvSpPr>
          <p:cNvPr id="12" name="Правая фигурная скобка 11"/>
          <p:cNvSpPr/>
          <p:nvPr/>
        </p:nvSpPr>
        <p:spPr>
          <a:xfrm>
            <a:off x="6091241" y="2469632"/>
            <a:ext cx="256293" cy="4197496"/>
          </a:xfrm>
          <a:prstGeom prst="rightBrace">
            <a:avLst/>
          </a:prstGeom>
          <a:ln>
            <a:solidFill>
              <a:srgbClr val="FF0000"/>
            </a:solidFill>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ru-RU"/>
          </a:p>
        </p:txBody>
      </p:sp>
    </p:spTree>
    <p:extLst>
      <p:ext uri="{BB962C8B-B14F-4D97-AF65-F5344CB8AC3E}">
        <p14:creationId xmlns:p14="http://schemas.microsoft.com/office/powerpoint/2010/main" val="17340611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6009" y="4648367"/>
            <a:ext cx="11121189" cy="1325563"/>
          </a:xfrm>
        </p:spPr>
        <p:txBody>
          <a:bodyPr>
            <a:normAutofit fontScale="90000"/>
          </a:bodyPr>
          <a:lstStyle/>
          <a:p>
            <a:r>
              <a:rPr lang="ru-RU" b="1" dirty="0" smtClean="0">
                <a:latin typeface="Liberation Serif" panose="02020603050405020304" pitchFamily="18" charset="0"/>
              </a:rPr>
              <a:t>6. </a:t>
            </a:r>
            <a:r>
              <a:rPr lang="ru-RU" b="1" dirty="0" smtClean="0">
                <a:latin typeface="Liberation Serif" panose="02020603050405020304" pitchFamily="18" charset="0"/>
              </a:rPr>
              <a:t>Какие требования установлены к структуре дополнительной общеразвивающей программы?</a:t>
            </a:r>
            <a:endParaRPr lang="ru-RU" b="1" dirty="0">
              <a:latin typeface="Liberation Serif" panose="02020603050405020304" pitchFamily="18" charset="0"/>
            </a:endParaRPr>
          </a:p>
        </p:txBody>
      </p:sp>
    </p:spTree>
    <p:extLst>
      <p:ext uri="{BB962C8B-B14F-4D97-AF65-F5344CB8AC3E}">
        <p14:creationId xmlns:p14="http://schemas.microsoft.com/office/powerpoint/2010/main" val="37315546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7313" y="113991"/>
            <a:ext cx="11942484" cy="461665"/>
          </a:xfrm>
          <a:prstGeom prst="rect">
            <a:avLst/>
          </a:prstGeom>
        </p:spPr>
        <p:txBody>
          <a:bodyPr wrap="square">
            <a:spAutoFit/>
          </a:bodyPr>
          <a:lstStyle/>
          <a:p>
            <a:pPr algn="ctr"/>
            <a:r>
              <a:rPr lang="ru-RU" sz="2400" b="1" dirty="0">
                <a:latin typeface="Liberation Serif" panose="02020603050405020304" pitchFamily="18" charset="0"/>
                <a:ea typeface="Calibri" panose="020F0502020204030204" pitchFamily="34" charset="0"/>
              </a:rPr>
              <a:t>О соблюдении обязательных требований к образовательным программам</a:t>
            </a:r>
            <a:endParaRPr lang="ru-RU" sz="2400" dirty="0"/>
          </a:p>
        </p:txBody>
      </p:sp>
      <p:sp>
        <p:nvSpPr>
          <p:cNvPr id="3" name="Прямоугольник 2"/>
          <p:cNvSpPr/>
          <p:nvPr/>
        </p:nvSpPr>
        <p:spPr>
          <a:xfrm>
            <a:off x="180697" y="555622"/>
            <a:ext cx="11885612" cy="954107"/>
          </a:xfrm>
          <a:prstGeom prst="rect">
            <a:avLst/>
          </a:prstGeom>
        </p:spPr>
        <p:txBody>
          <a:bodyPr wrap="square">
            <a:spAutoFit/>
          </a:bodyPr>
          <a:lstStyle/>
          <a:p>
            <a:pPr algn="ctr"/>
            <a:r>
              <a:rPr lang="ru-RU" sz="1400" b="1" dirty="0">
                <a:solidFill>
                  <a:srgbClr val="22272F"/>
                </a:solidFill>
                <a:latin typeface="Liberation Serif" panose="02020603050405020304" pitchFamily="18" charset="0"/>
              </a:rPr>
              <a:t>образовательная программа</a:t>
            </a:r>
            <a:r>
              <a:rPr lang="ru-RU" sz="1400" dirty="0">
                <a:solidFill>
                  <a:srgbClr val="22272F"/>
                </a:solidFill>
                <a:latin typeface="Liberation Serif" panose="02020603050405020304" pitchFamily="18" charset="0"/>
              </a:rPr>
              <a:t> - комплекс основных характеристик образования (объем, содержание, планируемые результаты) и организационно-педагогических условий, который представлен в виде учебного плана, календарного учебного графика, рабочих программ учебных предметов, курсов, дисциплин (модулей), иных компонентов, оценочных и методических материалов, а также в предусмотренных настоящим Федеральным законом случаях в виде рабочей программы воспитания, календарного плана воспитательной работы, форм аттестации</a:t>
            </a:r>
            <a:endParaRPr lang="ru-RU" sz="1400" dirty="0">
              <a:latin typeface="Liberation Serif" panose="02020603050405020304" pitchFamily="18" charset="0"/>
            </a:endParaRPr>
          </a:p>
        </p:txBody>
      </p:sp>
      <p:grpSp>
        <p:nvGrpSpPr>
          <p:cNvPr id="6" name="Группа 8"/>
          <p:cNvGrpSpPr>
            <a:grpSpLocks/>
          </p:cNvGrpSpPr>
          <p:nvPr/>
        </p:nvGrpSpPr>
        <p:grpSpPr bwMode="auto">
          <a:xfrm>
            <a:off x="2484437" y="1780463"/>
            <a:ext cx="8878888" cy="1806575"/>
            <a:chOff x="179512" y="932005"/>
            <a:chExt cx="8793896" cy="1806774"/>
          </a:xfrm>
        </p:grpSpPr>
        <p:sp>
          <p:nvSpPr>
            <p:cNvPr id="7" name="Объект 2"/>
            <p:cNvSpPr txBox="1">
              <a:spLocks/>
            </p:cNvSpPr>
            <p:nvPr/>
          </p:nvSpPr>
          <p:spPr>
            <a:xfrm>
              <a:off x="179512" y="932005"/>
              <a:ext cx="2232248" cy="1780743"/>
            </a:xfrm>
            <a:prstGeom prst="rect">
              <a:avLst/>
            </a:prstGeom>
          </p:spPr>
          <p:style>
            <a:lnRef idx="0">
              <a:schemeClr val="accent2"/>
            </a:lnRef>
            <a:fillRef idx="3">
              <a:schemeClr val="accent2"/>
            </a:fillRef>
            <a:effectRef idx="3">
              <a:schemeClr val="accent2"/>
            </a:effectRef>
            <a:fontRef idx="minor">
              <a:schemeClr val="lt1"/>
            </a:fontRef>
          </p:style>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ru-RU" sz="1800" b="1" dirty="0" smtClean="0">
                  <a:latin typeface="Times New Roman" panose="02020603050405020304" pitchFamily="18" charset="0"/>
                  <a:cs typeface="Times New Roman" panose="02020603050405020304" pitchFamily="18" charset="0"/>
                </a:rPr>
                <a:t>Образовательная </a:t>
              </a:r>
              <a:r>
                <a:rPr lang="ru-RU" sz="1800" b="1" dirty="0" smtClean="0">
                  <a:effectLst>
                    <a:reflection blurRad="266700" endPos="0" dir="5400000" sy="-100000" algn="bl" rotWithShape="0"/>
                  </a:effectLst>
                  <a:latin typeface="Times New Roman" panose="02020603050405020304" pitchFamily="18" charset="0"/>
                  <a:cs typeface="Times New Roman" panose="02020603050405020304" pitchFamily="18" charset="0"/>
                </a:rPr>
                <a:t>программа</a:t>
              </a:r>
              <a:endParaRPr lang="ru-RU" sz="1800" i="1" dirty="0">
                <a:effectLst>
                  <a:reflection blurRad="266700" endPos="0" dir="5400000" sy="-100000" algn="bl" rotWithShape="0"/>
                </a:effectLst>
                <a:latin typeface="Times New Roman" panose="02020603050405020304" pitchFamily="18" charset="0"/>
                <a:cs typeface="Times New Roman" panose="02020603050405020304" pitchFamily="18" charset="0"/>
              </a:endParaRPr>
            </a:p>
            <a:p>
              <a:pPr marL="0" indent="0" algn="ctr" fontAlgn="auto">
                <a:spcBef>
                  <a:spcPts val="0"/>
                </a:spcBef>
                <a:spcAft>
                  <a:spcPts val="0"/>
                </a:spcAft>
                <a:buFont typeface="Arial" panose="020B0604020202020204" pitchFamily="34" charset="0"/>
                <a:buNone/>
                <a:defRPr/>
              </a:pPr>
              <a:r>
                <a:rPr lang="ru-RU" sz="1800" dirty="0" smtClean="0">
                  <a:latin typeface="Times New Roman" panose="02020603050405020304" pitchFamily="18" charset="0"/>
                  <a:cs typeface="Times New Roman" panose="02020603050405020304" pitchFamily="18" charset="0"/>
                </a:rPr>
                <a:t>комплекс основных характеристик образования</a:t>
              </a:r>
            </a:p>
            <a:p>
              <a:pPr marL="0" indent="0" algn="ctr" fontAlgn="auto">
                <a:spcBef>
                  <a:spcPts val="0"/>
                </a:spcBef>
                <a:spcAft>
                  <a:spcPts val="0"/>
                </a:spcAft>
                <a:buFont typeface="Arial" panose="020B0604020202020204" pitchFamily="34" charset="0"/>
                <a:buNone/>
                <a:defRPr/>
              </a:pPr>
              <a:r>
                <a:rPr lang="ru-RU" sz="1600" dirty="0" smtClean="0">
                  <a:latin typeface="Times New Roman" panose="02020603050405020304" pitchFamily="18" charset="0"/>
                  <a:cs typeface="Times New Roman" panose="02020603050405020304" pitchFamily="18" charset="0"/>
                </a:rPr>
                <a:t> </a:t>
              </a:r>
              <a:r>
                <a:rPr lang="ru-RU" sz="1600" i="1" dirty="0">
                  <a:latin typeface="Times New Roman" panose="02020603050405020304" pitchFamily="18" charset="0"/>
                  <a:cs typeface="Times New Roman" panose="02020603050405020304" pitchFamily="18" charset="0"/>
                </a:rPr>
                <a:t>(п. 9 </a:t>
              </a:r>
              <a:r>
                <a:rPr lang="ru-RU" sz="1600" i="1" dirty="0" smtClean="0">
                  <a:latin typeface="Times New Roman" panose="02020603050405020304" pitchFamily="18" charset="0"/>
                  <a:cs typeface="Times New Roman" panose="02020603050405020304" pitchFamily="18" charset="0"/>
                </a:rPr>
                <a:t>ст.2 № 273-ФЗ)</a:t>
              </a:r>
              <a:endParaRPr lang="ru-RU" sz="1600" i="1" dirty="0">
                <a:latin typeface="Times New Roman" panose="02020603050405020304" pitchFamily="18" charset="0"/>
                <a:cs typeface="Times New Roman" panose="02020603050405020304" pitchFamily="18" charset="0"/>
              </a:endParaRPr>
            </a:p>
          </p:txBody>
        </p:sp>
        <p:sp>
          <p:nvSpPr>
            <p:cNvPr id="8" name="Объект 3"/>
            <p:cNvSpPr txBox="1">
              <a:spLocks/>
            </p:cNvSpPr>
            <p:nvPr/>
          </p:nvSpPr>
          <p:spPr>
            <a:xfrm>
              <a:off x="2555768" y="932005"/>
              <a:ext cx="6417640" cy="303246"/>
            </a:xfrm>
            <a:prstGeom prst="rect">
              <a:avLst/>
            </a:prstGeom>
          </p:spPr>
          <p:style>
            <a:lnRef idx="1">
              <a:schemeClr val="accent2"/>
            </a:lnRef>
            <a:fillRef idx="2">
              <a:schemeClr val="accent2"/>
            </a:fillRef>
            <a:effectRef idx="1">
              <a:schemeClr val="accent2"/>
            </a:effectRef>
            <a:fontRef idx="minor">
              <a:schemeClr val="dk1"/>
            </a:fontRef>
          </p:style>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fontAlgn="auto">
                <a:spcAft>
                  <a:spcPts val="0"/>
                </a:spcAft>
                <a:buFont typeface="Arial" panose="020B0604020202020204" pitchFamily="34" charset="0"/>
                <a:buNone/>
                <a:defRPr/>
              </a:pPr>
              <a:r>
                <a:rPr lang="ru-RU" sz="1600" dirty="0" smtClean="0">
                  <a:latin typeface="Times New Roman CYR" panose="02020603050405020304" pitchFamily="18" charset="0"/>
                  <a:cs typeface="Times New Roman CYR" panose="02020603050405020304" pitchFamily="18" charset="0"/>
                </a:rPr>
                <a:t>объем</a:t>
              </a:r>
              <a:endParaRPr lang="ru-RU" sz="1600" i="1" dirty="0">
                <a:latin typeface="Times New Roman CYR" panose="02020603050405020304" pitchFamily="18" charset="0"/>
                <a:cs typeface="Times New Roman CYR" panose="02020603050405020304" pitchFamily="18" charset="0"/>
              </a:endParaRPr>
            </a:p>
          </p:txBody>
        </p:sp>
        <p:sp>
          <p:nvSpPr>
            <p:cNvPr id="9" name="Объект 3"/>
            <p:cNvSpPr txBox="1">
              <a:spLocks/>
            </p:cNvSpPr>
            <p:nvPr/>
          </p:nvSpPr>
          <p:spPr>
            <a:xfrm>
              <a:off x="2555768" y="1306696"/>
              <a:ext cx="6417640" cy="325474"/>
            </a:xfrm>
            <a:prstGeom prst="rect">
              <a:avLst/>
            </a:prstGeom>
          </p:spPr>
          <p:style>
            <a:lnRef idx="1">
              <a:schemeClr val="accent2"/>
            </a:lnRef>
            <a:fillRef idx="2">
              <a:schemeClr val="accent2"/>
            </a:fillRef>
            <a:effectRef idx="1">
              <a:schemeClr val="accent2"/>
            </a:effectRef>
            <a:fontRef idx="minor">
              <a:schemeClr val="dk1"/>
            </a:fontRef>
          </p:style>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fontAlgn="auto">
                <a:spcAft>
                  <a:spcPts val="0"/>
                </a:spcAft>
                <a:buFont typeface="Arial" panose="020B0604020202020204" pitchFamily="34" charset="0"/>
                <a:buNone/>
                <a:defRPr/>
              </a:pPr>
              <a:r>
                <a:rPr lang="ru-RU" sz="1600" dirty="0" smtClean="0">
                  <a:latin typeface="Times New Roman CYR" panose="02020603050405020304" pitchFamily="18" charset="0"/>
                  <a:cs typeface="Times New Roman CYR" panose="02020603050405020304" pitchFamily="18" charset="0"/>
                </a:rPr>
                <a:t>содержание</a:t>
              </a:r>
              <a:endParaRPr lang="ru-RU" sz="1600" i="1" dirty="0">
                <a:latin typeface="Times New Roman CYR" panose="02020603050405020304" pitchFamily="18" charset="0"/>
                <a:cs typeface="Times New Roman CYR" panose="02020603050405020304" pitchFamily="18" charset="0"/>
              </a:endParaRPr>
            </a:p>
          </p:txBody>
        </p:sp>
        <p:sp>
          <p:nvSpPr>
            <p:cNvPr id="10" name="Объект 3"/>
            <p:cNvSpPr txBox="1">
              <a:spLocks/>
            </p:cNvSpPr>
            <p:nvPr/>
          </p:nvSpPr>
          <p:spPr>
            <a:xfrm>
              <a:off x="2555768" y="1705203"/>
              <a:ext cx="6417640" cy="285781"/>
            </a:xfrm>
            <a:prstGeom prst="rect">
              <a:avLst/>
            </a:prstGeom>
          </p:spPr>
          <p:style>
            <a:lnRef idx="1">
              <a:schemeClr val="accent2"/>
            </a:lnRef>
            <a:fillRef idx="2">
              <a:schemeClr val="accent2"/>
            </a:fillRef>
            <a:effectRef idx="1">
              <a:schemeClr val="accent2"/>
            </a:effectRef>
            <a:fontRef idx="minor">
              <a:schemeClr val="dk1"/>
            </a:fontRef>
          </p:style>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fontAlgn="auto">
                <a:spcAft>
                  <a:spcPts val="0"/>
                </a:spcAft>
                <a:buFont typeface="Arial" panose="020B0604020202020204" pitchFamily="34" charset="0"/>
                <a:buNone/>
                <a:defRPr/>
              </a:pPr>
              <a:r>
                <a:rPr lang="ru-RU" sz="1600" dirty="0" smtClean="0">
                  <a:latin typeface="Times New Roman CYR" panose="02020603050405020304" pitchFamily="18" charset="0"/>
                  <a:cs typeface="Times New Roman CYR" panose="02020603050405020304" pitchFamily="18" charset="0"/>
                </a:rPr>
                <a:t>планируемые результаты</a:t>
              </a:r>
              <a:endParaRPr lang="ru-RU" sz="1600" i="1" dirty="0">
                <a:latin typeface="Times New Roman CYR" panose="02020603050405020304" pitchFamily="18" charset="0"/>
                <a:cs typeface="Times New Roman CYR" panose="02020603050405020304" pitchFamily="18" charset="0"/>
              </a:endParaRPr>
            </a:p>
          </p:txBody>
        </p:sp>
        <p:sp>
          <p:nvSpPr>
            <p:cNvPr id="11" name="Объект 3"/>
            <p:cNvSpPr txBox="1">
              <a:spLocks/>
            </p:cNvSpPr>
            <p:nvPr/>
          </p:nvSpPr>
          <p:spPr>
            <a:xfrm>
              <a:off x="2552594" y="2421244"/>
              <a:ext cx="6417640" cy="317535"/>
            </a:xfrm>
            <a:prstGeom prst="rect">
              <a:avLst/>
            </a:prstGeom>
          </p:spPr>
          <p:style>
            <a:lnRef idx="1">
              <a:schemeClr val="accent2"/>
            </a:lnRef>
            <a:fillRef idx="2">
              <a:schemeClr val="accent2"/>
            </a:fillRef>
            <a:effectRef idx="1">
              <a:schemeClr val="accent2"/>
            </a:effectRef>
            <a:fontRef idx="minor">
              <a:schemeClr val="dk1"/>
            </a:fontRef>
          </p:style>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fontAlgn="auto">
                <a:spcAft>
                  <a:spcPts val="0"/>
                </a:spcAft>
                <a:buFont typeface="Arial" panose="020B0604020202020204" pitchFamily="34" charset="0"/>
                <a:buNone/>
                <a:defRPr/>
              </a:pPr>
              <a:r>
                <a:rPr lang="ru-RU" sz="1600" dirty="0" smtClean="0">
                  <a:latin typeface="Times New Roman" panose="02020603050405020304" pitchFamily="18" charset="0"/>
                  <a:cs typeface="Times New Roman" panose="02020603050405020304" pitchFamily="18" charset="0"/>
                </a:rPr>
                <a:t>формы аттестации </a:t>
              </a:r>
              <a:r>
                <a:rPr lang="ru-RU" sz="1400" i="1" dirty="0" smtClean="0">
                  <a:latin typeface="Times New Roman" panose="02020603050405020304" pitchFamily="18" charset="0"/>
                  <a:cs typeface="Times New Roman" panose="02020603050405020304" pitchFamily="18" charset="0"/>
                </a:rPr>
                <a:t>(в </a:t>
              </a:r>
              <a:r>
                <a:rPr lang="ru-RU" sz="1400" i="1" dirty="0">
                  <a:latin typeface="Times New Roman" panose="02020603050405020304" pitchFamily="18" charset="0"/>
                  <a:cs typeface="Times New Roman" panose="02020603050405020304" pitchFamily="18" charset="0"/>
                </a:rPr>
                <a:t>случаях, предусмотренных Федеральным законом № </a:t>
              </a:r>
              <a:r>
                <a:rPr lang="ru-RU" sz="1400" i="1" dirty="0" smtClean="0">
                  <a:latin typeface="Times New Roman" panose="02020603050405020304" pitchFamily="18" charset="0"/>
                  <a:cs typeface="Times New Roman" panose="02020603050405020304" pitchFamily="18" charset="0"/>
                </a:rPr>
                <a:t>273)</a:t>
              </a:r>
              <a:endParaRPr lang="ru-RU" sz="1400" i="1" dirty="0" smtClean="0">
                <a:latin typeface="Times New Roman CYR" panose="02020603050405020304" pitchFamily="18" charset="0"/>
                <a:cs typeface="Times New Roman CYR" panose="02020603050405020304" pitchFamily="18" charset="0"/>
              </a:endParaRPr>
            </a:p>
          </p:txBody>
        </p:sp>
        <p:sp>
          <p:nvSpPr>
            <p:cNvPr id="12" name="Объект 3"/>
            <p:cNvSpPr txBox="1">
              <a:spLocks/>
            </p:cNvSpPr>
            <p:nvPr/>
          </p:nvSpPr>
          <p:spPr>
            <a:xfrm>
              <a:off x="2555768" y="2075131"/>
              <a:ext cx="6417640" cy="276255"/>
            </a:xfrm>
            <a:prstGeom prst="rect">
              <a:avLst/>
            </a:prstGeom>
          </p:spPr>
          <p:style>
            <a:lnRef idx="1">
              <a:schemeClr val="accent2"/>
            </a:lnRef>
            <a:fillRef idx="2">
              <a:schemeClr val="accent2"/>
            </a:fillRef>
            <a:effectRef idx="1">
              <a:schemeClr val="accent2"/>
            </a:effectRef>
            <a:fontRef idx="minor">
              <a:schemeClr val="dk1"/>
            </a:fontRef>
          </p:style>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fontAlgn="auto">
                <a:spcAft>
                  <a:spcPts val="0"/>
                </a:spcAft>
                <a:buFont typeface="Arial" panose="020B0604020202020204" pitchFamily="34" charset="0"/>
                <a:buNone/>
                <a:defRPr/>
              </a:pPr>
              <a:r>
                <a:rPr lang="ru-RU" sz="1600" dirty="0" smtClean="0">
                  <a:latin typeface="Times New Roman" panose="02020603050405020304" pitchFamily="18" charset="0"/>
                  <a:cs typeface="Times New Roman" panose="02020603050405020304" pitchFamily="18" charset="0"/>
                </a:rPr>
                <a:t>организационно-педагогические условия</a:t>
              </a:r>
              <a:endParaRPr lang="ru-RU" sz="1400" i="1" dirty="0" smtClean="0">
                <a:latin typeface="Times New Roman CYR" panose="02020603050405020304" pitchFamily="18" charset="0"/>
                <a:cs typeface="Times New Roman CYR" panose="02020603050405020304" pitchFamily="18" charset="0"/>
              </a:endParaRPr>
            </a:p>
          </p:txBody>
        </p:sp>
      </p:grpSp>
      <p:sp>
        <p:nvSpPr>
          <p:cNvPr id="13" name="Объект 3"/>
          <p:cNvSpPr txBox="1">
            <a:spLocks/>
          </p:cNvSpPr>
          <p:nvPr/>
        </p:nvSpPr>
        <p:spPr>
          <a:xfrm>
            <a:off x="2487613" y="6049163"/>
            <a:ext cx="6405563" cy="303212"/>
          </a:xfrm>
          <a:prstGeom prst="rect">
            <a:avLst/>
          </a:prstGeom>
        </p:spPr>
        <p:style>
          <a:lnRef idx="1">
            <a:schemeClr val="accent1"/>
          </a:lnRef>
          <a:fillRef idx="2">
            <a:schemeClr val="accent1"/>
          </a:fillRef>
          <a:effectRef idx="1">
            <a:schemeClr val="accent1"/>
          </a:effectRef>
          <a:fontRef idx="minor">
            <a:schemeClr val="dk1"/>
          </a:fontRef>
        </p:style>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fontAlgn="auto">
              <a:spcAft>
                <a:spcPts val="0"/>
              </a:spcAft>
              <a:buFont typeface="Arial" panose="020B0604020202020204" pitchFamily="34" charset="0"/>
              <a:buNone/>
              <a:defRPr/>
            </a:pPr>
            <a:r>
              <a:rPr lang="ru-RU" sz="1600" dirty="0">
                <a:latin typeface="Times New Roman CYR" panose="02020603050405020304" pitchFamily="18" charset="0"/>
                <a:cs typeface="Times New Roman CYR" panose="02020603050405020304" pitchFamily="18" charset="0"/>
              </a:rPr>
              <a:t>о</a:t>
            </a:r>
            <a:r>
              <a:rPr lang="ru-RU" sz="1600" dirty="0" smtClean="0">
                <a:latin typeface="Times New Roman CYR" panose="02020603050405020304" pitchFamily="18" charset="0"/>
                <a:cs typeface="Times New Roman CYR" panose="02020603050405020304" pitchFamily="18" charset="0"/>
              </a:rPr>
              <a:t>ценочные материалы</a:t>
            </a:r>
            <a:endParaRPr lang="ru-RU" sz="1200" i="1" dirty="0">
              <a:latin typeface="Times New Roman CYR" panose="02020603050405020304" pitchFamily="18" charset="0"/>
              <a:cs typeface="Times New Roman CYR" panose="02020603050405020304" pitchFamily="18" charset="0"/>
            </a:endParaRPr>
          </a:p>
        </p:txBody>
      </p:sp>
      <p:sp>
        <p:nvSpPr>
          <p:cNvPr id="14" name="Объект 3"/>
          <p:cNvSpPr txBox="1">
            <a:spLocks/>
          </p:cNvSpPr>
          <p:nvPr/>
        </p:nvSpPr>
        <p:spPr>
          <a:xfrm>
            <a:off x="2484438" y="4567915"/>
            <a:ext cx="2232025" cy="691361"/>
          </a:xfrm>
          <a:prstGeom prst="rect">
            <a:avLst/>
          </a:prstGeom>
        </p:spPr>
        <p:style>
          <a:lnRef idx="1">
            <a:schemeClr val="accent1"/>
          </a:lnRef>
          <a:fillRef idx="2">
            <a:schemeClr val="accent1"/>
          </a:fillRef>
          <a:effectRef idx="1">
            <a:schemeClr val="accent1"/>
          </a:effectRef>
          <a:fontRef idx="minor">
            <a:schemeClr val="dk1"/>
          </a:fontRef>
        </p:style>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fontAlgn="auto">
              <a:spcAft>
                <a:spcPts val="0"/>
              </a:spcAft>
              <a:buFont typeface="Arial" panose="020B0604020202020204" pitchFamily="34" charset="0"/>
              <a:buNone/>
              <a:defRPr/>
            </a:pPr>
            <a:r>
              <a:rPr lang="ru-RU" sz="1600" dirty="0" smtClean="0">
                <a:latin typeface="Times New Roman CYR" panose="02020603050405020304" pitchFamily="18" charset="0"/>
                <a:cs typeface="Times New Roman CYR" panose="02020603050405020304" pitchFamily="18" charset="0"/>
              </a:rPr>
              <a:t>календарный </a:t>
            </a:r>
          </a:p>
          <a:p>
            <a:pPr marL="0" indent="0" algn="ctr" fontAlgn="auto">
              <a:spcAft>
                <a:spcPts val="0"/>
              </a:spcAft>
              <a:buFont typeface="Arial" panose="020B0604020202020204" pitchFamily="34" charset="0"/>
              <a:buNone/>
              <a:defRPr/>
            </a:pPr>
            <a:r>
              <a:rPr lang="ru-RU" sz="1600" dirty="0" smtClean="0">
                <a:latin typeface="Times New Roman CYR" panose="02020603050405020304" pitchFamily="18" charset="0"/>
                <a:cs typeface="Times New Roman CYR" panose="02020603050405020304" pitchFamily="18" charset="0"/>
              </a:rPr>
              <a:t>учебный график</a:t>
            </a:r>
          </a:p>
        </p:txBody>
      </p:sp>
      <p:sp>
        <p:nvSpPr>
          <p:cNvPr id="15" name="Объект 3"/>
          <p:cNvSpPr txBox="1">
            <a:spLocks/>
          </p:cNvSpPr>
          <p:nvPr/>
        </p:nvSpPr>
        <p:spPr>
          <a:xfrm>
            <a:off x="2484437" y="3668659"/>
            <a:ext cx="2232025" cy="861043"/>
          </a:xfrm>
          <a:prstGeom prst="rect">
            <a:avLst/>
          </a:prstGeom>
        </p:spPr>
        <p:style>
          <a:lnRef idx="1">
            <a:schemeClr val="accent1"/>
          </a:lnRef>
          <a:fillRef idx="2">
            <a:schemeClr val="accent1"/>
          </a:fillRef>
          <a:effectRef idx="1">
            <a:schemeClr val="accent1"/>
          </a:effectRef>
          <a:fontRef idx="minor">
            <a:schemeClr val="dk1"/>
          </a:fontRef>
        </p:style>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a:buNone/>
              <a:defRPr/>
            </a:pPr>
            <a:endParaRPr lang="ru-RU" sz="1200" dirty="0" smtClean="0">
              <a:latin typeface="Times New Roman CYR" panose="02020603050405020304" pitchFamily="18" charset="0"/>
              <a:cs typeface="Times New Roman CYR" panose="02020603050405020304" pitchFamily="18" charset="0"/>
            </a:endParaRPr>
          </a:p>
          <a:p>
            <a:pPr marL="0" indent="0" algn="ctr">
              <a:buNone/>
              <a:defRPr/>
            </a:pPr>
            <a:r>
              <a:rPr lang="ru-RU" sz="1600" dirty="0" smtClean="0">
                <a:latin typeface="Times New Roman CYR" panose="02020603050405020304" pitchFamily="18" charset="0"/>
                <a:cs typeface="Times New Roman CYR" panose="02020603050405020304" pitchFamily="18" charset="0"/>
              </a:rPr>
              <a:t>учебный </a:t>
            </a:r>
            <a:r>
              <a:rPr lang="ru-RU" sz="1600" dirty="0">
                <a:latin typeface="Times New Roman CYR" panose="02020603050405020304" pitchFamily="18" charset="0"/>
                <a:cs typeface="Times New Roman CYR" panose="02020603050405020304" pitchFamily="18" charset="0"/>
              </a:rPr>
              <a:t>план </a:t>
            </a:r>
          </a:p>
          <a:p>
            <a:pPr marL="0" indent="0" algn="ctr" fontAlgn="auto">
              <a:spcAft>
                <a:spcPts val="0"/>
              </a:spcAft>
              <a:buFont typeface="Arial" panose="020B0604020202020204" pitchFamily="34" charset="0"/>
              <a:buNone/>
              <a:defRPr/>
            </a:pPr>
            <a:endParaRPr lang="ru-RU" sz="1600" dirty="0" smtClean="0">
              <a:latin typeface="Times New Roman CYR" panose="02020603050405020304" pitchFamily="18" charset="0"/>
              <a:cs typeface="Times New Roman CYR" panose="02020603050405020304" pitchFamily="18" charset="0"/>
            </a:endParaRPr>
          </a:p>
        </p:txBody>
      </p:sp>
      <p:sp>
        <p:nvSpPr>
          <p:cNvPr id="16" name="Объект 3"/>
          <p:cNvSpPr txBox="1">
            <a:spLocks/>
          </p:cNvSpPr>
          <p:nvPr/>
        </p:nvSpPr>
        <p:spPr>
          <a:xfrm>
            <a:off x="2487614" y="5322488"/>
            <a:ext cx="6405563" cy="333375"/>
          </a:xfrm>
          <a:prstGeom prst="rect">
            <a:avLst/>
          </a:prstGeom>
        </p:spPr>
        <p:style>
          <a:lnRef idx="1">
            <a:schemeClr val="accent1"/>
          </a:lnRef>
          <a:fillRef idx="2">
            <a:schemeClr val="accent1"/>
          </a:fillRef>
          <a:effectRef idx="1">
            <a:schemeClr val="accent1"/>
          </a:effectRef>
          <a:fontRef idx="minor">
            <a:schemeClr val="dk1"/>
          </a:fontRef>
        </p:style>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fontAlgn="auto">
              <a:spcAft>
                <a:spcPts val="0"/>
              </a:spcAft>
              <a:buFont typeface="Arial" panose="020B0604020202020204" pitchFamily="34" charset="0"/>
              <a:buNone/>
              <a:defRPr/>
            </a:pPr>
            <a:r>
              <a:rPr lang="ru-RU" sz="1600" dirty="0" smtClean="0">
                <a:latin typeface="Times New Roman CYR" panose="02020603050405020304" pitchFamily="18" charset="0"/>
                <a:cs typeface="Times New Roman CYR" panose="02020603050405020304" pitchFamily="18" charset="0"/>
              </a:rPr>
              <a:t>рабочие </a:t>
            </a:r>
            <a:r>
              <a:rPr lang="ru-RU" sz="1600" dirty="0">
                <a:latin typeface="Times New Roman CYR" panose="02020603050405020304" pitchFamily="18" charset="0"/>
                <a:cs typeface="Times New Roman CYR" panose="02020603050405020304" pitchFamily="18" charset="0"/>
              </a:rPr>
              <a:t>программы учебных предметов, курсов, дисциплин (модулей</a:t>
            </a:r>
            <a:r>
              <a:rPr lang="ru-RU" sz="1600" dirty="0" smtClean="0">
                <a:latin typeface="Times New Roman CYR" panose="02020603050405020304" pitchFamily="18" charset="0"/>
                <a:cs typeface="Times New Roman CYR" panose="02020603050405020304" pitchFamily="18" charset="0"/>
              </a:rPr>
              <a:t>)</a:t>
            </a:r>
            <a:endParaRPr lang="ru-RU" sz="1600" i="1" dirty="0">
              <a:latin typeface="Times New Roman CYR" panose="02020603050405020304" pitchFamily="18" charset="0"/>
              <a:cs typeface="Times New Roman CYR" panose="02020603050405020304" pitchFamily="18" charset="0"/>
            </a:endParaRPr>
          </a:p>
        </p:txBody>
      </p:sp>
      <p:sp>
        <p:nvSpPr>
          <p:cNvPr id="17" name="Объект 2"/>
          <p:cNvSpPr txBox="1">
            <a:spLocks/>
          </p:cNvSpPr>
          <p:nvPr/>
        </p:nvSpPr>
        <p:spPr>
          <a:xfrm>
            <a:off x="4926013" y="3650250"/>
            <a:ext cx="7046912" cy="869159"/>
          </a:xfrm>
          <a:prstGeom prst="rect">
            <a:avLst/>
          </a:prstGeom>
        </p:spPr>
        <p:style>
          <a:lnRef idx="1">
            <a:schemeClr val="dk1"/>
          </a:lnRef>
          <a:fillRef idx="2">
            <a:schemeClr val="dk1"/>
          </a:fillRef>
          <a:effectRef idx="1">
            <a:schemeClr val="dk1"/>
          </a:effectRef>
          <a:fontRef idx="minor">
            <a:schemeClr val="dk1"/>
          </a:fontRef>
        </p:style>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auto">
              <a:spcBef>
                <a:spcPts val="0"/>
              </a:spcBef>
              <a:spcAft>
                <a:spcPts val="0"/>
              </a:spcAft>
              <a:buFont typeface="Arial" panose="020B0604020202020204" pitchFamily="34" charset="0"/>
              <a:buNone/>
              <a:defRPr/>
            </a:pPr>
            <a:r>
              <a:rPr lang="ru-RU" sz="1300" b="1" dirty="0" smtClean="0">
                <a:latin typeface="Times New Roman" panose="02020603050405020304" pitchFamily="18" charset="0"/>
                <a:cs typeface="Times New Roman" panose="02020603050405020304" pitchFamily="18" charset="0"/>
              </a:rPr>
              <a:t>учебный план </a:t>
            </a:r>
            <a:r>
              <a:rPr lang="ru-RU" sz="1300" dirty="0" smtClean="0">
                <a:latin typeface="Times New Roman" panose="02020603050405020304" pitchFamily="18" charset="0"/>
                <a:cs typeface="Times New Roman" panose="02020603050405020304" pitchFamily="18" charset="0"/>
              </a:rPr>
              <a:t>- документ, который определяет </a:t>
            </a:r>
            <a:r>
              <a:rPr lang="ru-RU" sz="1300" b="1" dirty="0" smtClean="0">
                <a:latin typeface="Times New Roman" panose="02020603050405020304" pitchFamily="18" charset="0"/>
                <a:cs typeface="Times New Roman" panose="02020603050405020304" pitchFamily="18" charset="0"/>
              </a:rPr>
              <a:t>1)</a:t>
            </a:r>
            <a:r>
              <a:rPr lang="ru-RU" sz="1300" dirty="0" smtClean="0">
                <a:latin typeface="Times New Roman" panose="02020603050405020304" pitchFamily="18" charset="0"/>
                <a:cs typeface="Times New Roman" panose="02020603050405020304" pitchFamily="18" charset="0"/>
              </a:rPr>
              <a:t> перечень, </a:t>
            </a:r>
            <a:r>
              <a:rPr lang="ru-RU" sz="1300" b="1" dirty="0" smtClean="0">
                <a:latin typeface="Times New Roman" panose="02020603050405020304" pitchFamily="18" charset="0"/>
                <a:cs typeface="Times New Roman" panose="02020603050405020304" pitchFamily="18" charset="0"/>
              </a:rPr>
              <a:t>2)</a:t>
            </a:r>
            <a:r>
              <a:rPr lang="ru-RU" sz="1300" dirty="0" smtClean="0">
                <a:latin typeface="Times New Roman" panose="02020603050405020304" pitchFamily="18" charset="0"/>
                <a:cs typeface="Times New Roman" panose="02020603050405020304" pitchFamily="18" charset="0"/>
              </a:rPr>
              <a:t> трудоемкость, </a:t>
            </a:r>
            <a:r>
              <a:rPr lang="ru-RU" sz="1300" b="1" dirty="0" smtClean="0">
                <a:latin typeface="Times New Roman" panose="02020603050405020304" pitchFamily="18" charset="0"/>
                <a:cs typeface="Times New Roman" panose="02020603050405020304" pitchFamily="18" charset="0"/>
              </a:rPr>
              <a:t>3)</a:t>
            </a:r>
            <a:r>
              <a:rPr lang="ru-RU" sz="1300" dirty="0" smtClean="0">
                <a:latin typeface="Times New Roman" panose="02020603050405020304" pitchFamily="18" charset="0"/>
                <a:cs typeface="Times New Roman" panose="02020603050405020304" pitchFamily="18" charset="0"/>
              </a:rPr>
              <a:t> последовательность </a:t>
            </a:r>
            <a:r>
              <a:rPr lang="ru-RU" sz="1300" b="1" dirty="0" smtClean="0">
                <a:latin typeface="Times New Roman" panose="02020603050405020304" pitchFamily="18" charset="0"/>
                <a:cs typeface="Times New Roman" panose="02020603050405020304" pitchFamily="18" charset="0"/>
              </a:rPr>
              <a:t>4)</a:t>
            </a:r>
            <a:r>
              <a:rPr lang="ru-RU" sz="1300" dirty="0" smtClean="0">
                <a:latin typeface="Times New Roman" panose="02020603050405020304" pitchFamily="18" charset="0"/>
                <a:cs typeface="Times New Roman" panose="02020603050405020304" pitchFamily="18" charset="0"/>
              </a:rPr>
              <a:t> распределение по периодам обучения учебных предметов, курсов, дисциплин (модулей), практики, иных видов учебной деятельности </a:t>
            </a:r>
            <a:r>
              <a:rPr lang="ru-RU" sz="1300" b="1" dirty="0" smtClean="0">
                <a:latin typeface="Times New Roman" panose="02020603050405020304" pitchFamily="18" charset="0"/>
                <a:cs typeface="Times New Roman" panose="02020603050405020304" pitchFamily="18" charset="0"/>
              </a:rPr>
              <a:t>5) </a:t>
            </a:r>
            <a:r>
              <a:rPr lang="ru-RU" sz="1300" u="sng" dirty="0" smtClean="0">
                <a:latin typeface="Times New Roman" panose="02020603050405020304" pitchFamily="18" charset="0"/>
                <a:cs typeface="Times New Roman" panose="02020603050405020304" pitchFamily="18" charset="0"/>
              </a:rPr>
              <a:t>формы промежуточной аттестации обучающихся </a:t>
            </a:r>
            <a:r>
              <a:rPr lang="ru-RU" sz="1300" i="1" dirty="0" smtClean="0">
                <a:latin typeface="Times New Roman" panose="02020603050405020304" pitchFamily="18" charset="0"/>
                <a:cs typeface="Times New Roman" panose="02020603050405020304" pitchFamily="18" charset="0"/>
              </a:rPr>
              <a:t>(п.22 ст.2)</a:t>
            </a:r>
            <a:endParaRPr lang="ru-RU" sz="1300" i="1" dirty="0">
              <a:latin typeface="Times New Roman" panose="02020603050405020304" pitchFamily="18" charset="0"/>
              <a:cs typeface="Times New Roman" panose="02020603050405020304" pitchFamily="18" charset="0"/>
            </a:endParaRPr>
          </a:p>
        </p:txBody>
      </p:sp>
      <p:sp>
        <p:nvSpPr>
          <p:cNvPr id="18" name="Объект 2"/>
          <p:cNvSpPr txBox="1">
            <a:spLocks/>
          </p:cNvSpPr>
          <p:nvPr/>
        </p:nvSpPr>
        <p:spPr>
          <a:xfrm>
            <a:off x="4926013" y="4554702"/>
            <a:ext cx="7046912" cy="691361"/>
          </a:xfrm>
          <a:prstGeom prst="rect">
            <a:avLst/>
          </a:prstGeom>
        </p:spPr>
        <p:style>
          <a:lnRef idx="1">
            <a:schemeClr val="dk1"/>
          </a:lnRef>
          <a:fillRef idx="2">
            <a:schemeClr val="dk1"/>
          </a:fillRef>
          <a:effectRef idx="1">
            <a:schemeClr val="dk1"/>
          </a:effectRef>
          <a:fontRef idx="minor">
            <a:schemeClr val="dk1"/>
          </a:fontRef>
        </p:style>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ru-RU" sz="1300" b="1" dirty="0" smtClean="0">
                <a:latin typeface="Times New Roman" panose="02020603050405020304" pitchFamily="18" charset="0"/>
                <a:cs typeface="Times New Roman" panose="02020603050405020304" pitchFamily="18" charset="0"/>
              </a:rPr>
              <a:t>календарный учебный график </a:t>
            </a:r>
            <a:r>
              <a:rPr lang="ru-RU" sz="1300" dirty="0" smtClean="0">
                <a:latin typeface="Times New Roman" panose="02020603050405020304" pitchFamily="18" charset="0"/>
                <a:cs typeface="Times New Roman" panose="02020603050405020304" pitchFamily="18" charset="0"/>
              </a:rPr>
              <a:t>определяет  плановые перерывы при получении образования </a:t>
            </a:r>
            <a:r>
              <a:rPr lang="ru-RU" sz="1300" b="1" dirty="0" smtClean="0">
                <a:latin typeface="Times New Roman" panose="02020603050405020304" pitchFamily="18" charset="0"/>
                <a:cs typeface="Times New Roman" panose="02020603050405020304" pitchFamily="18" charset="0"/>
              </a:rPr>
              <a:t>1)</a:t>
            </a:r>
            <a:r>
              <a:rPr lang="ru-RU" sz="1300" dirty="0" smtClean="0">
                <a:latin typeface="Times New Roman" panose="02020603050405020304" pitchFamily="18" charset="0"/>
                <a:cs typeface="Times New Roman" panose="02020603050405020304" pitchFamily="18" charset="0"/>
              </a:rPr>
              <a:t> для отдыха и </a:t>
            </a:r>
            <a:r>
              <a:rPr lang="ru-RU" sz="1300" b="1" dirty="0" smtClean="0">
                <a:latin typeface="Times New Roman" panose="02020603050405020304" pitchFamily="18" charset="0"/>
                <a:cs typeface="Times New Roman" panose="02020603050405020304" pitchFamily="18" charset="0"/>
              </a:rPr>
              <a:t>2)</a:t>
            </a:r>
            <a:r>
              <a:rPr lang="ru-RU" sz="1300" dirty="0" smtClean="0">
                <a:latin typeface="Times New Roman" panose="02020603050405020304" pitchFamily="18" charset="0"/>
                <a:cs typeface="Times New Roman" panose="02020603050405020304" pitchFamily="18" charset="0"/>
              </a:rPr>
              <a:t> иных социальных целей </a:t>
            </a:r>
            <a:r>
              <a:rPr lang="ru-RU" sz="1300" u="sng" dirty="0" smtClean="0">
                <a:latin typeface="Times New Roman" panose="02020603050405020304" pitchFamily="18" charset="0"/>
                <a:cs typeface="Times New Roman" panose="02020603050405020304" pitchFamily="18" charset="0"/>
              </a:rPr>
              <a:t>в соответствии с законодательством об образовании </a:t>
            </a:r>
            <a:r>
              <a:rPr lang="ru-RU" sz="1300" i="1" dirty="0" smtClean="0">
                <a:latin typeface="Times New Roman" panose="02020603050405020304" pitchFamily="18" charset="0"/>
                <a:cs typeface="Times New Roman" panose="02020603050405020304" pitchFamily="18" charset="0"/>
              </a:rPr>
              <a:t>(п. 11 ч. 1 ст. 34)</a:t>
            </a:r>
            <a:endParaRPr lang="ru-RU" sz="1300" dirty="0">
              <a:latin typeface="Times New Roman" panose="02020603050405020304" pitchFamily="18" charset="0"/>
              <a:cs typeface="Times New Roman" panose="02020603050405020304" pitchFamily="18" charset="0"/>
            </a:endParaRPr>
          </a:p>
        </p:txBody>
      </p:sp>
      <p:sp>
        <p:nvSpPr>
          <p:cNvPr id="19" name="Объект 3"/>
          <p:cNvSpPr txBox="1">
            <a:spLocks/>
          </p:cNvSpPr>
          <p:nvPr/>
        </p:nvSpPr>
        <p:spPr>
          <a:xfrm>
            <a:off x="2487614" y="5700907"/>
            <a:ext cx="6419850" cy="303212"/>
          </a:xfrm>
          <a:prstGeom prst="rect">
            <a:avLst/>
          </a:prstGeom>
        </p:spPr>
        <p:style>
          <a:lnRef idx="1">
            <a:schemeClr val="accent1"/>
          </a:lnRef>
          <a:fillRef idx="2">
            <a:schemeClr val="accent1"/>
          </a:fillRef>
          <a:effectRef idx="1">
            <a:schemeClr val="accent1"/>
          </a:effectRef>
          <a:fontRef idx="minor">
            <a:schemeClr val="dk1"/>
          </a:fontRef>
        </p:style>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fontAlgn="auto">
              <a:spcAft>
                <a:spcPts val="0"/>
              </a:spcAft>
              <a:buFont typeface="Arial" panose="020B0604020202020204" pitchFamily="34" charset="0"/>
              <a:buNone/>
              <a:defRPr/>
            </a:pPr>
            <a:r>
              <a:rPr lang="ru-RU" sz="1600" dirty="0" smtClean="0">
                <a:latin typeface="Times New Roman CYR" panose="02020603050405020304" pitchFamily="18" charset="0"/>
                <a:cs typeface="Times New Roman CYR" panose="02020603050405020304" pitchFamily="18" charset="0"/>
              </a:rPr>
              <a:t>иные компоненты</a:t>
            </a:r>
            <a:endParaRPr lang="ru-RU" sz="1200" i="1" dirty="0">
              <a:latin typeface="Times New Roman CYR" panose="02020603050405020304" pitchFamily="18" charset="0"/>
              <a:cs typeface="Times New Roman CYR" panose="02020603050405020304" pitchFamily="18" charset="0"/>
            </a:endParaRPr>
          </a:p>
        </p:txBody>
      </p:sp>
      <p:sp>
        <p:nvSpPr>
          <p:cNvPr id="20" name="Объект 3"/>
          <p:cNvSpPr txBox="1">
            <a:spLocks/>
          </p:cNvSpPr>
          <p:nvPr/>
        </p:nvSpPr>
        <p:spPr>
          <a:xfrm>
            <a:off x="2484438" y="6392863"/>
            <a:ext cx="6408738" cy="303212"/>
          </a:xfrm>
          <a:prstGeom prst="rect">
            <a:avLst/>
          </a:prstGeom>
        </p:spPr>
        <p:style>
          <a:lnRef idx="1">
            <a:schemeClr val="accent1"/>
          </a:lnRef>
          <a:fillRef idx="2">
            <a:schemeClr val="accent1"/>
          </a:fillRef>
          <a:effectRef idx="1">
            <a:schemeClr val="accent1"/>
          </a:effectRef>
          <a:fontRef idx="minor">
            <a:schemeClr val="dk1"/>
          </a:fontRef>
        </p:style>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fontAlgn="auto">
              <a:spcAft>
                <a:spcPts val="0"/>
              </a:spcAft>
              <a:buFont typeface="Arial" panose="020B0604020202020204" pitchFamily="34" charset="0"/>
              <a:buNone/>
              <a:defRPr/>
            </a:pPr>
            <a:r>
              <a:rPr lang="ru-RU" sz="1600" dirty="0" smtClean="0">
                <a:latin typeface="Times New Roman CYR" panose="02020603050405020304" pitchFamily="18" charset="0"/>
                <a:cs typeface="Times New Roman CYR" panose="02020603050405020304" pitchFamily="18" charset="0"/>
              </a:rPr>
              <a:t>методические материалы</a:t>
            </a:r>
            <a:endParaRPr lang="ru-RU" sz="1200" i="1" dirty="0">
              <a:latin typeface="Times New Roman CYR" panose="02020603050405020304" pitchFamily="18" charset="0"/>
              <a:cs typeface="Times New Roman CYR" panose="02020603050405020304" pitchFamily="18" charset="0"/>
            </a:endParaRPr>
          </a:p>
        </p:txBody>
      </p:sp>
      <p:sp>
        <p:nvSpPr>
          <p:cNvPr id="21" name="Левая фигурная скобка 20"/>
          <p:cNvSpPr/>
          <p:nvPr/>
        </p:nvSpPr>
        <p:spPr>
          <a:xfrm>
            <a:off x="2243137" y="3752847"/>
            <a:ext cx="134939" cy="2881313"/>
          </a:xfrm>
          <a:prstGeom prst="leftBrace">
            <a:avLst>
              <a:gd name="adj1" fmla="val 8333"/>
              <a:gd name="adj2" fmla="val 50236"/>
            </a:avLst>
          </a:prstGeom>
        </p:spPr>
        <p:style>
          <a:lnRef idx="3">
            <a:schemeClr val="dk1"/>
          </a:lnRef>
          <a:fillRef idx="0">
            <a:schemeClr val="dk1"/>
          </a:fillRef>
          <a:effectRef idx="2">
            <a:schemeClr val="dk1"/>
          </a:effectRef>
          <a:fontRef idx="minor">
            <a:schemeClr val="tx1"/>
          </a:fontRef>
        </p:style>
        <p:txBody>
          <a:bodyPr anchor="ctr"/>
          <a:lstStyle/>
          <a:p>
            <a:pPr algn="ctr" eaLnBrk="1" fontAlgn="auto" hangingPunct="1">
              <a:spcBef>
                <a:spcPts val="0"/>
              </a:spcBef>
              <a:spcAft>
                <a:spcPts val="0"/>
              </a:spcAft>
              <a:defRPr/>
            </a:pPr>
            <a:endParaRPr lang="ru-RU"/>
          </a:p>
        </p:txBody>
      </p:sp>
      <p:sp>
        <p:nvSpPr>
          <p:cNvPr id="22" name="Овал 21"/>
          <p:cNvSpPr/>
          <p:nvPr/>
        </p:nvSpPr>
        <p:spPr>
          <a:xfrm>
            <a:off x="76202" y="4656448"/>
            <a:ext cx="2006600" cy="107411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ru-RU" sz="1600" dirty="0">
                <a:solidFill>
                  <a:schemeClr val="tx1"/>
                </a:solidFill>
                <a:latin typeface="Times New Roman CYR" panose="02020603050405020304" pitchFamily="18" charset="0"/>
                <a:cs typeface="Times New Roman CYR" panose="02020603050405020304" pitchFamily="18" charset="0"/>
              </a:rPr>
              <a:t>Обязательные компоненты программы</a:t>
            </a:r>
          </a:p>
        </p:txBody>
      </p:sp>
      <p:sp>
        <p:nvSpPr>
          <p:cNvPr id="23" name="Объект 3"/>
          <p:cNvSpPr txBox="1">
            <a:spLocks/>
          </p:cNvSpPr>
          <p:nvPr/>
        </p:nvSpPr>
        <p:spPr>
          <a:xfrm>
            <a:off x="8999537" y="5322487"/>
            <a:ext cx="2973387" cy="1373587"/>
          </a:xfrm>
          <a:prstGeom prst="rect">
            <a:avLst/>
          </a:prstGeom>
        </p:spPr>
        <p:style>
          <a:lnRef idx="1">
            <a:schemeClr val="accent1"/>
          </a:lnRef>
          <a:fillRef idx="2">
            <a:schemeClr val="accent1"/>
          </a:fillRef>
          <a:effectRef idx="1">
            <a:schemeClr val="accent1"/>
          </a:effectRef>
          <a:fontRef idx="minor">
            <a:schemeClr val="dk1"/>
          </a:fontRef>
        </p:style>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fontAlgn="auto">
              <a:spcAft>
                <a:spcPts val="0"/>
              </a:spcAft>
              <a:buFont typeface="Arial" panose="020B0604020202020204" pitchFamily="34" charset="0"/>
              <a:buNone/>
              <a:defRPr/>
            </a:pPr>
            <a:endParaRPr lang="ru-RU" sz="1200" dirty="0" smtClean="0">
              <a:latin typeface="Times New Roman CYR" panose="02020603050405020304" pitchFamily="18" charset="0"/>
              <a:cs typeface="Times New Roman CYR" panose="02020603050405020304" pitchFamily="18" charset="0"/>
            </a:endParaRPr>
          </a:p>
          <a:p>
            <a:pPr marL="0" indent="0" algn="ctr" fontAlgn="auto">
              <a:spcAft>
                <a:spcPts val="0"/>
              </a:spcAft>
              <a:buFont typeface="Arial" panose="020B0604020202020204" pitchFamily="34" charset="0"/>
              <a:buNone/>
              <a:defRPr/>
            </a:pPr>
            <a:r>
              <a:rPr lang="ru-RU" sz="1600" dirty="0" smtClean="0">
                <a:latin typeface="Times New Roman CYR" panose="02020603050405020304" pitchFamily="18" charset="0"/>
                <a:cs typeface="Times New Roman CYR" panose="02020603050405020304" pitchFamily="18" charset="0"/>
              </a:rPr>
              <a:t>компоненты, которые прямо установленные Федеральным </a:t>
            </a:r>
            <a:r>
              <a:rPr lang="ru-RU" sz="1600" dirty="0">
                <a:latin typeface="Times New Roman CYR" panose="02020603050405020304" pitchFamily="18" charset="0"/>
                <a:cs typeface="Times New Roman CYR" panose="02020603050405020304" pitchFamily="18" charset="0"/>
              </a:rPr>
              <a:t>з</a:t>
            </a:r>
            <a:r>
              <a:rPr lang="ru-RU" sz="1600" dirty="0" smtClean="0">
                <a:latin typeface="Times New Roman CYR" panose="02020603050405020304" pitchFamily="18" charset="0"/>
                <a:cs typeface="Times New Roman CYR" panose="02020603050405020304" pitchFamily="18" charset="0"/>
              </a:rPr>
              <a:t>аконом № 273-ФЗ для отдельных случаев</a:t>
            </a:r>
            <a:endParaRPr lang="ru-RU" sz="1200" i="1" dirty="0">
              <a:latin typeface="Times New Roman CYR" panose="02020603050405020304" pitchFamily="18" charset="0"/>
              <a:cs typeface="Times New Roman CYR" panose="02020603050405020304" pitchFamily="18" charset="0"/>
            </a:endParaRPr>
          </a:p>
        </p:txBody>
      </p:sp>
      <p:sp>
        <p:nvSpPr>
          <p:cNvPr id="4" name="Правая фигурная скобка 3"/>
          <p:cNvSpPr/>
          <p:nvPr/>
        </p:nvSpPr>
        <p:spPr>
          <a:xfrm>
            <a:off x="11449050" y="1780463"/>
            <a:ext cx="190500" cy="1058863"/>
          </a:xfrm>
          <a:prstGeom prst="righ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ru-RU"/>
          </a:p>
        </p:txBody>
      </p:sp>
    </p:spTree>
    <p:extLst>
      <p:ext uri="{BB962C8B-B14F-4D97-AF65-F5344CB8AC3E}">
        <p14:creationId xmlns:p14="http://schemas.microsoft.com/office/powerpoint/2010/main" val="23421636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7321" y="377845"/>
            <a:ext cx="11591631" cy="1569660"/>
          </a:xfrm>
          <a:prstGeom prst="rect">
            <a:avLst/>
          </a:prstGeom>
        </p:spPr>
        <p:txBody>
          <a:bodyPr wrap="square">
            <a:spAutoFit/>
          </a:bodyPr>
          <a:lstStyle/>
          <a:p>
            <a:pPr algn="just"/>
            <a:r>
              <a:rPr lang="ru-RU" sz="2400" b="1" dirty="0" smtClean="0">
                <a:latin typeface="Liberation Serif" panose="02020603050405020304" pitchFamily="18" charset="0"/>
                <a:ea typeface="Calibri" panose="020F0502020204030204" pitchFamily="34" charset="0"/>
              </a:rPr>
              <a:t>Наличие </a:t>
            </a:r>
            <a:r>
              <a:rPr lang="ru-RU" sz="2400" b="1" dirty="0">
                <a:solidFill>
                  <a:srgbClr val="FF0000"/>
                </a:solidFill>
                <a:latin typeface="Liberation Serif" panose="02020603050405020304" pitchFamily="18" charset="0"/>
                <a:ea typeface="Calibri" panose="020F0502020204030204" pitchFamily="34" charset="0"/>
              </a:rPr>
              <a:t>разработанных</a:t>
            </a:r>
            <a:r>
              <a:rPr lang="ru-RU" sz="2400" b="1" dirty="0">
                <a:latin typeface="Liberation Serif" panose="02020603050405020304" pitchFamily="18" charset="0"/>
                <a:ea typeface="Calibri" panose="020F0502020204030204" pitchFamily="34" charset="0"/>
              </a:rPr>
              <a:t> и </a:t>
            </a:r>
            <a:r>
              <a:rPr lang="ru-RU" sz="2400" b="1" dirty="0">
                <a:solidFill>
                  <a:srgbClr val="FF0000"/>
                </a:solidFill>
                <a:latin typeface="Liberation Serif" panose="02020603050405020304" pitchFamily="18" charset="0"/>
                <a:ea typeface="Calibri" panose="020F0502020204030204" pitchFamily="34" charset="0"/>
              </a:rPr>
              <a:t>утвержденных</a:t>
            </a:r>
            <a:r>
              <a:rPr lang="ru-RU" sz="2400" b="1" dirty="0">
                <a:latin typeface="Liberation Serif" panose="02020603050405020304" pitchFamily="18" charset="0"/>
                <a:ea typeface="Calibri" panose="020F0502020204030204" pitchFamily="34" charset="0"/>
              </a:rPr>
              <a:t> </a:t>
            </a:r>
            <a:r>
              <a:rPr lang="ru-RU" sz="2400" b="1" i="1" dirty="0">
                <a:solidFill>
                  <a:srgbClr val="FF0000"/>
                </a:solidFill>
                <a:latin typeface="Liberation Serif" panose="02020603050405020304" pitchFamily="18" charset="0"/>
                <a:ea typeface="Calibri" panose="020F0502020204030204" pitchFamily="34" charset="0"/>
              </a:rPr>
              <a:t>организацией</a:t>
            </a:r>
            <a:r>
              <a:rPr lang="ru-RU" sz="2400" b="1" dirty="0">
                <a:solidFill>
                  <a:srgbClr val="FF0000"/>
                </a:solidFill>
                <a:latin typeface="Liberation Serif" panose="02020603050405020304" pitchFamily="18" charset="0"/>
                <a:ea typeface="Calibri" panose="020F0502020204030204" pitchFamily="34" charset="0"/>
              </a:rPr>
              <a:t>,</a:t>
            </a:r>
            <a:r>
              <a:rPr lang="ru-RU" sz="2400" b="1" dirty="0">
                <a:latin typeface="Liberation Serif" panose="02020603050405020304" pitchFamily="18" charset="0"/>
                <a:ea typeface="Calibri" panose="020F0502020204030204" pitchFamily="34" charset="0"/>
              </a:rPr>
              <a:t> осуществляющей образовательную деятельность, образовательных программ в соответствии с частями 2-8 статьи 12 Федерального закона </a:t>
            </a:r>
            <a:r>
              <a:rPr lang="ru-RU" sz="2400" b="1" dirty="0" smtClean="0">
                <a:latin typeface="Liberation Serif" panose="02020603050405020304" pitchFamily="18" charset="0"/>
                <a:ea typeface="Calibri" panose="020F0502020204030204" pitchFamily="34" charset="0"/>
              </a:rPr>
              <a:t>«Об </a:t>
            </a:r>
            <a:r>
              <a:rPr lang="ru-RU" sz="2400" b="1" dirty="0">
                <a:latin typeface="Liberation Serif" panose="02020603050405020304" pitchFamily="18" charset="0"/>
                <a:ea typeface="Calibri" panose="020F0502020204030204" pitchFamily="34" charset="0"/>
              </a:rPr>
              <a:t>образовании в Российской </a:t>
            </a:r>
            <a:r>
              <a:rPr lang="ru-RU" sz="2400" b="1" dirty="0" smtClean="0">
                <a:latin typeface="Liberation Serif" panose="02020603050405020304" pitchFamily="18" charset="0"/>
                <a:ea typeface="Calibri" panose="020F0502020204030204" pitchFamily="34" charset="0"/>
              </a:rPr>
              <a:t>Федерации»</a:t>
            </a:r>
            <a:endParaRPr lang="ru-RU" sz="2400" dirty="0"/>
          </a:p>
        </p:txBody>
      </p:sp>
      <p:sp>
        <p:nvSpPr>
          <p:cNvPr id="2" name="Прямоугольник 1"/>
          <p:cNvSpPr/>
          <p:nvPr/>
        </p:nvSpPr>
        <p:spPr>
          <a:xfrm>
            <a:off x="3819377" y="1578173"/>
            <a:ext cx="8029575" cy="738664"/>
          </a:xfrm>
          <a:prstGeom prst="rect">
            <a:avLst/>
          </a:prstGeom>
        </p:spPr>
        <p:txBody>
          <a:bodyPr wrap="square">
            <a:spAutoFit/>
          </a:bodyPr>
          <a:lstStyle/>
          <a:p>
            <a:pPr algn="just"/>
            <a:r>
              <a:rPr lang="ru-RU" sz="1400" i="1" dirty="0" smtClean="0">
                <a:latin typeface="Cambria" panose="02040503050406030204" pitchFamily="18" charset="0"/>
                <a:ea typeface="Cambria" panose="02040503050406030204" pitchFamily="18" charset="0"/>
              </a:rPr>
              <a:t>Положение о лицензировании образовательной деятельности, утвержденное постановлением </a:t>
            </a:r>
            <a:r>
              <a:rPr lang="ru-RU" sz="1400" i="1" dirty="0">
                <a:latin typeface="Cambria" panose="02040503050406030204" pitchFamily="18" charset="0"/>
                <a:ea typeface="Cambria" panose="02040503050406030204" pitchFamily="18" charset="0"/>
              </a:rPr>
              <a:t>Правительства </a:t>
            </a:r>
            <a:r>
              <a:rPr lang="ru-RU" sz="1400" i="1" dirty="0" smtClean="0">
                <a:latin typeface="Cambria" panose="02040503050406030204" pitchFamily="18" charset="0"/>
                <a:ea typeface="Cambria" panose="02040503050406030204" pitchFamily="18" charset="0"/>
              </a:rPr>
              <a:t>Российской Федерации от 18.09.2020 № 1490 «О </a:t>
            </a:r>
            <a:r>
              <a:rPr lang="ru-RU" sz="1400" i="1" dirty="0">
                <a:latin typeface="Cambria" panose="02040503050406030204" pitchFamily="18" charset="0"/>
                <a:ea typeface="Cambria" panose="02040503050406030204" pitchFamily="18" charset="0"/>
              </a:rPr>
              <a:t>лицензировании образовательной </a:t>
            </a:r>
            <a:r>
              <a:rPr lang="ru-RU" sz="1400" i="1" dirty="0" smtClean="0">
                <a:latin typeface="Cambria" panose="02040503050406030204" pitchFamily="18" charset="0"/>
                <a:ea typeface="Cambria" panose="02040503050406030204" pitchFamily="18" charset="0"/>
              </a:rPr>
              <a:t>деятельности»</a:t>
            </a:r>
            <a:endParaRPr lang="ru-RU" sz="1400" i="1" dirty="0">
              <a:latin typeface="Cambria" panose="02040503050406030204" pitchFamily="18" charset="0"/>
              <a:ea typeface="Cambria" panose="02040503050406030204" pitchFamily="18" charset="0"/>
            </a:endParaRPr>
          </a:p>
        </p:txBody>
      </p:sp>
      <p:sp>
        <p:nvSpPr>
          <p:cNvPr id="8" name="Прямоугольник 7"/>
          <p:cNvSpPr/>
          <p:nvPr/>
        </p:nvSpPr>
        <p:spPr>
          <a:xfrm>
            <a:off x="3219744" y="2905461"/>
            <a:ext cx="4124031" cy="707886"/>
          </a:xfrm>
          <a:prstGeom prst="rect">
            <a:avLst/>
          </a:prstGeom>
        </p:spPr>
        <p:txBody>
          <a:bodyPr wrap="square">
            <a:spAutoFit/>
          </a:bodyPr>
          <a:lstStyle/>
          <a:p>
            <a:pPr algn="ctr"/>
            <a:r>
              <a:rPr lang="ru-RU" sz="2000" b="1" dirty="0" smtClean="0">
                <a:latin typeface="Cambria" panose="02040503050406030204" pitchFamily="18" charset="0"/>
                <a:ea typeface="Cambria" panose="02040503050406030204" pitchFamily="18" charset="0"/>
              </a:rPr>
              <a:t>Статья 12 </a:t>
            </a:r>
          </a:p>
          <a:p>
            <a:pPr algn="ctr"/>
            <a:r>
              <a:rPr lang="ru-RU" sz="2000" b="1" dirty="0" smtClean="0">
                <a:latin typeface="Cambria" panose="02040503050406030204" pitchFamily="18" charset="0"/>
                <a:ea typeface="Cambria" panose="02040503050406030204" pitchFamily="18" charset="0"/>
              </a:rPr>
              <a:t>Федерального закона № 273-ФЗ </a:t>
            </a:r>
          </a:p>
        </p:txBody>
      </p:sp>
      <p:sp>
        <p:nvSpPr>
          <p:cNvPr id="9" name="Прямоугольник 8"/>
          <p:cNvSpPr/>
          <p:nvPr/>
        </p:nvSpPr>
        <p:spPr>
          <a:xfrm>
            <a:off x="257321" y="5067592"/>
            <a:ext cx="5105400" cy="707886"/>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ru-RU" sz="2000" dirty="0" smtClean="0">
                <a:solidFill>
                  <a:srgbClr val="FF0000"/>
                </a:solidFill>
                <a:latin typeface="Cambria" panose="02040503050406030204" pitchFamily="18" charset="0"/>
                <a:ea typeface="Cambria" panose="02040503050406030204" pitchFamily="18" charset="0"/>
              </a:rPr>
              <a:t>Часть 3: </a:t>
            </a:r>
            <a:r>
              <a:rPr lang="ru-RU" sz="2000" dirty="0" smtClean="0">
                <a:latin typeface="Cambria" panose="02040503050406030204" pitchFamily="18" charset="0"/>
                <a:ea typeface="Cambria" panose="02040503050406030204" pitchFamily="18" charset="0"/>
              </a:rPr>
              <a:t> </a:t>
            </a:r>
            <a:r>
              <a:rPr lang="ru-RU" sz="2000" dirty="0">
                <a:latin typeface="Cambria" panose="02040503050406030204" pitchFamily="18" charset="0"/>
                <a:ea typeface="Cambria" panose="02040503050406030204" pitchFamily="18" charset="0"/>
              </a:rPr>
              <a:t>К основным образовательным программам </a:t>
            </a:r>
            <a:r>
              <a:rPr lang="ru-RU" sz="2000" dirty="0" smtClean="0">
                <a:latin typeface="Cambria" panose="02040503050406030204" pitchFamily="18" charset="0"/>
                <a:ea typeface="Cambria" panose="02040503050406030204" pitchFamily="18" charset="0"/>
              </a:rPr>
              <a:t>относятся…</a:t>
            </a:r>
            <a:endParaRPr lang="ru-RU" sz="2000" dirty="0" smtClean="0">
              <a:solidFill>
                <a:srgbClr val="FF0000"/>
              </a:solidFill>
              <a:latin typeface="Cambria" panose="02040503050406030204" pitchFamily="18" charset="0"/>
              <a:ea typeface="Cambria" panose="02040503050406030204" pitchFamily="18" charset="0"/>
            </a:endParaRPr>
          </a:p>
        </p:txBody>
      </p:sp>
      <p:sp>
        <p:nvSpPr>
          <p:cNvPr id="10" name="Прямоугольник 9"/>
          <p:cNvSpPr/>
          <p:nvPr/>
        </p:nvSpPr>
        <p:spPr>
          <a:xfrm>
            <a:off x="5939130" y="5067592"/>
            <a:ext cx="5700566" cy="707886"/>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ru-RU" sz="2000" dirty="0" smtClean="0">
                <a:solidFill>
                  <a:srgbClr val="FF0000"/>
                </a:solidFill>
                <a:latin typeface="Cambria" panose="02040503050406030204" pitchFamily="18" charset="0"/>
                <a:ea typeface="Cambria" panose="02040503050406030204" pitchFamily="18" charset="0"/>
              </a:rPr>
              <a:t>Часть 4: </a:t>
            </a:r>
            <a:r>
              <a:rPr lang="ru-RU" sz="2000" dirty="0">
                <a:latin typeface="Cambria" panose="02040503050406030204" pitchFamily="18" charset="0"/>
                <a:ea typeface="Cambria" panose="02040503050406030204" pitchFamily="18" charset="0"/>
              </a:rPr>
              <a:t>К дополнительным образовательным программам </a:t>
            </a:r>
            <a:r>
              <a:rPr lang="ru-RU" sz="2000" dirty="0" smtClean="0">
                <a:latin typeface="Cambria" panose="02040503050406030204" pitchFamily="18" charset="0"/>
                <a:ea typeface="Cambria" panose="02040503050406030204" pitchFamily="18" charset="0"/>
              </a:rPr>
              <a:t>относятся…</a:t>
            </a:r>
            <a:endParaRPr lang="ru-RU" sz="2000" dirty="0">
              <a:solidFill>
                <a:srgbClr val="FF0000"/>
              </a:solidFill>
              <a:latin typeface="Cambria" panose="02040503050406030204" pitchFamily="18" charset="0"/>
              <a:ea typeface="Cambria" panose="02040503050406030204" pitchFamily="18" charset="0"/>
            </a:endParaRPr>
          </a:p>
        </p:txBody>
      </p:sp>
      <p:sp>
        <p:nvSpPr>
          <p:cNvPr id="11" name="Прямоугольник 10"/>
          <p:cNvSpPr/>
          <p:nvPr/>
        </p:nvSpPr>
        <p:spPr>
          <a:xfrm>
            <a:off x="257321" y="3759541"/>
            <a:ext cx="11572875" cy="101566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ru-RU" sz="2000" dirty="0" smtClean="0">
                <a:solidFill>
                  <a:srgbClr val="FF0000"/>
                </a:solidFill>
                <a:latin typeface="Cambria" panose="02040503050406030204" pitchFamily="18" charset="0"/>
                <a:ea typeface="Cambria" panose="02040503050406030204" pitchFamily="18" charset="0"/>
              </a:rPr>
              <a:t>Часть 2: </a:t>
            </a:r>
            <a:r>
              <a:rPr lang="ru-RU" sz="2000" dirty="0">
                <a:latin typeface="Cambria" panose="02040503050406030204" pitchFamily="18" charset="0"/>
                <a:ea typeface="Cambria" panose="02040503050406030204" pitchFamily="18" charset="0"/>
              </a:rPr>
              <a:t>В Российской Федерации по уровням общего и профессионального образования, по профессиональному обучению реализуются основные образовательные программы, по дополнительному образованию - дополнительные образовательные программы</a:t>
            </a:r>
            <a:r>
              <a:rPr lang="ru-RU" sz="2000" dirty="0" smtClean="0">
                <a:latin typeface="Cambria" panose="02040503050406030204" pitchFamily="18" charset="0"/>
                <a:ea typeface="Cambria" panose="02040503050406030204" pitchFamily="18" charset="0"/>
              </a:rPr>
              <a:t>.</a:t>
            </a:r>
            <a:endParaRPr lang="ru-RU" sz="2000" dirty="0" smtClean="0">
              <a:solidFill>
                <a:srgbClr val="FF0000"/>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8074780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6009" y="4648367"/>
            <a:ext cx="11121189" cy="1325563"/>
          </a:xfrm>
        </p:spPr>
        <p:txBody>
          <a:bodyPr>
            <a:normAutofit fontScale="90000"/>
          </a:bodyPr>
          <a:lstStyle/>
          <a:p>
            <a:r>
              <a:rPr lang="ru-RU" b="1" dirty="0" smtClean="0">
                <a:latin typeface="Liberation Serif" panose="02020603050405020304" pitchFamily="18" charset="0"/>
              </a:rPr>
              <a:t>5. Как проходит процедура лицензирования образовательной деятельности?</a:t>
            </a:r>
            <a:endParaRPr lang="ru-RU" b="1" dirty="0">
              <a:latin typeface="Liberation Serif" panose="02020603050405020304" pitchFamily="18" charset="0"/>
            </a:endParaRPr>
          </a:p>
        </p:txBody>
      </p:sp>
    </p:spTree>
    <p:extLst>
      <p:ext uri="{BB962C8B-B14F-4D97-AF65-F5344CB8AC3E}">
        <p14:creationId xmlns:p14="http://schemas.microsoft.com/office/powerpoint/2010/main" val="26553490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Выноска со стрелкой вправо 2"/>
          <p:cNvSpPr/>
          <p:nvPr/>
        </p:nvSpPr>
        <p:spPr>
          <a:xfrm>
            <a:off x="3160861" y="151962"/>
            <a:ext cx="2589490" cy="2283823"/>
          </a:xfrm>
          <a:prstGeom prst="rightArrowCallout">
            <a:avLst>
              <a:gd name="adj1" fmla="val 27463"/>
              <a:gd name="adj2" fmla="val 25812"/>
              <a:gd name="adj3" fmla="val 14955"/>
              <a:gd name="adj4" fmla="val 75534"/>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1600" dirty="0" smtClean="0">
                <a:latin typeface="Cambria" panose="02040503050406030204" pitchFamily="18" charset="0"/>
                <a:ea typeface="Cambria" panose="02040503050406030204" pitchFamily="18" charset="0"/>
              </a:rPr>
              <a:t>Проверка правильности заполнения заявления и полноты представленных документов </a:t>
            </a:r>
            <a:br>
              <a:rPr lang="ru-RU" sz="1600" dirty="0" smtClean="0">
                <a:latin typeface="Cambria" panose="02040503050406030204" pitchFamily="18" charset="0"/>
                <a:ea typeface="Cambria" panose="02040503050406030204" pitchFamily="18" charset="0"/>
              </a:rPr>
            </a:br>
            <a:r>
              <a:rPr lang="ru-RU" sz="1600" dirty="0" smtClean="0">
                <a:latin typeface="Cambria" panose="02040503050406030204" pitchFamily="18" charset="0"/>
                <a:ea typeface="Cambria" panose="02040503050406030204" pitchFamily="18" charset="0"/>
              </a:rPr>
              <a:t>(</a:t>
            </a:r>
            <a:r>
              <a:rPr lang="ru-RU" sz="1600" dirty="0" smtClean="0">
                <a:solidFill>
                  <a:schemeClr val="accent6">
                    <a:lumMod val="75000"/>
                  </a:schemeClr>
                </a:solidFill>
                <a:latin typeface="Cambria" panose="02040503050406030204" pitchFamily="18" charset="0"/>
                <a:ea typeface="Cambria" panose="02040503050406030204" pitchFamily="18" charset="0"/>
              </a:rPr>
              <a:t>1 рабочий день</a:t>
            </a:r>
            <a:r>
              <a:rPr lang="ru-RU" sz="1600" dirty="0" smtClean="0">
                <a:latin typeface="Cambria" panose="02040503050406030204" pitchFamily="18" charset="0"/>
                <a:ea typeface="Cambria" panose="02040503050406030204" pitchFamily="18" charset="0"/>
              </a:rPr>
              <a:t>)</a:t>
            </a:r>
          </a:p>
          <a:p>
            <a:pPr algn="ctr"/>
            <a:r>
              <a:rPr lang="ru-RU" sz="1600" dirty="0" smtClean="0">
                <a:latin typeface="Cambria" panose="02040503050406030204" pitchFamily="18" charset="0"/>
                <a:ea typeface="Cambria" panose="02040503050406030204" pitchFamily="18" charset="0"/>
              </a:rPr>
              <a:t>(</a:t>
            </a:r>
            <a:r>
              <a:rPr lang="ru-RU" sz="1600" dirty="0" smtClean="0">
                <a:solidFill>
                  <a:srgbClr val="FF0000"/>
                </a:solidFill>
                <a:latin typeface="Cambria" panose="02040503050406030204" pitchFamily="18" charset="0"/>
                <a:ea typeface="Cambria" panose="02040503050406030204" pitchFamily="18" charset="0"/>
              </a:rPr>
              <a:t>3 рабочих дня</a:t>
            </a:r>
            <a:r>
              <a:rPr lang="ru-RU" sz="1600" dirty="0" smtClean="0">
                <a:latin typeface="Cambria" panose="02040503050406030204" pitchFamily="18" charset="0"/>
                <a:ea typeface="Cambria" panose="02040503050406030204" pitchFamily="18" charset="0"/>
              </a:rPr>
              <a:t>)</a:t>
            </a:r>
            <a:endParaRPr lang="ru-RU" sz="1600" dirty="0">
              <a:latin typeface="Cambria" panose="02040503050406030204" pitchFamily="18" charset="0"/>
              <a:ea typeface="Cambria" panose="02040503050406030204" pitchFamily="18" charset="0"/>
            </a:endParaRPr>
          </a:p>
        </p:txBody>
      </p:sp>
      <p:sp>
        <p:nvSpPr>
          <p:cNvPr id="4" name="Выноска со стрелкой вправо 3"/>
          <p:cNvSpPr/>
          <p:nvPr/>
        </p:nvSpPr>
        <p:spPr>
          <a:xfrm>
            <a:off x="5750352" y="159640"/>
            <a:ext cx="3385171" cy="3304300"/>
          </a:xfrm>
          <a:prstGeom prst="rightArrowCallout">
            <a:avLst>
              <a:gd name="adj1" fmla="val 23182"/>
              <a:gd name="adj2" fmla="val 29545"/>
              <a:gd name="adj3" fmla="val 18438"/>
              <a:gd name="adj4" fmla="val 68194"/>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1600" dirty="0" smtClean="0">
                <a:latin typeface="Cambria" panose="02040503050406030204" pitchFamily="18" charset="0"/>
                <a:ea typeface="Cambria" panose="02040503050406030204" pitchFamily="18" charset="0"/>
              </a:rPr>
              <a:t>Оценка соответствия соискателя лицензии или лицензиата лицензионным требованиям</a:t>
            </a:r>
            <a:r>
              <a:rPr lang="ru-RU" sz="1600" dirty="0" smtClean="0">
                <a:latin typeface="Liberation Serif" panose="02020603050405020304" pitchFamily="18" charset="0"/>
                <a:ea typeface="Cambria" panose="02040503050406030204" pitchFamily="18" charset="0"/>
              </a:rPr>
              <a:t>*</a:t>
            </a:r>
            <a:endParaRPr lang="ru-RU" sz="1600" dirty="0" smtClean="0">
              <a:latin typeface="Cambria" panose="02040503050406030204" pitchFamily="18" charset="0"/>
              <a:ea typeface="Cambria" panose="02040503050406030204" pitchFamily="18" charset="0"/>
            </a:endParaRPr>
          </a:p>
          <a:p>
            <a:pPr algn="ctr"/>
            <a:r>
              <a:rPr lang="ru-RU" sz="1600" dirty="0" smtClean="0">
                <a:latin typeface="Cambria" panose="02040503050406030204" pitchFamily="18" charset="0"/>
                <a:ea typeface="Cambria" panose="02040503050406030204" pitchFamily="18" charset="0"/>
              </a:rPr>
              <a:t>(</a:t>
            </a:r>
            <a:r>
              <a:rPr lang="ru-RU" sz="1600" dirty="0">
                <a:latin typeface="Cambria" panose="02040503050406030204" pitchFamily="18" charset="0"/>
                <a:ea typeface="Cambria" panose="02040503050406030204" pitchFamily="18" charset="0"/>
              </a:rPr>
              <a:t>статья </a:t>
            </a:r>
            <a:r>
              <a:rPr lang="ru-RU" sz="1600" dirty="0" smtClean="0">
                <a:latin typeface="Cambria" panose="02040503050406030204" pitchFamily="18" charset="0"/>
                <a:ea typeface="Cambria" panose="02040503050406030204" pitchFamily="18" charset="0"/>
              </a:rPr>
              <a:t>19.1 Федерального закона № 99-ФЗ) (</a:t>
            </a:r>
            <a:r>
              <a:rPr lang="ru-RU" sz="1600" b="1" dirty="0" smtClean="0">
                <a:solidFill>
                  <a:srgbClr val="FF0000"/>
                </a:solidFill>
                <a:latin typeface="Cambria" panose="02040503050406030204" pitchFamily="18" charset="0"/>
                <a:ea typeface="Cambria" panose="02040503050406030204" pitchFamily="18" charset="0"/>
              </a:rPr>
              <a:t>документарная</a:t>
            </a:r>
            <a:r>
              <a:rPr lang="ru-RU" sz="1600" dirty="0" smtClean="0">
                <a:latin typeface="Cambria" panose="02040503050406030204" pitchFamily="18" charset="0"/>
                <a:ea typeface="Cambria" panose="02040503050406030204" pitchFamily="18" charset="0"/>
              </a:rPr>
              <a:t>)</a:t>
            </a:r>
          </a:p>
          <a:p>
            <a:pPr algn="ctr"/>
            <a:r>
              <a:rPr lang="ru-RU" sz="1600" dirty="0" smtClean="0">
                <a:latin typeface="Cambria" panose="02040503050406030204" pitchFamily="18" charset="0"/>
                <a:ea typeface="Cambria" panose="02040503050406030204" pitchFamily="18" charset="0"/>
              </a:rPr>
              <a:t>(3 рабочих дня)</a:t>
            </a:r>
            <a:endParaRPr lang="ru-RU" sz="1600" dirty="0">
              <a:latin typeface="Cambria" panose="02040503050406030204" pitchFamily="18" charset="0"/>
              <a:ea typeface="Cambria" panose="02040503050406030204" pitchFamily="18" charset="0"/>
            </a:endParaRPr>
          </a:p>
        </p:txBody>
      </p:sp>
      <p:sp>
        <p:nvSpPr>
          <p:cNvPr id="5" name="Выноска со стрелкой вправо 4"/>
          <p:cNvSpPr/>
          <p:nvPr/>
        </p:nvSpPr>
        <p:spPr>
          <a:xfrm rot="5400000">
            <a:off x="9134741" y="160424"/>
            <a:ext cx="2734388" cy="2732821"/>
          </a:xfrm>
          <a:prstGeom prst="rightArrowCallout">
            <a:avLst>
              <a:gd name="adj1" fmla="val 25000"/>
              <a:gd name="adj2" fmla="val 25000"/>
              <a:gd name="adj3" fmla="val 23767"/>
              <a:gd name="adj4" fmla="val 64977"/>
            </a:avLst>
          </a:prstGeom>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ru-RU" sz="1600" dirty="0" smtClean="0">
                <a:latin typeface="Cambria" panose="02040503050406030204" pitchFamily="18" charset="0"/>
                <a:ea typeface="Cambria" panose="02040503050406030204" pitchFamily="18" charset="0"/>
              </a:rPr>
              <a:t>Результат предоставления государственной услуги</a:t>
            </a:r>
            <a:endParaRPr lang="ru-RU" sz="1600" dirty="0">
              <a:latin typeface="Cambria" panose="02040503050406030204" pitchFamily="18" charset="0"/>
              <a:ea typeface="Cambria" panose="02040503050406030204" pitchFamily="18" charset="0"/>
            </a:endParaRPr>
          </a:p>
        </p:txBody>
      </p:sp>
      <p:sp>
        <p:nvSpPr>
          <p:cNvPr id="6" name="Прямоугольник 5"/>
          <p:cNvSpPr/>
          <p:nvPr/>
        </p:nvSpPr>
        <p:spPr>
          <a:xfrm>
            <a:off x="3166718" y="2677821"/>
            <a:ext cx="1971448" cy="786120"/>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latin typeface="Century" panose="02040604050505020304" pitchFamily="18" charset="0"/>
              </a:rPr>
              <a:t>Уведомление с замечаниями </a:t>
            </a:r>
          </a:p>
          <a:p>
            <a:pPr algn="ctr"/>
            <a:r>
              <a:rPr lang="ru-RU" sz="1600" dirty="0" smtClean="0">
                <a:solidFill>
                  <a:schemeClr val="tx1"/>
                </a:solidFill>
                <a:latin typeface="Century" panose="02040604050505020304" pitchFamily="18" charset="0"/>
              </a:rPr>
              <a:t>(30 дней)</a:t>
            </a:r>
            <a:endParaRPr lang="ru-RU" sz="1600" dirty="0">
              <a:solidFill>
                <a:schemeClr val="tx1"/>
              </a:solidFill>
              <a:latin typeface="Century" panose="02040604050505020304" pitchFamily="18" charset="0"/>
            </a:endParaRPr>
          </a:p>
        </p:txBody>
      </p:sp>
      <p:sp>
        <p:nvSpPr>
          <p:cNvPr id="2" name="Прямоугольник 1"/>
          <p:cNvSpPr/>
          <p:nvPr/>
        </p:nvSpPr>
        <p:spPr>
          <a:xfrm>
            <a:off x="9317502" y="2987979"/>
            <a:ext cx="2550843" cy="110671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1400" dirty="0" smtClean="0">
                <a:latin typeface="Century" panose="02040604050505020304" pitchFamily="18" charset="0"/>
              </a:rPr>
              <a:t>Уведомление о внесении записи в реестр лицензий/о внесении изменений в реестр лицензий</a:t>
            </a:r>
            <a:endParaRPr lang="ru-RU" sz="1400" dirty="0">
              <a:latin typeface="Century" panose="02040604050505020304" pitchFamily="18" charset="0"/>
            </a:endParaRPr>
          </a:p>
        </p:txBody>
      </p:sp>
      <p:sp>
        <p:nvSpPr>
          <p:cNvPr id="7" name="Прямоугольник 6"/>
          <p:cNvSpPr/>
          <p:nvPr/>
        </p:nvSpPr>
        <p:spPr>
          <a:xfrm>
            <a:off x="7248654" y="3662970"/>
            <a:ext cx="1886870" cy="2389037"/>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latin typeface="Century" panose="02040604050505020304" pitchFamily="18" charset="0"/>
              </a:rPr>
              <a:t>*Оценка соответствия соискателя лицензии или лицензиата лицензионным требованиям проводится в соответствии с оценочным листом</a:t>
            </a:r>
            <a:endParaRPr lang="ru-RU" sz="1400" dirty="0">
              <a:solidFill>
                <a:schemeClr val="tx1"/>
              </a:solidFill>
              <a:latin typeface="Century" panose="02040604050505020304" pitchFamily="18" charset="0"/>
            </a:endParaRPr>
          </a:p>
        </p:txBody>
      </p:sp>
      <p:sp>
        <p:nvSpPr>
          <p:cNvPr id="8" name="Прямоугольник 7"/>
          <p:cNvSpPr/>
          <p:nvPr/>
        </p:nvSpPr>
        <p:spPr>
          <a:xfrm>
            <a:off x="9641113" y="4615391"/>
            <a:ext cx="2007962" cy="1998134"/>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latin typeface="Century" panose="02040604050505020304" pitchFamily="18" charset="0"/>
              </a:rPr>
              <a:t>Выписка из реестра лицензий в электронной форме по выбору заявителя, указанному в заявлении</a:t>
            </a:r>
            <a:endParaRPr lang="ru-RU" sz="1400" dirty="0">
              <a:solidFill>
                <a:schemeClr val="tx1"/>
              </a:solidFill>
              <a:latin typeface="Century" panose="02040604050505020304" pitchFamily="18" charset="0"/>
            </a:endParaRPr>
          </a:p>
        </p:txBody>
      </p:sp>
      <p:sp>
        <p:nvSpPr>
          <p:cNvPr id="9" name="Плюс 8"/>
          <p:cNvSpPr/>
          <p:nvPr/>
        </p:nvSpPr>
        <p:spPr>
          <a:xfrm>
            <a:off x="9731876" y="4159102"/>
            <a:ext cx="364067" cy="287867"/>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Минус 9"/>
          <p:cNvSpPr/>
          <p:nvPr/>
        </p:nvSpPr>
        <p:spPr>
          <a:xfrm flipV="1">
            <a:off x="11310409" y="4034517"/>
            <a:ext cx="338666" cy="516468"/>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Блок-схема: документ 10"/>
          <p:cNvSpPr/>
          <p:nvPr/>
        </p:nvSpPr>
        <p:spPr>
          <a:xfrm>
            <a:off x="0" y="0"/>
            <a:ext cx="1594033" cy="1863531"/>
          </a:xfrm>
          <a:prstGeom prst="flowChartDocumen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ru-RU" sz="2000" dirty="0">
                <a:solidFill>
                  <a:schemeClr val="tx1"/>
                </a:solidFill>
                <a:latin typeface="Constantia" panose="02030602050306030303" pitchFamily="18" charset="0"/>
              </a:rPr>
              <a:t>не более 5 рабочих дней</a:t>
            </a:r>
            <a:endParaRPr lang="ru-RU" sz="2000" dirty="0">
              <a:ln>
                <a:solidFill>
                  <a:schemeClr val="tx1"/>
                </a:solidFill>
              </a:ln>
              <a:solidFill>
                <a:schemeClr val="tx1"/>
              </a:solidFill>
              <a:latin typeface="Constantia" panose="02030602050306030303" pitchFamily="18" charset="0"/>
            </a:endParaRPr>
          </a:p>
        </p:txBody>
      </p:sp>
      <p:sp>
        <p:nvSpPr>
          <p:cNvPr id="13" name="Блок-схема: документ 12"/>
          <p:cNvSpPr/>
          <p:nvPr/>
        </p:nvSpPr>
        <p:spPr>
          <a:xfrm>
            <a:off x="192779" y="4378814"/>
            <a:ext cx="2698675" cy="2176840"/>
          </a:xfrm>
          <a:prstGeom prst="flowChartDocumen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6"/>
          </a:fillRef>
          <a:effectRef idx="1">
            <a:schemeClr val="accent6"/>
          </a:effectRef>
          <a:fontRef idx="minor">
            <a:schemeClr val="lt1"/>
          </a:fontRef>
        </p:style>
        <p:txBody>
          <a:bodyPr rtlCol="0" anchor="ctr"/>
          <a:lstStyle/>
          <a:p>
            <a:pPr algn="ctr"/>
            <a:r>
              <a:rPr lang="ru-RU" sz="1600" dirty="0" smtClean="0">
                <a:solidFill>
                  <a:schemeClr val="tx1"/>
                </a:solidFill>
                <a:latin typeface="Constantia" panose="02030602050306030303" pitchFamily="18" charset="0"/>
              </a:rPr>
              <a:t>Внесение изменений в реестр лицензий по заявлению (новые программы, новые адреса мест осуществления образовательной деятельности)</a:t>
            </a:r>
            <a:endParaRPr lang="ru-RU" sz="1600" dirty="0">
              <a:solidFill>
                <a:schemeClr val="tx1"/>
              </a:solidFill>
              <a:latin typeface="Constantia" panose="02030602050306030303" pitchFamily="18" charset="0"/>
            </a:endParaRPr>
          </a:p>
        </p:txBody>
      </p:sp>
      <p:sp>
        <p:nvSpPr>
          <p:cNvPr id="14" name="Блок-схема: документ 13"/>
          <p:cNvSpPr/>
          <p:nvPr/>
        </p:nvSpPr>
        <p:spPr>
          <a:xfrm>
            <a:off x="192779" y="2240493"/>
            <a:ext cx="2730538" cy="1947862"/>
          </a:xfrm>
          <a:prstGeom prst="flowChartDocumen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6"/>
          </a:fillRef>
          <a:effectRef idx="1">
            <a:schemeClr val="accent6"/>
          </a:effectRef>
          <a:fontRef idx="minor">
            <a:schemeClr val="lt1"/>
          </a:fontRef>
        </p:style>
        <p:txBody>
          <a:bodyPr rtlCol="0" anchor="ctr"/>
          <a:lstStyle/>
          <a:p>
            <a:pPr algn="ctr"/>
            <a:r>
              <a:rPr lang="ru-RU" sz="1600" dirty="0" smtClean="0">
                <a:solidFill>
                  <a:schemeClr val="tx1"/>
                </a:solidFill>
                <a:latin typeface="Constantia" panose="02030602050306030303" pitchFamily="18" charset="0"/>
              </a:rPr>
              <a:t>Предоставление лицензии на осуществление образовательной деятельности</a:t>
            </a:r>
            <a:endParaRPr lang="ru-RU" sz="1600" dirty="0">
              <a:solidFill>
                <a:schemeClr val="tx1"/>
              </a:solidFill>
              <a:latin typeface="Constantia" panose="02030602050306030303" pitchFamily="18" charset="0"/>
            </a:endParaRPr>
          </a:p>
        </p:txBody>
      </p:sp>
      <p:sp>
        <p:nvSpPr>
          <p:cNvPr id="15" name="Прямоугольник 14"/>
          <p:cNvSpPr/>
          <p:nvPr/>
        </p:nvSpPr>
        <p:spPr>
          <a:xfrm>
            <a:off x="3166718" y="3668642"/>
            <a:ext cx="1971448" cy="852108"/>
          </a:xfrm>
          <a:prstGeom prst="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1600" dirty="0" smtClean="0">
                <a:solidFill>
                  <a:schemeClr val="tx1"/>
                </a:solidFill>
                <a:latin typeface="Century" panose="02040604050505020304" pitchFamily="18" charset="0"/>
              </a:rPr>
              <a:t>Ответ на уведомление с замечаниями</a:t>
            </a:r>
            <a:endParaRPr lang="ru-RU" sz="1600" dirty="0">
              <a:solidFill>
                <a:schemeClr val="tx1"/>
              </a:solidFill>
              <a:latin typeface="Century" panose="02040604050505020304" pitchFamily="18" charset="0"/>
            </a:endParaRPr>
          </a:p>
        </p:txBody>
      </p:sp>
      <p:sp>
        <p:nvSpPr>
          <p:cNvPr id="18" name="Прямоугольник 17"/>
          <p:cNvSpPr/>
          <p:nvPr/>
        </p:nvSpPr>
        <p:spPr>
          <a:xfrm>
            <a:off x="3175040" y="4743851"/>
            <a:ext cx="1971448" cy="596279"/>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latin typeface="Century" panose="02040604050505020304" pitchFamily="18" charset="0"/>
              </a:rPr>
              <a:t>Замечания не устранены</a:t>
            </a:r>
            <a:endParaRPr lang="ru-RU" sz="1600" dirty="0">
              <a:solidFill>
                <a:schemeClr val="tx1"/>
              </a:solidFill>
              <a:latin typeface="Century" panose="02040604050505020304" pitchFamily="18" charset="0"/>
            </a:endParaRPr>
          </a:p>
        </p:txBody>
      </p:sp>
      <p:sp>
        <p:nvSpPr>
          <p:cNvPr id="19" name="Прямоугольник 18"/>
          <p:cNvSpPr/>
          <p:nvPr/>
        </p:nvSpPr>
        <p:spPr>
          <a:xfrm>
            <a:off x="3166718" y="5548905"/>
            <a:ext cx="1971448" cy="1064620"/>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latin typeface="Century" panose="02040604050505020304" pitchFamily="18" charset="0"/>
              </a:rPr>
              <a:t>Решение о возврате заявления и документов</a:t>
            </a:r>
            <a:endParaRPr lang="ru-RU" sz="1600" dirty="0">
              <a:solidFill>
                <a:schemeClr val="tx1"/>
              </a:solidFill>
              <a:latin typeface="Century" panose="02040604050505020304" pitchFamily="18" charset="0"/>
            </a:endParaRPr>
          </a:p>
        </p:txBody>
      </p:sp>
      <p:sp>
        <p:nvSpPr>
          <p:cNvPr id="23" name="Стрелка вниз 22"/>
          <p:cNvSpPr/>
          <p:nvPr/>
        </p:nvSpPr>
        <p:spPr>
          <a:xfrm>
            <a:off x="3940792" y="3471103"/>
            <a:ext cx="252312" cy="19037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Стрелка вниз 23"/>
          <p:cNvSpPr/>
          <p:nvPr/>
        </p:nvSpPr>
        <p:spPr>
          <a:xfrm>
            <a:off x="3909892" y="2450111"/>
            <a:ext cx="283211" cy="210809"/>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Стрелка вниз 24"/>
          <p:cNvSpPr/>
          <p:nvPr/>
        </p:nvSpPr>
        <p:spPr>
          <a:xfrm>
            <a:off x="3940792" y="4535076"/>
            <a:ext cx="325172" cy="20130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Стрелка вниз 25"/>
          <p:cNvSpPr/>
          <p:nvPr/>
        </p:nvSpPr>
        <p:spPr>
          <a:xfrm>
            <a:off x="3940792" y="5340130"/>
            <a:ext cx="337806" cy="20297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Стрелка вправо 26"/>
          <p:cNvSpPr/>
          <p:nvPr/>
        </p:nvSpPr>
        <p:spPr>
          <a:xfrm>
            <a:off x="5138166" y="3959258"/>
            <a:ext cx="197405" cy="229097"/>
          </a:xfrm>
          <a:prstGeom prst="rightArrow">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рямоугольник 27"/>
          <p:cNvSpPr/>
          <p:nvPr/>
        </p:nvSpPr>
        <p:spPr>
          <a:xfrm>
            <a:off x="5362259" y="3668642"/>
            <a:ext cx="1734033" cy="852108"/>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latin typeface="Century" panose="02040604050505020304" pitchFamily="18" charset="0"/>
              </a:rPr>
              <a:t>Замечания  устранены</a:t>
            </a:r>
            <a:endParaRPr lang="ru-RU" sz="1600" dirty="0">
              <a:solidFill>
                <a:schemeClr val="tx1"/>
              </a:solidFill>
              <a:latin typeface="Century" panose="02040604050505020304" pitchFamily="18" charset="0"/>
            </a:endParaRPr>
          </a:p>
        </p:txBody>
      </p:sp>
      <p:sp>
        <p:nvSpPr>
          <p:cNvPr id="30" name="Стрелка вверх 29"/>
          <p:cNvSpPr/>
          <p:nvPr/>
        </p:nvSpPr>
        <p:spPr>
          <a:xfrm>
            <a:off x="6052008" y="3471618"/>
            <a:ext cx="282804" cy="197024"/>
          </a:xfrm>
          <a:prstGeom prst="up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a:p>
        </p:txBody>
      </p:sp>
      <p:pic>
        <p:nvPicPr>
          <p:cNvPr id="31" name="Рисунок 30"/>
          <p:cNvPicPr>
            <a:picLocks noChangeAspect="1"/>
          </p:cNvPicPr>
          <p:nvPr/>
        </p:nvPicPr>
        <p:blipFill>
          <a:blip r:embed="rId2"/>
          <a:stretch>
            <a:fillRect/>
          </a:stretch>
        </p:blipFill>
        <p:spPr>
          <a:xfrm>
            <a:off x="3316978" y="3710804"/>
            <a:ext cx="331272" cy="248454"/>
          </a:xfrm>
          <a:prstGeom prst="rect">
            <a:avLst/>
          </a:prstGeom>
        </p:spPr>
      </p:pic>
    </p:spTree>
    <p:extLst>
      <p:ext uri="{BB962C8B-B14F-4D97-AF65-F5344CB8AC3E}">
        <p14:creationId xmlns:p14="http://schemas.microsoft.com/office/powerpoint/2010/main" val="29626904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6009" y="4648367"/>
            <a:ext cx="11121189" cy="1325563"/>
          </a:xfrm>
        </p:spPr>
        <p:txBody>
          <a:bodyPr>
            <a:normAutofit fontScale="90000"/>
          </a:bodyPr>
          <a:lstStyle/>
          <a:p>
            <a:r>
              <a:rPr lang="ru-RU" b="1" dirty="0" smtClean="0">
                <a:latin typeface="Liberation Serif" panose="02020603050405020304" pitchFamily="18" charset="0"/>
              </a:rPr>
              <a:t>10. Как получить выписку из реестра лицензий на осуществление образовательной деятельности?</a:t>
            </a:r>
            <a:endParaRPr lang="ru-RU" b="1" dirty="0">
              <a:latin typeface="Liberation Serif" panose="02020603050405020304" pitchFamily="18" charset="0"/>
            </a:endParaRPr>
          </a:p>
        </p:txBody>
      </p:sp>
    </p:spTree>
    <p:extLst>
      <p:ext uri="{BB962C8B-B14F-4D97-AF65-F5344CB8AC3E}">
        <p14:creationId xmlns:p14="http://schemas.microsoft.com/office/powerpoint/2010/main" val="37340238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035" y="3303639"/>
            <a:ext cx="11121189" cy="2891517"/>
          </a:xfrm>
        </p:spPr>
        <p:txBody>
          <a:bodyPr>
            <a:normAutofit/>
          </a:bodyPr>
          <a:lstStyle/>
          <a:p>
            <a:r>
              <a:rPr lang="ru-RU" b="1" dirty="0" smtClean="0">
                <a:latin typeface="Liberation Serif" panose="02020603050405020304" pitchFamily="18" charset="0"/>
              </a:rPr>
              <a:t>4. В каких случаях необходимо вносить изменения </a:t>
            </a:r>
            <a:r>
              <a:rPr lang="ru-RU" b="1" dirty="0" smtClean="0">
                <a:latin typeface="Liberation Serif" panose="02020603050405020304" pitchFamily="18" charset="0"/>
              </a:rPr>
              <a:t>в реестр лицензий на осуществление образовательной деятельности при реорганизации?</a:t>
            </a:r>
            <a:endParaRPr lang="ru-RU" b="1" dirty="0">
              <a:latin typeface="Liberation Serif" panose="02020603050405020304" pitchFamily="18" charset="0"/>
            </a:endParaRPr>
          </a:p>
        </p:txBody>
      </p:sp>
    </p:spTree>
    <p:extLst>
      <p:ext uri="{BB962C8B-B14F-4D97-AF65-F5344CB8AC3E}">
        <p14:creationId xmlns:p14="http://schemas.microsoft.com/office/powerpoint/2010/main" val="35996421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0"/>
            <a:ext cx="10515600" cy="1012262"/>
          </a:xfrm>
        </p:spPr>
        <p:txBody>
          <a:bodyPr>
            <a:normAutofit/>
          </a:bodyPr>
          <a:lstStyle/>
          <a:p>
            <a:pPr algn="ctr"/>
            <a:r>
              <a:rPr lang="ru-RU" sz="3200" b="1" dirty="0" smtClean="0">
                <a:latin typeface="Liberation Serif" panose="02020603050405020304" pitchFamily="18" charset="0"/>
                <a:ea typeface="Cambria" panose="02040503050406030204" pitchFamily="18" charset="0"/>
              </a:rPr>
              <a:t>Основания для внесения изменений в реестр лицензий (часть 1 статьи 19 Федерального закона № 99-ФЗ)</a:t>
            </a:r>
            <a:endParaRPr lang="ru-RU" sz="3200" b="1" dirty="0">
              <a:latin typeface="Liberation Serif" panose="02020603050405020304" pitchFamily="18" charset="0"/>
              <a:ea typeface="Cambria" panose="02040503050406030204" pitchFamily="18" charset="0"/>
            </a:endParaRPr>
          </a:p>
        </p:txBody>
      </p:sp>
      <p:sp>
        <p:nvSpPr>
          <p:cNvPr id="3" name="Прямоугольник 2"/>
          <p:cNvSpPr/>
          <p:nvPr/>
        </p:nvSpPr>
        <p:spPr>
          <a:xfrm>
            <a:off x="372862" y="1233487"/>
            <a:ext cx="10980938" cy="5324535"/>
          </a:xfrm>
          <a:prstGeom prst="rect">
            <a:avLst/>
          </a:prstGeom>
        </p:spPr>
        <p:txBody>
          <a:bodyPr wrap="square">
            <a:spAutoFit/>
          </a:bodyPr>
          <a:lstStyle/>
          <a:p>
            <a:r>
              <a:rPr lang="ru-RU" sz="1700" dirty="0" smtClean="0">
                <a:latin typeface="Liberation Serif" panose="02020603050405020304" pitchFamily="18" charset="0"/>
              </a:rPr>
              <a:t>1</a:t>
            </a:r>
            <a:r>
              <a:rPr lang="ru-RU" sz="1700" dirty="0">
                <a:latin typeface="Liberation Serif" panose="02020603050405020304" pitchFamily="18" charset="0"/>
              </a:rPr>
              <a:t>) реорганизация юридического лица в форме преобразования, слияния (при условии наличия у каждого участвующего в слиянии юридического лица по состоянию на дату государственной регистрации правопреемника реорганизованных юридических лиц лицензии на один и тот же вид деятельности), присоединения лицензиата к другому юридическому лицу;</a:t>
            </a:r>
          </a:p>
          <a:p>
            <a:r>
              <a:rPr lang="ru-RU" sz="1700" dirty="0" smtClean="0">
                <a:latin typeface="Liberation Serif" panose="02020603050405020304" pitchFamily="18" charset="0"/>
              </a:rPr>
              <a:t>2</a:t>
            </a:r>
            <a:r>
              <a:rPr lang="ru-RU" sz="1700" dirty="0">
                <a:latin typeface="Liberation Serif" panose="02020603050405020304" pitchFamily="18" charset="0"/>
              </a:rPr>
              <a:t>) изменение наименования лицензиата, изменение наименования филиала лицензиата в случае, если нормативными правовыми актами Российской Федерации предусмотрено внесение в реестр лицензий сведений о филиале лицензиата, изменение наименования филиала иностранного юридического лица;</a:t>
            </a:r>
          </a:p>
          <a:p>
            <a:r>
              <a:rPr lang="ru-RU" sz="1700" dirty="0" smtClean="0">
                <a:latin typeface="Liberation Serif" panose="02020603050405020304" pitchFamily="18" charset="0"/>
              </a:rPr>
              <a:t>3</a:t>
            </a:r>
            <a:r>
              <a:rPr lang="ru-RU" sz="1700" dirty="0">
                <a:latin typeface="Liberation Serif" panose="02020603050405020304" pitchFamily="18" charset="0"/>
              </a:rPr>
              <a:t>) изменение адреса места нахождения лицензиата, изменение адреса места нахождения филиала лицензиата в случае, если нормативными правовыми актами Российской Федерации предусмотрено внесение в реестр лицензий сведений об адресе места нахождения филиала лицензиата, изменение адреса места нахождения на территории Российской Федерации филиала иностранного юридического лица;</a:t>
            </a:r>
          </a:p>
          <a:p>
            <a:r>
              <a:rPr lang="ru-RU" sz="1700" dirty="0" smtClean="0">
                <a:latin typeface="Liberation Serif" panose="02020603050405020304" pitchFamily="18" charset="0"/>
              </a:rPr>
              <a:t>4</a:t>
            </a:r>
            <a:r>
              <a:rPr lang="ru-RU" sz="1700" dirty="0">
                <a:latin typeface="Liberation Serif" panose="02020603050405020304" pitchFamily="18" charset="0"/>
              </a:rPr>
              <a:t>) изменение имени, фамилии и (в случае, если имеется) отчества индивидуального предпринимателя;</a:t>
            </a:r>
          </a:p>
          <a:p>
            <a:r>
              <a:rPr lang="ru-RU" sz="1700" dirty="0" smtClean="0">
                <a:latin typeface="Liberation Serif" panose="02020603050405020304" pitchFamily="18" charset="0"/>
              </a:rPr>
              <a:t>5</a:t>
            </a:r>
            <a:r>
              <a:rPr lang="ru-RU" sz="1700" dirty="0">
                <a:latin typeface="Liberation Serif" panose="02020603050405020304" pitchFamily="18" charset="0"/>
              </a:rPr>
              <a:t>) изменение места жительства индивидуального предпринимателя;</a:t>
            </a:r>
          </a:p>
          <a:p>
            <a:r>
              <a:rPr lang="ru-RU" sz="1700" dirty="0" smtClean="0">
                <a:latin typeface="Liberation Serif" panose="02020603050405020304" pitchFamily="18" charset="0"/>
              </a:rPr>
              <a:t>6</a:t>
            </a:r>
            <a:r>
              <a:rPr lang="ru-RU" sz="1700" dirty="0">
                <a:latin typeface="Liberation Serif" panose="02020603050405020304" pitchFamily="18" charset="0"/>
              </a:rPr>
              <a:t>) изменение реквизитов документа, удостоверяющего личность индивидуального предпринимателя;</a:t>
            </a:r>
          </a:p>
          <a:p>
            <a:r>
              <a:rPr lang="ru-RU" sz="1700" dirty="0" smtClean="0">
                <a:solidFill>
                  <a:srgbClr val="FF0000"/>
                </a:solidFill>
                <a:latin typeface="Liberation Serif" panose="02020603050405020304" pitchFamily="18" charset="0"/>
              </a:rPr>
              <a:t>7</a:t>
            </a:r>
            <a:r>
              <a:rPr lang="ru-RU" sz="1700" dirty="0">
                <a:solidFill>
                  <a:srgbClr val="FF0000"/>
                </a:solidFill>
                <a:latin typeface="Liberation Serif" panose="02020603050405020304" pitchFamily="18" charset="0"/>
              </a:rPr>
              <a:t>) изменение номера телефона, адреса электронной почты лицензиата;</a:t>
            </a:r>
          </a:p>
          <a:p>
            <a:r>
              <a:rPr lang="ru-RU" sz="1700" dirty="0" smtClean="0">
                <a:latin typeface="Liberation Serif" panose="02020603050405020304" pitchFamily="18" charset="0"/>
              </a:rPr>
              <a:t>8</a:t>
            </a:r>
            <a:r>
              <a:rPr lang="ru-RU" sz="1700" dirty="0">
                <a:latin typeface="Liberation Serif" panose="02020603050405020304" pitchFamily="18" charset="0"/>
              </a:rPr>
              <a:t>) изменение мест осуществления лицензируемого вида деятельности;</a:t>
            </a:r>
          </a:p>
          <a:p>
            <a:r>
              <a:rPr lang="ru-RU" sz="1700" dirty="0" smtClean="0">
                <a:latin typeface="Liberation Serif" panose="02020603050405020304" pitchFamily="18" charset="0"/>
              </a:rPr>
              <a:t>9</a:t>
            </a:r>
            <a:r>
              <a:rPr lang="ru-RU" sz="1700" dirty="0">
                <a:latin typeface="Liberation Serif" panose="02020603050405020304" pitchFamily="18" charset="0"/>
              </a:rPr>
              <a:t>) изменение перечня выполняемых работ, оказываемых услуг, составляющих лицензируемый вид деятельности;</a:t>
            </a:r>
          </a:p>
          <a:p>
            <a:r>
              <a:rPr lang="ru-RU" sz="1700" dirty="0" smtClean="0">
                <a:latin typeface="Liberation Serif" panose="02020603050405020304" pitchFamily="18" charset="0"/>
              </a:rPr>
              <a:t>10</a:t>
            </a:r>
            <a:r>
              <a:rPr lang="ru-RU" sz="1700" dirty="0">
                <a:latin typeface="Liberation Serif" panose="02020603050405020304" pitchFamily="18" charset="0"/>
              </a:rPr>
              <a:t>) изменение в соответствии с нормативным правовым актом Российской Федерации наименования лицензируемого вида деятельности, перечней работ, услуг, которые выполняются, оказываются в составе конкретных видов деятельности</a:t>
            </a:r>
          </a:p>
        </p:txBody>
      </p:sp>
    </p:spTree>
    <p:extLst>
      <p:ext uri="{BB962C8B-B14F-4D97-AF65-F5344CB8AC3E}">
        <p14:creationId xmlns:p14="http://schemas.microsoft.com/office/powerpoint/2010/main" val="22840638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74141" y="807577"/>
            <a:ext cx="8109155" cy="1325563"/>
          </a:xfrm>
        </p:spPr>
        <p:txBody>
          <a:bodyPr>
            <a:normAutofit fontScale="90000"/>
          </a:bodyPr>
          <a:lstStyle/>
          <a:p>
            <a:pPr algn="ctr"/>
            <a:r>
              <a:rPr lang="ru-RU" dirty="0" smtClean="0">
                <a:solidFill>
                  <a:srgbClr val="FF0000"/>
                </a:solidFill>
                <a:latin typeface="Liberation Serif" panose="02020603050405020304" pitchFamily="18" charset="0"/>
                <a:ea typeface="Cambria" panose="02040503050406030204" pitchFamily="18" charset="0"/>
              </a:rPr>
              <a:t>БЕЗ</a:t>
            </a:r>
            <a:r>
              <a:rPr lang="ru-RU" dirty="0" smtClean="0">
                <a:latin typeface="Liberation Serif" panose="02020603050405020304" pitchFamily="18" charset="0"/>
                <a:ea typeface="Cambria" panose="02040503050406030204" pitchFamily="18" charset="0"/>
              </a:rPr>
              <a:t> ПРОВЕДЕНИЯ ОЦЕНКИ СООТВЕТСТВИЯ ЛИЦЕНЗИОННЫМ ТРЕБОВАНИЯМ</a:t>
            </a:r>
            <a:endParaRPr lang="ru-RU" dirty="0">
              <a:latin typeface="Liberation Serif" panose="02020603050405020304" pitchFamily="18" charset="0"/>
              <a:ea typeface="Cambria" panose="02040503050406030204" pitchFamily="18" charset="0"/>
            </a:endParaRPr>
          </a:p>
        </p:txBody>
      </p:sp>
      <p:sp>
        <p:nvSpPr>
          <p:cNvPr id="3" name="Прямоугольник 2"/>
          <p:cNvSpPr/>
          <p:nvPr/>
        </p:nvSpPr>
        <p:spPr>
          <a:xfrm>
            <a:off x="605531" y="1954422"/>
            <a:ext cx="10980938" cy="4431983"/>
          </a:xfrm>
          <a:prstGeom prst="rect">
            <a:avLst/>
          </a:prstGeom>
        </p:spPr>
        <p:txBody>
          <a:bodyPr wrap="square">
            <a:spAutoFit/>
          </a:bodyPr>
          <a:lstStyle/>
          <a:p>
            <a:endParaRPr lang="ru-RU" dirty="0"/>
          </a:p>
          <a:p>
            <a:endParaRPr lang="ru-RU" sz="2400" dirty="0"/>
          </a:p>
          <a:p>
            <a:pPr algn="just"/>
            <a:r>
              <a:rPr lang="ru-RU" sz="2400" dirty="0">
                <a:latin typeface="Liberation Serif" panose="02020603050405020304" pitchFamily="18" charset="0"/>
              </a:rPr>
              <a:t>1) реорганизация юридического </a:t>
            </a:r>
            <a:r>
              <a:rPr lang="ru-RU" sz="2400" dirty="0" smtClean="0">
                <a:latin typeface="Liberation Serif" panose="02020603050405020304" pitchFamily="18" charset="0"/>
              </a:rPr>
              <a:t>лица;</a:t>
            </a:r>
            <a:endParaRPr lang="ru-RU" sz="2400" dirty="0">
              <a:latin typeface="Liberation Serif" panose="02020603050405020304" pitchFamily="18" charset="0"/>
            </a:endParaRPr>
          </a:p>
          <a:p>
            <a:pPr algn="just"/>
            <a:r>
              <a:rPr lang="ru-RU" sz="2400" dirty="0" smtClean="0">
                <a:latin typeface="Liberation Serif" panose="02020603050405020304" pitchFamily="18" charset="0"/>
              </a:rPr>
              <a:t>2</a:t>
            </a:r>
            <a:r>
              <a:rPr lang="ru-RU" sz="2400" dirty="0">
                <a:latin typeface="Liberation Serif" panose="02020603050405020304" pitchFamily="18" charset="0"/>
              </a:rPr>
              <a:t>) изменение наименования </a:t>
            </a:r>
            <a:r>
              <a:rPr lang="ru-RU" sz="2400" dirty="0" smtClean="0">
                <a:latin typeface="Liberation Serif" panose="02020603050405020304" pitchFamily="18" charset="0"/>
              </a:rPr>
              <a:t>лицензиата (изменение </a:t>
            </a:r>
            <a:r>
              <a:rPr lang="ru-RU" sz="2400" dirty="0">
                <a:latin typeface="Liberation Serif" panose="02020603050405020304" pitchFamily="18" charset="0"/>
              </a:rPr>
              <a:t>наименования филиала </a:t>
            </a:r>
            <a:r>
              <a:rPr lang="ru-RU" sz="2400" dirty="0" smtClean="0">
                <a:latin typeface="Liberation Serif" panose="02020603050405020304" pitchFamily="18" charset="0"/>
              </a:rPr>
              <a:t>лицензиата);</a:t>
            </a:r>
            <a:endParaRPr lang="ru-RU" sz="2400" dirty="0">
              <a:latin typeface="Liberation Serif" panose="02020603050405020304" pitchFamily="18" charset="0"/>
            </a:endParaRPr>
          </a:p>
          <a:p>
            <a:pPr algn="just"/>
            <a:r>
              <a:rPr lang="ru-RU" sz="2400" dirty="0" smtClean="0">
                <a:latin typeface="Liberation Serif" panose="02020603050405020304" pitchFamily="18" charset="0"/>
              </a:rPr>
              <a:t>3</a:t>
            </a:r>
            <a:r>
              <a:rPr lang="ru-RU" sz="2400" dirty="0">
                <a:latin typeface="Liberation Serif" panose="02020603050405020304" pitchFamily="18" charset="0"/>
              </a:rPr>
              <a:t>) изменение адреса места нахождения лицензиата, изменение адреса места нахождения филиала </a:t>
            </a:r>
            <a:r>
              <a:rPr lang="ru-RU" sz="2400" dirty="0" smtClean="0">
                <a:latin typeface="Liberation Serif" panose="02020603050405020304" pitchFamily="18" charset="0"/>
              </a:rPr>
              <a:t>лицензиата;</a:t>
            </a:r>
            <a:endParaRPr lang="ru-RU" sz="2400" dirty="0">
              <a:latin typeface="Liberation Serif" panose="02020603050405020304" pitchFamily="18" charset="0"/>
            </a:endParaRPr>
          </a:p>
          <a:p>
            <a:pPr algn="just"/>
            <a:r>
              <a:rPr lang="ru-RU" sz="2400" dirty="0" smtClean="0">
                <a:latin typeface="Liberation Serif" panose="02020603050405020304" pitchFamily="18" charset="0"/>
              </a:rPr>
              <a:t>4</a:t>
            </a:r>
            <a:r>
              <a:rPr lang="ru-RU" sz="2400" dirty="0">
                <a:latin typeface="Liberation Serif" panose="02020603050405020304" pitchFamily="18" charset="0"/>
              </a:rPr>
              <a:t>) изменение имени, фамилии и (в случае, если имеется) отчества индивидуального предпринимателя;</a:t>
            </a:r>
          </a:p>
          <a:p>
            <a:pPr algn="just"/>
            <a:r>
              <a:rPr lang="ru-RU" sz="2400" dirty="0" smtClean="0">
                <a:latin typeface="Liberation Serif" panose="02020603050405020304" pitchFamily="18" charset="0"/>
              </a:rPr>
              <a:t>5</a:t>
            </a:r>
            <a:r>
              <a:rPr lang="ru-RU" sz="2400" dirty="0">
                <a:latin typeface="Liberation Serif" panose="02020603050405020304" pitchFamily="18" charset="0"/>
              </a:rPr>
              <a:t>) изменение места жительства индивидуального предпринимателя;</a:t>
            </a:r>
          </a:p>
          <a:p>
            <a:pPr algn="just"/>
            <a:r>
              <a:rPr lang="ru-RU" sz="2400" dirty="0" smtClean="0">
                <a:latin typeface="Liberation Serif" panose="02020603050405020304" pitchFamily="18" charset="0"/>
              </a:rPr>
              <a:t>6</a:t>
            </a:r>
            <a:r>
              <a:rPr lang="ru-RU" sz="2400" dirty="0">
                <a:latin typeface="Liberation Serif" panose="02020603050405020304" pitchFamily="18" charset="0"/>
              </a:rPr>
              <a:t>) изменение реквизитов документа, удостоверяющего личность индивидуального </a:t>
            </a:r>
            <a:r>
              <a:rPr lang="ru-RU" sz="2400" dirty="0" smtClean="0">
                <a:latin typeface="Liberation Serif" panose="02020603050405020304" pitchFamily="18" charset="0"/>
              </a:rPr>
              <a:t>предпринимателя</a:t>
            </a:r>
            <a:endParaRPr lang="ru-RU" sz="2400" dirty="0">
              <a:latin typeface="Liberation Serif" panose="02020603050405020304" pitchFamily="18" charset="0"/>
            </a:endParaRPr>
          </a:p>
        </p:txBody>
      </p:sp>
      <p:sp>
        <p:nvSpPr>
          <p:cNvPr id="5" name="Прямоугольник 4"/>
          <p:cNvSpPr/>
          <p:nvPr/>
        </p:nvSpPr>
        <p:spPr>
          <a:xfrm>
            <a:off x="605531" y="654750"/>
            <a:ext cx="1939667" cy="1631216"/>
          </a:xfrm>
          <a:prstGeom prst="rect">
            <a:avLst/>
          </a:prstGeom>
        </p:spPr>
        <p:txBody>
          <a:bodyPr wrap="square">
            <a:spAutoFit/>
          </a:bodyPr>
          <a:lstStyle/>
          <a:p>
            <a:pPr algn="ctr"/>
            <a:r>
              <a:rPr lang="ru-RU" sz="2000" dirty="0" smtClean="0">
                <a:solidFill>
                  <a:srgbClr val="FF0000"/>
                </a:solidFill>
                <a:latin typeface="Liberation Serif" panose="02020603050405020304" pitchFamily="18" charset="0"/>
              </a:rPr>
              <a:t>!!!</a:t>
            </a:r>
          </a:p>
          <a:p>
            <a:pPr algn="ctr"/>
            <a:r>
              <a:rPr lang="ru-RU" sz="2000" dirty="0" smtClean="0">
                <a:solidFill>
                  <a:srgbClr val="FF0000"/>
                </a:solidFill>
                <a:latin typeface="Liberation Serif" panose="02020603050405020304" pitchFamily="18" charset="0"/>
              </a:rPr>
              <a:t>ТРЕБУЕТСЯ </a:t>
            </a:r>
            <a:r>
              <a:rPr lang="ru-RU" sz="2000" dirty="0" smtClean="0">
                <a:solidFill>
                  <a:srgbClr val="FF0000"/>
                </a:solidFill>
                <a:latin typeface="Liberation Serif" panose="02020603050405020304" pitchFamily="18" charset="0"/>
              </a:rPr>
              <a:t>ТОЛЬКО </a:t>
            </a:r>
            <a:r>
              <a:rPr lang="ru-RU" sz="2000" dirty="0" smtClean="0">
                <a:solidFill>
                  <a:srgbClr val="FF0000"/>
                </a:solidFill>
                <a:latin typeface="Liberation Serif" panose="02020603050405020304" pitchFamily="18" charset="0"/>
              </a:rPr>
              <a:t>ЗАЯВЛЕНИЕ</a:t>
            </a:r>
          </a:p>
          <a:p>
            <a:pPr algn="ctr"/>
            <a:r>
              <a:rPr lang="ru-RU" sz="2000" dirty="0" smtClean="0">
                <a:solidFill>
                  <a:srgbClr val="FF0000"/>
                </a:solidFill>
                <a:latin typeface="Liberation Serif" panose="02020603050405020304" pitchFamily="18" charset="0"/>
              </a:rPr>
              <a:t>!!!</a:t>
            </a:r>
            <a:endParaRPr lang="ru-RU" sz="2000" dirty="0">
              <a:solidFill>
                <a:srgbClr val="FF0000"/>
              </a:solidFill>
              <a:latin typeface="Liberation Serif" panose="02020603050405020304" pitchFamily="18" charset="0"/>
            </a:endParaRPr>
          </a:p>
        </p:txBody>
      </p:sp>
    </p:spTree>
    <p:extLst>
      <p:ext uri="{BB962C8B-B14F-4D97-AF65-F5344CB8AC3E}">
        <p14:creationId xmlns:p14="http://schemas.microsoft.com/office/powerpoint/2010/main" val="18687480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latin typeface="Liberation Serif" panose="02020603050405020304" pitchFamily="18" charset="0"/>
                <a:ea typeface="Cambria" panose="02040503050406030204" pitchFamily="18" charset="0"/>
              </a:rPr>
              <a:t>ПРОВОДИТСЯ ОЦЕНКА </a:t>
            </a:r>
            <a:r>
              <a:rPr lang="ru-RU" dirty="0">
                <a:latin typeface="Liberation Serif" panose="02020603050405020304" pitchFamily="18" charset="0"/>
                <a:ea typeface="Cambria" panose="02040503050406030204" pitchFamily="18" charset="0"/>
              </a:rPr>
              <a:t>СООТВЕТСТВИЯ ЛИЦЕНЗИОННЫМ ТРЕБОВАНИЯМ</a:t>
            </a:r>
          </a:p>
        </p:txBody>
      </p:sp>
      <p:sp>
        <p:nvSpPr>
          <p:cNvPr id="3" name="Прямоугольник 2"/>
          <p:cNvSpPr/>
          <p:nvPr/>
        </p:nvSpPr>
        <p:spPr>
          <a:xfrm>
            <a:off x="538401" y="1769646"/>
            <a:ext cx="6319600" cy="3416320"/>
          </a:xfrm>
          <a:prstGeom prst="rect">
            <a:avLst/>
          </a:prstGeom>
        </p:spPr>
        <p:txBody>
          <a:bodyPr wrap="square">
            <a:spAutoFit/>
          </a:bodyPr>
          <a:lstStyle/>
          <a:p>
            <a:pPr algn="just"/>
            <a:r>
              <a:rPr lang="ru-RU" sz="2400" dirty="0" smtClean="0">
                <a:latin typeface="Liberation Serif" panose="02020603050405020304" pitchFamily="18" charset="0"/>
              </a:rPr>
              <a:t>8</a:t>
            </a:r>
            <a:r>
              <a:rPr lang="ru-RU" sz="2400" dirty="0">
                <a:latin typeface="Liberation Serif" panose="02020603050405020304" pitchFamily="18" charset="0"/>
              </a:rPr>
              <a:t>) изменение мест осуществления лицензируемого вида </a:t>
            </a:r>
            <a:r>
              <a:rPr lang="ru-RU" sz="2400" dirty="0" smtClean="0">
                <a:latin typeface="Liberation Serif" panose="02020603050405020304" pitchFamily="18" charset="0"/>
              </a:rPr>
              <a:t>деятельности (</a:t>
            </a:r>
            <a:r>
              <a:rPr lang="ru-RU" sz="2400" dirty="0" smtClean="0">
                <a:solidFill>
                  <a:srgbClr val="FF0000"/>
                </a:solidFill>
                <a:latin typeface="Liberation Serif" panose="02020603050405020304" pitchFamily="18" charset="0"/>
              </a:rPr>
              <a:t>добавление</a:t>
            </a:r>
            <a:r>
              <a:rPr lang="ru-RU" sz="2400" dirty="0" smtClean="0">
                <a:latin typeface="Liberation Serif" panose="02020603050405020304" pitchFamily="18" charset="0"/>
              </a:rPr>
              <a:t> </a:t>
            </a:r>
            <a:r>
              <a:rPr lang="ru-RU" sz="2400" dirty="0">
                <a:latin typeface="Liberation Serif" panose="02020603050405020304" pitchFamily="18" charset="0"/>
              </a:rPr>
              <a:t>адресов мест осуществления образовательной деятельность</a:t>
            </a:r>
            <a:r>
              <a:rPr lang="ru-RU" sz="2400" dirty="0" smtClean="0">
                <a:latin typeface="Liberation Serif" panose="02020603050405020304" pitchFamily="18" charset="0"/>
              </a:rPr>
              <a:t>);</a:t>
            </a:r>
          </a:p>
          <a:p>
            <a:pPr algn="just"/>
            <a:endParaRPr lang="ru-RU" sz="2400" dirty="0">
              <a:latin typeface="Liberation Serif" panose="02020603050405020304" pitchFamily="18" charset="0"/>
            </a:endParaRPr>
          </a:p>
          <a:p>
            <a:pPr algn="just"/>
            <a:r>
              <a:rPr lang="ru-RU" sz="2400" dirty="0" smtClean="0">
                <a:latin typeface="Liberation Serif" panose="02020603050405020304" pitchFamily="18" charset="0"/>
              </a:rPr>
              <a:t>9</a:t>
            </a:r>
            <a:r>
              <a:rPr lang="ru-RU" sz="2400" dirty="0">
                <a:latin typeface="Liberation Serif" panose="02020603050405020304" pitchFamily="18" charset="0"/>
              </a:rPr>
              <a:t>) изменение перечня выполняемых работ, оказываемых услуг, составляющих лицензируемый вид </a:t>
            </a:r>
            <a:r>
              <a:rPr lang="ru-RU" sz="2400" dirty="0" smtClean="0">
                <a:latin typeface="Liberation Serif" panose="02020603050405020304" pitchFamily="18" charset="0"/>
              </a:rPr>
              <a:t>деятельности (</a:t>
            </a:r>
            <a:r>
              <a:rPr lang="ru-RU" sz="2400" dirty="0" smtClean="0">
                <a:solidFill>
                  <a:srgbClr val="FF0000"/>
                </a:solidFill>
                <a:latin typeface="Liberation Serif" panose="02020603050405020304" pitchFamily="18" charset="0"/>
              </a:rPr>
              <a:t>добавление</a:t>
            </a:r>
            <a:r>
              <a:rPr lang="ru-RU" sz="2400" dirty="0" smtClean="0">
                <a:latin typeface="Liberation Serif" panose="02020603050405020304" pitchFamily="18" charset="0"/>
              </a:rPr>
              <a:t> </a:t>
            </a:r>
            <a:r>
              <a:rPr lang="ru-RU" sz="2400" dirty="0">
                <a:latin typeface="Liberation Serif" panose="02020603050405020304" pitchFamily="18" charset="0"/>
              </a:rPr>
              <a:t>сведений об образовательных программах</a:t>
            </a:r>
            <a:r>
              <a:rPr lang="ru-RU" sz="2400" dirty="0" smtClean="0">
                <a:latin typeface="Liberation Serif" panose="02020603050405020304" pitchFamily="18" charset="0"/>
              </a:rPr>
              <a:t>)</a:t>
            </a:r>
            <a:endParaRPr lang="ru-RU" sz="2400" dirty="0">
              <a:latin typeface="Liberation Serif" panose="02020603050405020304" pitchFamily="18" charset="0"/>
            </a:endParaRPr>
          </a:p>
        </p:txBody>
      </p:sp>
      <p:sp>
        <p:nvSpPr>
          <p:cNvPr id="4" name="Прямоугольник 3"/>
          <p:cNvSpPr/>
          <p:nvPr/>
        </p:nvSpPr>
        <p:spPr>
          <a:xfrm>
            <a:off x="8163911" y="2266906"/>
            <a:ext cx="2862035" cy="1631216"/>
          </a:xfrm>
          <a:prstGeom prst="rect">
            <a:avLst/>
          </a:prstGeom>
        </p:spPr>
        <p:txBody>
          <a:bodyPr wrap="square">
            <a:spAutoFit/>
          </a:bodyPr>
          <a:lstStyle/>
          <a:p>
            <a:pPr algn="ctr"/>
            <a:r>
              <a:rPr lang="ru-RU" sz="2000" b="1" dirty="0" smtClean="0">
                <a:solidFill>
                  <a:srgbClr val="FF0000"/>
                </a:solidFill>
                <a:latin typeface="Liberation Serif" panose="02020603050405020304" pitchFamily="18" charset="0"/>
              </a:rPr>
              <a:t>!!!</a:t>
            </a:r>
          </a:p>
          <a:p>
            <a:pPr algn="ctr"/>
            <a:r>
              <a:rPr lang="ru-RU" sz="2000" b="1" dirty="0" smtClean="0">
                <a:solidFill>
                  <a:srgbClr val="FF0000"/>
                </a:solidFill>
                <a:latin typeface="Liberation Serif" panose="02020603050405020304" pitchFamily="18" charset="0"/>
              </a:rPr>
              <a:t>ТРЕБУЕТСЯ </a:t>
            </a:r>
            <a:r>
              <a:rPr lang="ru-RU" sz="2000" b="1" dirty="0" smtClean="0">
                <a:solidFill>
                  <a:srgbClr val="FF0000"/>
                </a:solidFill>
                <a:latin typeface="Liberation Serif" panose="02020603050405020304" pitchFamily="18" charset="0"/>
              </a:rPr>
              <a:t>ТОЛЬКО </a:t>
            </a:r>
            <a:r>
              <a:rPr lang="ru-RU" sz="2000" b="1" dirty="0" smtClean="0">
                <a:solidFill>
                  <a:srgbClr val="FF0000"/>
                </a:solidFill>
                <a:latin typeface="Liberation Serif" panose="02020603050405020304" pitchFamily="18" charset="0"/>
              </a:rPr>
              <a:t>ЗАЯВЛЕНИЕ</a:t>
            </a:r>
          </a:p>
          <a:p>
            <a:pPr algn="ctr"/>
            <a:r>
              <a:rPr lang="ru-RU" sz="2000" b="1" dirty="0" smtClean="0">
                <a:solidFill>
                  <a:srgbClr val="FF0000"/>
                </a:solidFill>
                <a:latin typeface="Liberation Serif" panose="02020603050405020304" pitchFamily="18" charset="0"/>
              </a:rPr>
              <a:t>!!!</a:t>
            </a:r>
            <a:endParaRPr lang="ru-RU" sz="2000" b="1" dirty="0">
              <a:solidFill>
                <a:srgbClr val="FF0000"/>
              </a:solidFill>
              <a:latin typeface="Liberation Serif" panose="02020603050405020304" pitchFamily="18" charset="0"/>
            </a:endParaRPr>
          </a:p>
        </p:txBody>
      </p:sp>
      <p:sp>
        <p:nvSpPr>
          <p:cNvPr id="6" name="Прямоугольник 5"/>
          <p:cNvSpPr/>
          <p:nvPr/>
        </p:nvSpPr>
        <p:spPr>
          <a:xfrm>
            <a:off x="7031421" y="4087606"/>
            <a:ext cx="4979532" cy="2308324"/>
          </a:xfrm>
          <a:prstGeom prst="rect">
            <a:avLst/>
          </a:prstGeom>
        </p:spPr>
        <p:txBody>
          <a:bodyPr wrap="square">
            <a:spAutoFit/>
          </a:bodyPr>
          <a:lstStyle/>
          <a:p>
            <a:r>
              <a:rPr lang="ru-RU" sz="1600" dirty="0" smtClean="0">
                <a:latin typeface="Liberation Serif" panose="02020603050405020304" pitchFamily="18" charset="0"/>
              </a:rPr>
              <a:t>8</a:t>
            </a:r>
            <a:r>
              <a:rPr lang="ru-RU" dirty="0">
                <a:latin typeface="Liberation Serif" panose="02020603050405020304" pitchFamily="18" charset="0"/>
              </a:rPr>
              <a:t>) изменение мест осуществления лицензируемого вида </a:t>
            </a:r>
            <a:r>
              <a:rPr lang="ru-RU" dirty="0" smtClean="0">
                <a:latin typeface="Liberation Serif" panose="02020603050405020304" pitchFamily="18" charset="0"/>
              </a:rPr>
              <a:t>деятельности (</a:t>
            </a:r>
            <a:r>
              <a:rPr lang="ru-RU" dirty="0" smtClean="0">
                <a:solidFill>
                  <a:srgbClr val="FF0000"/>
                </a:solidFill>
                <a:latin typeface="Liberation Serif" panose="02020603050405020304" pitchFamily="18" charset="0"/>
              </a:rPr>
              <a:t>исключение</a:t>
            </a:r>
            <a:r>
              <a:rPr lang="ru-RU" dirty="0" smtClean="0">
                <a:latin typeface="Liberation Serif" panose="02020603050405020304" pitchFamily="18" charset="0"/>
              </a:rPr>
              <a:t> адресов мест осуществления образовательной деятельность);</a:t>
            </a:r>
            <a:endParaRPr lang="ru-RU" dirty="0">
              <a:latin typeface="Liberation Serif" panose="02020603050405020304" pitchFamily="18" charset="0"/>
            </a:endParaRPr>
          </a:p>
          <a:p>
            <a:r>
              <a:rPr lang="ru-RU" dirty="0" smtClean="0">
                <a:latin typeface="Liberation Serif" panose="02020603050405020304" pitchFamily="18" charset="0"/>
              </a:rPr>
              <a:t>9</a:t>
            </a:r>
            <a:r>
              <a:rPr lang="ru-RU" dirty="0">
                <a:latin typeface="Liberation Serif" panose="02020603050405020304" pitchFamily="18" charset="0"/>
              </a:rPr>
              <a:t>) изменение перечня выполняемых работ, оказываемых услуг, составляющих лицензируемый вид </a:t>
            </a:r>
            <a:r>
              <a:rPr lang="ru-RU" dirty="0" smtClean="0">
                <a:latin typeface="Liberation Serif" panose="02020603050405020304" pitchFamily="18" charset="0"/>
              </a:rPr>
              <a:t>деятельности (</a:t>
            </a:r>
            <a:r>
              <a:rPr lang="ru-RU" dirty="0" smtClean="0">
                <a:solidFill>
                  <a:srgbClr val="FF0000"/>
                </a:solidFill>
                <a:latin typeface="Liberation Serif" panose="02020603050405020304" pitchFamily="18" charset="0"/>
              </a:rPr>
              <a:t>исключение</a:t>
            </a:r>
            <a:r>
              <a:rPr lang="ru-RU" dirty="0" smtClean="0">
                <a:latin typeface="Liberation Serif" panose="02020603050405020304" pitchFamily="18" charset="0"/>
              </a:rPr>
              <a:t> сведений об образовательных программах</a:t>
            </a:r>
            <a:r>
              <a:rPr lang="ru-RU" dirty="0" smtClean="0">
                <a:latin typeface="Liberation Serif" panose="02020603050405020304" pitchFamily="18" charset="0"/>
              </a:rPr>
              <a:t>)</a:t>
            </a:r>
            <a:endParaRPr lang="ru-RU" dirty="0">
              <a:latin typeface="Liberation Serif" panose="02020603050405020304" pitchFamily="18" charset="0"/>
            </a:endParaRPr>
          </a:p>
        </p:txBody>
      </p:sp>
      <p:pic>
        <p:nvPicPr>
          <p:cNvPr id="7" name="Рисунок 6"/>
          <p:cNvPicPr>
            <a:picLocks noChangeAspect="1"/>
          </p:cNvPicPr>
          <p:nvPr/>
        </p:nvPicPr>
        <p:blipFill>
          <a:blip r:embed="rId2"/>
          <a:stretch>
            <a:fillRect/>
          </a:stretch>
        </p:blipFill>
        <p:spPr>
          <a:xfrm>
            <a:off x="7490771" y="2725222"/>
            <a:ext cx="1262833" cy="947125"/>
          </a:xfrm>
          <a:prstGeom prst="rect">
            <a:avLst/>
          </a:prstGeom>
        </p:spPr>
      </p:pic>
    </p:spTree>
    <p:extLst>
      <p:ext uri="{BB962C8B-B14F-4D97-AF65-F5344CB8AC3E}">
        <p14:creationId xmlns:p14="http://schemas.microsoft.com/office/powerpoint/2010/main" val="4220065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035" y="3303639"/>
            <a:ext cx="11121189" cy="2891517"/>
          </a:xfrm>
        </p:spPr>
        <p:txBody>
          <a:bodyPr>
            <a:normAutofit fontScale="90000"/>
          </a:bodyPr>
          <a:lstStyle/>
          <a:p>
            <a:r>
              <a:rPr lang="ru-RU" b="1" dirty="0" smtClean="0">
                <a:latin typeface="Liberation Serif" panose="02020603050405020304" pitchFamily="18" charset="0"/>
              </a:rPr>
              <a:t>3. В чем отличие образовательных программ профессионального образования </a:t>
            </a:r>
            <a:r>
              <a:rPr lang="ru-RU" b="1" dirty="0">
                <a:latin typeface="Liberation Serif" panose="02020603050405020304" pitchFamily="18" charset="0"/>
              </a:rPr>
              <a:t>от образовательных программ дополнительного </a:t>
            </a:r>
            <a:r>
              <a:rPr lang="ru-RU" b="1" dirty="0" smtClean="0">
                <a:latin typeface="Liberation Serif" panose="02020603050405020304" pitchFamily="18" charset="0"/>
              </a:rPr>
              <a:t>профессионального образования? </a:t>
            </a:r>
            <a:r>
              <a:rPr lang="ru-RU" b="1" dirty="0" smtClean="0">
                <a:latin typeface="Liberation Serif" panose="02020603050405020304" pitchFamily="18" charset="0"/>
              </a:rPr>
              <a:t>Где их взять?</a:t>
            </a:r>
            <a:endParaRPr lang="ru-RU" b="1" dirty="0">
              <a:latin typeface="Liberation Serif" panose="02020603050405020304" pitchFamily="18" charset="0"/>
            </a:endParaRPr>
          </a:p>
        </p:txBody>
      </p:sp>
    </p:spTree>
    <p:extLst>
      <p:ext uri="{BB962C8B-B14F-4D97-AF65-F5344CB8AC3E}">
        <p14:creationId xmlns:p14="http://schemas.microsoft.com/office/powerpoint/2010/main" val="8623559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extLst>
              <p:ext uri="{D42A27DB-BD31-4B8C-83A1-F6EECF244321}">
                <p14:modId xmlns:p14="http://schemas.microsoft.com/office/powerpoint/2010/main" val="3306482978"/>
              </p:ext>
            </p:extLst>
          </p:nvPr>
        </p:nvGraphicFramePr>
        <p:xfrm>
          <a:off x="324144" y="346008"/>
          <a:ext cx="11458281" cy="4907280"/>
        </p:xfrm>
        <a:graphic>
          <a:graphicData uri="http://schemas.openxmlformats.org/drawingml/2006/table">
            <a:tbl>
              <a:tblPr firstRow="1" bandRow="1">
                <a:tableStyleId>{5C22544A-7EE6-4342-B048-85BDC9FD1C3A}</a:tableStyleId>
              </a:tblPr>
              <a:tblGrid>
                <a:gridCol w="2006101">
                  <a:extLst>
                    <a:ext uri="{9D8B030D-6E8A-4147-A177-3AD203B41FA5}">
                      <a16:colId xmlns="" xmlns:a16="http://schemas.microsoft.com/office/drawing/2014/main" val="3545936956"/>
                    </a:ext>
                  </a:extLst>
                </a:gridCol>
                <a:gridCol w="1976284">
                  <a:extLst>
                    <a:ext uri="{9D8B030D-6E8A-4147-A177-3AD203B41FA5}">
                      <a16:colId xmlns="" xmlns:a16="http://schemas.microsoft.com/office/drawing/2014/main" val="4113785168"/>
                    </a:ext>
                  </a:extLst>
                </a:gridCol>
                <a:gridCol w="2949677">
                  <a:extLst>
                    <a:ext uri="{9D8B030D-6E8A-4147-A177-3AD203B41FA5}">
                      <a16:colId xmlns="" xmlns:a16="http://schemas.microsoft.com/office/drawing/2014/main" val="4242827315"/>
                    </a:ext>
                  </a:extLst>
                </a:gridCol>
                <a:gridCol w="1268362"/>
                <a:gridCol w="3257857">
                  <a:extLst>
                    <a:ext uri="{9D8B030D-6E8A-4147-A177-3AD203B41FA5}">
                      <a16:colId xmlns="" xmlns:a16="http://schemas.microsoft.com/office/drawing/2014/main" val="472842281"/>
                    </a:ext>
                  </a:extLst>
                </a:gridCol>
              </a:tblGrid>
              <a:tr h="37964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sz="1600" dirty="0" smtClean="0">
                          <a:solidFill>
                            <a:schemeClr val="tx1"/>
                          </a:solidFill>
                          <a:latin typeface="Cambria" panose="02040503050406030204" pitchFamily="18" charset="0"/>
                          <a:ea typeface="Cambria" panose="02040503050406030204" pitchFamily="18" charset="0"/>
                        </a:rPr>
                        <a:t>Запись в реестре лицензий</a:t>
                      </a:r>
                    </a:p>
                    <a:p>
                      <a:pPr algn="ctr"/>
                      <a:endParaRPr lang="ru-RU" sz="1600" dirty="0" smtClean="0">
                        <a:solidFill>
                          <a:schemeClr val="tx1"/>
                        </a:solidFill>
                        <a:latin typeface="Cambria" panose="02040503050406030204" pitchFamily="18" charset="0"/>
                        <a:ea typeface="Cambria" panose="02040503050406030204" pitchFamily="18" charset="0"/>
                      </a:endParaRPr>
                    </a:p>
                  </a:txBody>
                  <a:tcPr/>
                </a:tc>
                <a:tc>
                  <a:txBody>
                    <a:bodyPr/>
                    <a:lstStyle/>
                    <a:p>
                      <a:pPr algn="ctr"/>
                      <a:r>
                        <a:rPr lang="ru-RU" sz="1600" dirty="0" smtClean="0">
                          <a:solidFill>
                            <a:schemeClr val="tx1"/>
                          </a:solidFill>
                          <a:latin typeface="Cambria" panose="02040503050406030204" pitchFamily="18" charset="0"/>
                          <a:ea typeface="Cambria" panose="02040503050406030204" pitchFamily="18" charset="0"/>
                        </a:rPr>
                        <a:t>Образовательная</a:t>
                      </a:r>
                      <a:r>
                        <a:rPr lang="ru-RU" sz="1600" baseline="0" dirty="0" smtClean="0">
                          <a:solidFill>
                            <a:schemeClr val="tx1"/>
                          </a:solidFill>
                          <a:latin typeface="Cambria" panose="02040503050406030204" pitchFamily="18" charset="0"/>
                          <a:ea typeface="Cambria" panose="02040503050406030204" pitchFamily="18" charset="0"/>
                        </a:rPr>
                        <a:t> программа</a:t>
                      </a:r>
                      <a:endParaRPr lang="ru-RU" sz="1600" dirty="0">
                        <a:solidFill>
                          <a:schemeClr val="tx1"/>
                        </a:solidFill>
                        <a:latin typeface="Cambria" panose="02040503050406030204" pitchFamily="18" charset="0"/>
                        <a:ea typeface="Cambria" panose="02040503050406030204" pitchFamily="18" charset="0"/>
                      </a:endParaRPr>
                    </a:p>
                  </a:txBody>
                  <a:tcPr/>
                </a:tc>
                <a:tc>
                  <a:txBody>
                    <a:bodyPr/>
                    <a:lstStyle/>
                    <a:p>
                      <a:pPr algn="ctr"/>
                      <a:r>
                        <a:rPr lang="ru-RU" sz="1600" dirty="0" smtClean="0">
                          <a:solidFill>
                            <a:schemeClr val="tx1"/>
                          </a:solidFill>
                          <a:latin typeface="Cambria" panose="02040503050406030204" pitchFamily="18" charset="0"/>
                          <a:ea typeface="Cambria" panose="02040503050406030204" pitchFamily="18" charset="0"/>
                        </a:rPr>
                        <a:t>Наименование образовательной программы</a:t>
                      </a:r>
                      <a:endParaRPr lang="ru-RU" sz="1600" dirty="0">
                        <a:solidFill>
                          <a:schemeClr val="tx1"/>
                        </a:solidFill>
                        <a:latin typeface="Cambria" panose="02040503050406030204" pitchFamily="18" charset="0"/>
                        <a:ea typeface="Cambria" panose="02040503050406030204" pitchFamily="18" charset="0"/>
                      </a:endParaRPr>
                    </a:p>
                  </a:txBody>
                  <a:tcPr/>
                </a:tc>
                <a:tc>
                  <a:txBody>
                    <a:bodyPr/>
                    <a:lstStyle/>
                    <a:p>
                      <a:pPr algn="ctr"/>
                      <a:r>
                        <a:rPr lang="ru-RU" sz="1600" dirty="0" smtClean="0">
                          <a:solidFill>
                            <a:schemeClr val="tx1"/>
                          </a:solidFill>
                          <a:latin typeface="Cambria" panose="02040503050406030204" pitchFamily="18" charset="0"/>
                          <a:ea typeface="Cambria" panose="02040503050406030204" pitchFamily="18" charset="0"/>
                        </a:rPr>
                        <a:t>Основные статьи 273-ФЗ</a:t>
                      </a:r>
                      <a:endParaRPr lang="ru-RU" sz="1600" dirty="0">
                        <a:solidFill>
                          <a:schemeClr val="tx1"/>
                        </a:solidFill>
                        <a:latin typeface="Cambria" panose="02040503050406030204" pitchFamily="18" charset="0"/>
                        <a:ea typeface="Cambria" panose="02040503050406030204" pitchFamily="18" charset="0"/>
                      </a:endParaRPr>
                    </a:p>
                  </a:txBody>
                  <a:tcPr/>
                </a:tc>
                <a:tc>
                  <a:txBody>
                    <a:bodyPr/>
                    <a:lstStyle/>
                    <a:p>
                      <a:pPr algn="ctr"/>
                      <a:r>
                        <a:rPr lang="ru-RU" sz="1600" dirty="0" smtClean="0">
                          <a:solidFill>
                            <a:schemeClr val="tx1"/>
                          </a:solidFill>
                          <a:latin typeface="Cambria" panose="02040503050406030204" pitchFamily="18" charset="0"/>
                          <a:ea typeface="Cambria" panose="02040503050406030204" pitchFamily="18" charset="0"/>
                        </a:rPr>
                        <a:t>Документ, выдаваемый по итогам освоения образовательной программы</a:t>
                      </a:r>
                      <a:endParaRPr lang="ru-RU" sz="1600" dirty="0">
                        <a:solidFill>
                          <a:schemeClr val="tx1"/>
                        </a:solidFill>
                        <a:latin typeface="Cambria" panose="02040503050406030204" pitchFamily="18" charset="0"/>
                        <a:ea typeface="Cambria" panose="02040503050406030204" pitchFamily="18" charset="0"/>
                      </a:endParaRPr>
                    </a:p>
                  </a:txBody>
                  <a:tcPr/>
                </a:tc>
                <a:extLst>
                  <a:ext uri="{0D108BD9-81ED-4DB2-BD59-A6C34878D82A}">
                    <a16:rowId xmlns="" xmlns:a16="http://schemas.microsoft.com/office/drawing/2014/main" val="4027823461"/>
                  </a:ext>
                </a:extLst>
              </a:tr>
              <a:tr h="18724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600" dirty="0" smtClean="0">
                          <a:latin typeface="Liberation Serif" panose="02020603050405020304" pitchFamily="18" charset="0"/>
                          <a:ea typeface="Cambria" panose="02040503050406030204" pitchFamily="18" charset="0"/>
                        </a:rPr>
                        <a:t>Профессиональное</a:t>
                      </a:r>
                      <a:r>
                        <a:rPr lang="ru-RU" sz="1600" baseline="0" dirty="0" smtClean="0">
                          <a:latin typeface="Liberation Serif" panose="02020603050405020304" pitchFamily="18" charset="0"/>
                          <a:ea typeface="Cambria" panose="02040503050406030204" pitchFamily="18" charset="0"/>
                        </a:rPr>
                        <a:t> обучение</a:t>
                      </a:r>
                      <a:endParaRPr lang="ru-RU" sz="1600" dirty="0" smtClean="0">
                        <a:latin typeface="Liberation Serif" panose="02020603050405020304" pitchFamily="18" charset="0"/>
                        <a:ea typeface="Cambria" panose="02040503050406030204" pitchFamily="18" charset="0"/>
                      </a:endParaRPr>
                    </a:p>
                    <a:p>
                      <a:endParaRPr lang="ru-RU" sz="1600" dirty="0">
                        <a:latin typeface="Liberation Serif" panose="02020603050405020304" pitchFamily="18" charset="0"/>
                        <a:ea typeface="Cambria" panose="020405030504060302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600" dirty="0" smtClean="0">
                          <a:latin typeface="Liberation Serif" panose="02020603050405020304" pitchFamily="18" charset="0"/>
                          <a:ea typeface="Cambria" panose="02040503050406030204" pitchFamily="18" charset="0"/>
                        </a:rPr>
                        <a:t>Основные/</a:t>
                      </a:r>
                    </a:p>
                    <a:p>
                      <a:r>
                        <a:rPr lang="ru-RU" sz="1600" dirty="0" smtClean="0">
                          <a:latin typeface="Liberation Serif" panose="02020603050405020304" pitchFamily="18" charset="0"/>
                          <a:ea typeface="Cambria" panose="02040503050406030204" pitchFamily="18" charset="0"/>
                        </a:rPr>
                        <a:t>программы </a:t>
                      </a:r>
                      <a:r>
                        <a:rPr lang="ru-RU" sz="1600" dirty="0" smtClean="0">
                          <a:latin typeface="Liberation Serif" panose="02020603050405020304" pitchFamily="18" charset="0"/>
                          <a:ea typeface="Cambria" panose="02040503050406030204" pitchFamily="18" charset="0"/>
                        </a:rPr>
                        <a:t>профессионального обучения</a:t>
                      </a:r>
                      <a:endParaRPr lang="ru-RU" sz="1600" dirty="0">
                        <a:latin typeface="Liberation Serif" panose="02020603050405020304" pitchFamily="18" charset="0"/>
                        <a:ea typeface="Cambria" panose="02040503050406030204" pitchFamily="18" charset="0"/>
                      </a:endParaRPr>
                    </a:p>
                  </a:txBody>
                  <a:tcPr/>
                </a:tc>
                <a:tc>
                  <a:txBody>
                    <a:bodyPr/>
                    <a:lstStyle/>
                    <a:p>
                      <a:r>
                        <a:rPr lang="ru-RU" sz="1600" dirty="0" smtClean="0">
                          <a:latin typeface="Liberation Serif" panose="02020603050405020304" pitchFamily="18" charset="0"/>
                          <a:ea typeface="Cambria" panose="02040503050406030204" pitchFamily="18" charset="0"/>
                        </a:rPr>
                        <a:t>образовательная программа</a:t>
                      </a:r>
                      <a:r>
                        <a:rPr lang="ru-RU" sz="1600" baseline="0" dirty="0" smtClean="0">
                          <a:latin typeface="Liberation Serif" panose="02020603050405020304" pitchFamily="18" charset="0"/>
                          <a:ea typeface="Cambria" panose="02040503050406030204" pitchFamily="18" charset="0"/>
                        </a:rPr>
                        <a:t> </a:t>
                      </a:r>
                      <a:r>
                        <a:rPr lang="ru-RU" sz="1600" dirty="0" smtClean="0">
                          <a:latin typeface="Liberation Serif" panose="02020603050405020304" pitchFamily="18" charset="0"/>
                          <a:ea typeface="Cambria" panose="02040503050406030204" pitchFamily="18" charset="0"/>
                        </a:rPr>
                        <a:t> профессиональной подготовки по профессиям рабочих и должностям служащих;</a:t>
                      </a:r>
                    </a:p>
                    <a:p>
                      <a:endParaRPr lang="ru-RU" sz="800" dirty="0" smtClean="0">
                        <a:latin typeface="Liberation Serif" panose="02020603050405020304" pitchFamily="18" charset="0"/>
                        <a:ea typeface="Cambria" panose="02040503050406030204" pitchFamily="18" charset="0"/>
                      </a:endParaRPr>
                    </a:p>
                    <a:p>
                      <a:r>
                        <a:rPr lang="ru-RU" sz="1600" dirty="0" smtClean="0">
                          <a:latin typeface="Liberation Serif" panose="02020603050405020304" pitchFamily="18" charset="0"/>
                          <a:ea typeface="Cambria" panose="02040503050406030204" pitchFamily="18" charset="0"/>
                        </a:rPr>
                        <a:t>образовательная программа</a:t>
                      </a:r>
                      <a:r>
                        <a:rPr lang="ru-RU" sz="1600" baseline="0" dirty="0" smtClean="0">
                          <a:latin typeface="Liberation Serif" panose="02020603050405020304" pitchFamily="18" charset="0"/>
                          <a:ea typeface="Cambria" panose="02040503050406030204" pitchFamily="18" charset="0"/>
                        </a:rPr>
                        <a:t> </a:t>
                      </a:r>
                      <a:r>
                        <a:rPr lang="ru-RU" sz="1600" dirty="0" smtClean="0">
                          <a:latin typeface="Liberation Serif" panose="02020603050405020304" pitchFamily="18" charset="0"/>
                          <a:ea typeface="Cambria" panose="02040503050406030204" pitchFamily="18" charset="0"/>
                        </a:rPr>
                        <a:t> переподготовки рабочих и служащих;</a:t>
                      </a:r>
                    </a:p>
                    <a:p>
                      <a:endParaRPr lang="ru-RU" sz="800" dirty="0" smtClean="0">
                        <a:latin typeface="Liberation Serif" panose="02020603050405020304" pitchFamily="18" charset="0"/>
                        <a:ea typeface="Cambria" panose="02040503050406030204" pitchFamily="18" charset="0"/>
                      </a:endParaRPr>
                    </a:p>
                    <a:p>
                      <a:r>
                        <a:rPr lang="ru-RU" sz="1600" dirty="0" smtClean="0">
                          <a:latin typeface="Liberation Serif" panose="02020603050405020304" pitchFamily="18" charset="0"/>
                          <a:ea typeface="Cambria" panose="02040503050406030204" pitchFamily="18" charset="0"/>
                        </a:rPr>
                        <a:t>образовательная программа</a:t>
                      </a:r>
                      <a:r>
                        <a:rPr lang="ru-RU" sz="1600" baseline="0" dirty="0" smtClean="0">
                          <a:latin typeface="Liberation Serif" panose="02020603050405020304" pitchFamily="18" charset="0"/>
                          <a:ea typeface="Cambria" panose="02040503050406030204" pitchFamily="18" charset="0"/>
                        </a:rPr>
                        <a:t> </a:t>
                      </a:r>
                      <a:r>
                        <a:rPr lang="ru-RU" sz="1600" dirty="0" smtClean="0">
                          <a:latin typeface="Liberation Serif" panose="02020603050405020304" pitchFamily="18" charset="0"/>
                          <a:ea typeface="Cambria" panose="02040503050406030204" pitchFamily="18" charset="0"/>
                        </a:rPr>
                        <a:t> повышения квалификации рабочих и служащих</a:t>
                      </a:r>
                      <a:endParaRPr lang="ru-RU" sz="1600" dirty="0">
                        <a:latin typeface="Liberation Serif" panose="02020603050405020304" pitchFamily="18" charset="0"/>
                        <a:ea typeface="Cambria" panose="02040503050406030204" pitchFamily="18" charset="0"/>
                      </a:endParaRPr>
                    </a:p>
                  </a:txBody>
                  <a:tcPr/>
                </a:tc>
                <a:tc>
                  <a:txBody>
                    <a:bodyPr/>
                    <a:lstStyle/>
                    <a:p>
                      <a:r>
                        <a:rPr lang="ru-RU" sz="1600" dirty="0" err="1" smtClean="0">
                          <a:latin typeface="Liberation Serif" panose="02020603050405020304" pitchFamily="18" charset="0"/>
                          <a:ea typeface="Cambria" panose="02040503050406030204" pitchFamily="18" charset="0"/>
                        </a:rPr>
                        <a:t>Сатья</a:t>
                      </a:r>
                      <a:r>
                        <a:rPr lang="ru-RU" sz="1600" dirty="0" smtClean="0">
                          <a:latin typeface="Liberation Serif" panose="02020603050405020304" pitchFamily="18" charset="0"/>
                          <a:ea typeface="Cambria" panose="02040503050406030204" pitchFamily="18" charset="0"/>
                        </a:rPr>
                        <a:t> 12;</a:t>
                      </a:r>
                    </a:p>
                    <a:p>
                      <a:r>
                        <a:rPr lang="ru-RU" sz="1600" dirty="0" smtClean="0">
                          <a:latin typeface="Liberation Serif" panose="02020603050405020304" pitchFamily="18" charset="0"/>
                          <a:ea typeface="Cambria" panose="02040503050406030204" pitchFamily="18" charset="0"/>
                        </a:rPr>
                        <a:t>Статья</a:t>
                      </a:r>
                      <a:r>
                        <a:rPr lang="ru-RU" sz="1600" baseline="0" dirty="0" smtClean="0">
                          <a:latin typeface="Liberation Serif" panose="02020603050405020304" pitchFamily="18" charset="0"/>
                          <a:ea typeface="Cambria" panose="02040503050406030204" pitchFamily="18" charset="0"/>
                        </a:rPr>
                        <a:t> 73</a:t>
                      </a:r>
                      <a:endParaRPr lang="ru-RU" sz="1600" dirty="0">
                        <a:latin typeface="Liberation Serif" panose="02020603050405020304" pitchFamily="18" charset="0"/>
                        <a:ea typeface="Cambria" panose="020405030504060302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600" b="0" i="0" kern="1200" dirty="0" smtClean="0">
                          <a:solidFill>
                            <a:schemeClr val="dk1"/>
                          </a:solidFill>
                          <a:effectLst/>
                          <a:latin typeface="Liberation Serif" panose="02020603050405020304" pitchFamily="18" charset="0"/>
                          <a:ea typeface="+mn-ea"/>
                          <a:cs typeface="+mn-cs"/>
                        </a:rPr>
                        <a:t>Документы о квалификации/</a:t>
                      </a:r>
                    </a:p>
                    <a:p>
                      <a:r>
                        <a:rPr lang="ru-RU" sz="1600" b="0" i="0" kern="1200" dirty="0" smtClean="0">
                          <a:solidFill>
                            <a:schemeClr val="dk1"/>
                          </a:solidFill>
                          <a:effectLst/>
                          <a:latin typeface="Liberation Serif" panose="02020603050405020304" pitchFamily="18" charset="0"/>
                          <a:ea typeface="+mn-ea"/>
                          <a:cs typeface="+mn-cs"/>
                        </a:rPr>
                        <a:t>свидетельством о профессии рабочего, должности служащего</a:t>
                      </a:r>
                      <a:endParaRPr lang="ru-RU" sz="1600" dirty="0">
                        <a:latin typeface="Liberation Serif" panose="02020603050405020304" pitchFamily="18" charset="0"/>
                        <a:ea typeface="Cambria" panose="02040503050406030204" pitchFamily="18" charset="0"/>
                      </a:endParaRPr>
                    </a:p>
                  </a:txBody>
                  <a:tcPr/>
                </a:tc>
                <a:extLst>
                  <a:ext uri="{0D108BD9-81ED-4DB2-BD59-A6C34878D82A}">
                    <a16:rowId xmlns="" xmlns:a16="http://schemas.microsoft.com/office/drawing/2014/main" val="235066696"/>
                  </a:ext>
                </a:extLst>
              </a:tr>
              <a:tr h="11857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600" dirty="0" smtClean="0">
                          <a:latin typeface="Liberation Serif" panose="02020603050405020304" pitchFamily="18" charset="0"/>
                          <a:ea typeface="Cambria" panose="02040503050406030204" pitchFamily="18" charset="0"/>
                        </a:rPr>
                        <a:t>Дополнительное профессиональное образование</a:t>
                      </a:r>
                    </a:p>
                    <a:p>
                      <a:endParaRPr lang="ru-RU" sz="1600" dirty="0">
                        <a:latin typeface="Liberation Serif" panose="02020603050405020304" pitchFamily="18" charset="0"/>
                        <a:ea typeface="Cambria" panose="020405030504060302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600" dirty="0" smtClean="0">
                          <a:latin typeface="Liberation Serif" panose="02020603050405020304" pitchFamily="18" charset="0"/>
                          <a:ea typeface="Cambria" panose="02040503050406030204" pitchFamily="18" charset="0"/>
                        </a:rPr>
                        <a:t>Дополнительная/ дополнительные </a:t>
                      </a:r>
                      <a:r>
                        <a:rPr lang="ru-RU" sz="1600" dirty="0" smtClean="0">
                          <a:latin typeface="Liberation Serif" panose="02020603050405020304" pitchFamily="18" charset="0"/>
                          <a:ea typeface="Cambria" panose="02040503050406030204" pitchFamily="18" charset="0"/>
                        </a:rPr>
                        <a:t>профессиональные программы </a:t>
                      </a:r>
                      <a:endParaRPr lang="ru-RU" sz="1600" dirty="0">
                        <a:latin typeface="Liberation Serif" panose="02020603050405020304" pitchFamily="18" charset="0"/>
                        <a:ea typeface="Cambria" panose="02040503050406030204" pitchFamily="18" charset="0"/>
                      </a:endParaRPr>
                    </a:p>
                  </a:txBody>
                  <a:tcPr/>
                </a:tc>
                <a:tc>
                  <a:txBody>
                    <a:bodyPr/>
                    <a:lstStyle/>
                    <a:p>
                      <a:r>
                        <a:rPr lang="ru-RU" sz="1600" dirty="0" smtClean="0">
                          <a:latin typeface="Liberation Serif" panose="02020603050405020304" pitchFamily="18" charset="0"/>
                          <a:ea typeface="Cambria" panose="02040503050406030204" pitchFamily="18" charset="0"/>
                        </a:rPr>
                        <a:t>программы повышения квалификации;</a:t>
                      </a:r>
                    </a:p>
                    <a:p>
                      <a:endParaRPr lang="ru-RU" sz="800" dirty="0" smtClean="0">
                        <a:latin typeface="Liberation Serif" panose="02020603050405020304" pitchFamily="18" charset="0"/>
                        <a:ea typeface="Cambria" panose="02040503050406030204" pitchFamily="18" charset="0"/>
                      </a:endParaRPr>
                    </a:p>
                    <a:p>
                      <a:r>
                        <a:rPr lang="ru-RU" sz="1600" dirty="0" smtClean="0">
                          <a:latin typeface="Liberation Serif" panose="02020603050405020304" pitchFamily="18" charset="0"/>
                          <a:ea typeface="Cambria" panose="02040503050406030204" pitchFamily="18" charset="0"/>
                        </a:rPr>
                        <a:t>программы профессиональной переподготовки</a:t>
                      </a:r>
                      <a:endParaRPr lang="ru-RU" sz="1600" dirty="0">
                        <a:latin typeface="Liberation Serif" panose="02020603050405020304" pitchFamily="18" charset="0"/>
                        <a:ea typeface="Cambria" panose="02040503050406030204" pitchFamily="18" charset="0"/>
                      </a:endParaRPr>
                    </a:p>
                  </a:txBody>
                  <a:tcPr/>
                </a:tc>
                <a:tc>
                  <a:txBody>
                    <a:bodyPr/>
                    <a:lstStyle/>
                    <a:p>
                      <a:r>
                        <a:rPr lang="ru-RU" sz="1600" dirty="0" err="1" smtClean="0">
                          <a:latin typeface="Liberation Serif" panose="02020603050405020304" pitchFamily="18" charset="0"/>
                          <a:ea typeface="Cambria" panose="02040503050406030204" pitchFamily="18" charset="0"/>
                        </a:rPr>
                        <a:t>Сатья</a:t>
                      </a:r>
                      <a:r>
                        <a:rPr lang="ru-RU" sz="1600" dirty="0" smtClean="0">
                          <a:latin typeface="Liberation Serif" panose="02020603050405020304" pitchFamily="18" charset="0"/>
                          <a:ea typeface="Cambria" panose="02040503050406030204" pitchFamily="18" charset="0"/>
                        </a:rPr>
                        <a:t> 12;</a:t>
                      </a:r>
                    </a:p>
                    <a:p>
                      <a:r>
                        <a:rPr lang="ru-RU" sz="1600" dirty="0" smtClean="0">
                          <a:latin typeface="Liberation Serif" panose="02020603050405020304" pitchFamily="18" charset="0"/>
                          <a:ea typeface="Cambria" panose="02040503050406030204" pitchFamily="18" charset="0"/>
                        </a:rPr>
                        <a:t>Статья</a:t>
                      </a:r>
                      <a:r>
                        <a:rPr lang="ru-RU" sz="1600" baseline="0" dirty="0" smtClean="0">
                          <a:latin typeface="Liberation Serif" panose="02020603050405020304" pitchFamily="18" charset="0"/>
                          <a:ea typeface="Cambria" panose="02040503050406030204" pitchFamily="18" charset="0"/>
                        </a:rPr>
                        <a:t> 76</a:t>
                      </a:r>
                      <a:endParaRPr lang="ru-RU" sz="1600" dirty="0" smtClean="0">
                        <a:latin typeface="Liberation Serif" panose="02020603050405020304" pitchFamily="18" charset="0"/>
                        <a:ea typeface="Cambria" panose="02040503050406030204" pitchFamily="18" charset="0"/>
                      </a:endParaRPr>
                    </a:p>
                    <a:p>
                      <a:endParaRPr lang="ru-RU" sz="1600" dirty="0">
                        <a:latin typeface="Liberation Serif" panose="02020603050405020304" pitchFamily="18" charset="0"/>
                        <a:ea typeface="Cambria" panose="02040503050406030204" pitchFamily="18" charset="0"/>
                      </a:endParaRPr>
                    </a:p>
                  </a:txBody>
                  <a:tcPr/>
                </a:tc>
                <a:tc>
                  <a:txBody>
                    <a:bodyPr/>
                    <a:lstStyle/>
                    <a:p>
                      <a:r>
                        <a:rPr lang="ru-RU" sz="1600" b="0" i="0" kern="1200" dirty="0" smtClean="0">
                          <a:solidFill>
                            <a:schemeClr val="dk1"/>
                          </a:solidFill>
                          <a:effectLst/>
                          <a:latin typeface="Liberation Serif" panose="02020603050405020304" pitchFamily="18" charset="0"/>
                          <a:ea typeface="+mn-ea"/>
                          <a:cs typeface="+mn-cs"/>
                        </a:rPr>
                        <a:t>Документы о квалификации/</a:t>
                      </a:r>
                    </a:p>
                    <a:p>
                      <a:r>
                        <a:rPr lang="ru-RU" sz="1600" dirty="0" smtClean="0">
                          <a:latin typeface="Liberation Serif" panose="02020603050405020304" pitchFamily="18" charset="0"/>
                          <a:ea typeface="Cambria" panose="02040503050406030204" pitchFamily="18" charset="0"/>
                        </a:rPr>
                        <a:t>удостоверение о повышении квалификации </a:t>
                      </a:r>
                    </a:p>
                    <a:p>
                      <a:r>
                        <a:rPr lang="ru-RU" sz="1600" dirty="0" smtClean="0">
                          <a:latin typeface="Liberation Serif" panose="02020603050405020304" pitchFamily="18" charset="0"/>
                          <a:ea typeface="Cambria" panose="02040503050406030204" pitchFamily="18" charset="0"/>
                        </a:rPr>
                        <a:t>дипломом о профессиональной переподготовке</a:t>
                      </a:r>
                      <a:endParaRPr lang="ru-RU" sz="1600" dirty="0">
                        <a:latin typeface="Liberation Serif" panose="02020603050405020304" pitchFamily="18" charset="0"/>
                        <a:ea typeface="Cambria" panose="02040503050406030204" pitchFamily="18" charset="0"/>
                      </a:endParaRPr>
                    </a:p>
                  </a:txBody>
                  <a:tcPr/>
                </a:tc>
                <a:extLst>
                  <a:ext uri="{0D108BD9-81ED-4DB2-BD59-A6C34878D82A}">
                    <a16:rowId xmlns="" xmlns:a16="http://schemas.microsoft.com/office/drawing/2014/main" val="641470279"/>
                  </a:ext>
                </a:extLst>
              </a:tr>
            </a:tbl>
          </a:graphicData>
        </a:graphic>
      </p:graphicFrame>
    </p:spTree>
    <p:extLst>
      <p:ext uri="{BB962C8B-B14F-4D97-AF65-F5344CB8AC3E}">
        <p14:creationId xmlns:p14="http://schemas.microsoft.com/office/powerpoint/2010/main" val="32011315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nvPr>
        </p:nvGraphicFramePr>
        <p:xfrm>
          <a:off x="121707" y="59902"/>
          <a:ext cx="11849101" cy="5559450"/>
        </p:xfrm>
        <a:graphic>
          <a:graphicData uri="http://schemas.openxmlformats.org/drawingml/2006/table">
            <a:tbl>
              <a:tblPr firstRow="1" bandRow="1">
                <a:tableStyleId>{5C22544A-7EE6-4342-B048-85BDC9FD1C3A}</a:tableStyleId>
              </a:tblPr>
              <a:tblGrid>
                <a:gridCol w="1044233">
                  <a:extLst>
                    <a:ext uri="{9D8B030D-6E8A-4147-A177-3AD203B41FA5}">
                      <a16:colId xmlns="" xmlns:a16="http://schemas.microsoft.com/office/drawing/2014/main" val="3545936956"/>
                    </a:ext>
                  </a:extLst>
                </a:gridCol>
                <a:gridCol w="1898162">
                  <a:extLst>
                    <a:ext uri="{9D8B030D-6E8A-4147-A177-3AD203B41FA5}">
                      <a16:colId xmlns="" xmlns:a16="http://schemas.microsoft.com/office/drawing/2014/main" val="4113785168"/>
                    </a:ext>
                  </a:extLst>
                </a:gridCol>
                <a:gridCol w="2703822">
                  <a:extLst>
                    <a:ext uri="{9D8B030D-6E8A-4147-A177-3AD203B41FA5}">
                      <a16:colId xmlns="" xmlns:a16="http://schemas.microsoft.com/office/drawing/2014/main" val="4242827315"/>
                    </a:ext>
                  </a:extLst>
                </a:gridCol>
                <a:gridCol w="6202884">
                  <a:extLst>
                    <a:ext uri="{9D8B030D-6E8A-4147-A177-3AD203B41FA5}">
                      <a16:colId xmlns="" xmlns:a16="http://schemas.microsoft.com/office/drawing/2014/main" val="1582069153"/>
                    </a:ext>
                  </a:extLst>
                </a:gridCol>
              </a:tblGrid>
              <a:tr h="292075">
                <a:tc>
                  <a:txBody>
                    <a:bodyPr/>
                    <a:lstStyle/>
                    <a:p>
                      <a:endParaRPr lang="ru-RU" sz="1400" dirty="0">
                        <a:latin typeface="Cambria" panose="02040503050406030204" pitchFamily="18" charset="0"/>
                        <a:ea typeface="Cambria" panose="02040503050406030204" pitchFamily="18" charset="0"/>
                      </a:endParaRPr>
                    </a:p>
                  </a:txBody>
                  <a:tcPr/>
                </a:tc>
                <a:tc>
                  <a:txBody>
                    <a:bodyPr/>
                    <a:lstStyle/>
                    <a:p>
                      <a:endParaRPr lang="ru-RU" sz="1400" dirty="0">
                        <a:latin typeface="Cambria" panose="02040503050406030204" pitchFamily="18" charset="0"/>
                        <a:ea typeface="Cambria" panose="02040503050406030204" pitchFamily="18" charset="0"/>
                      </a:endParaRPr>
                    </a:p>
                  </a:txBody>
                  <a:tcPr/>
                </a:tc>
                <a:tc>
                  <a:txBody>
                    <a:bodyPr/>
                    <a:lstStyle/>
                    <a:p>
                      <a:pPr algn="ctr"/>
                      <a:r>
                        <a:rPr lang="ru-RU" sz="1400" dirty="0" smtClean="0">
                          <a:solidFill>
                            <a:schemeClr val="tx1"/>
                          </a:solidFill>
                          <a:latin typeface="Cambria" panose="02040503050406030204" pitchFamily="18" charset="0"/>
                          <a:ea typeface="Cambria" panose="02040503050406030204" pitchFamily="18" charset="0"/>
                        </a:rPr>
                        <a:t>Образовательные программы (ОП)</a:t>
                      </a:r>
                      <a:endParaRPr lang="ru-RU" sz="1400" dirty="0">
                        <a:solidFill>
                          <a:schemeClr val="tx1"/>
                        </a:solidFill>
                        <a:latin typeface="Cambria" panose="02040503050406030204" pitchFamily="18" charset="0"/>
                        <a:ea typeface="Cambria" panose="020405030504060302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sz="1400" b="1" dirty="0" smtClean="0">
                          <a:solidFill>
                            <a:schemeClr val="tx1"/>
                          </a:solidFill>
                          <a:latin typeface="Cambria" panose="02040503050406030204" pitchFamily="18" charset="0"/>
                          <a:ea typeface="Cambria" panose="02040503050406030204" pitchFamily="18" charset="0"/>
                        </a:rPr>
                        <a:t>Если Федеральным законом № 273-ФЗ не установлено иное</a:t>
                      </a:r>
                      <a:endParaRPr lang="ru-RU" sz="1200" dirty="0" smtClean="0">
                        <a:latin typeface="Cambria" panose="02040503050406030204" pitchFamily="18" charset="0"/>
                        <a:ea typeface="Cambria" panose="02040503050406030204" pitchFamily="18" charset="0"/>
                      </a:endParaRPr>
                    </a:p>
                    <a:p>
                      <a:endParaRPr lang="ru-RU" sz="1400" dirty="0">
                        <a:latin typeface="Cambria" panose="02040503050406030204" pitchFamily="18" charset="0"/>
                        <a:ea typeface="Cambria" panose="02040503050406030204" pitchFamily="18" charset="0"/>
                      </a:endParaRPr>
                    </a:p>
                  </a:txBody>
                  <a:tcPr/>
                </a:tc>
                <a:extLst>
                  <a:ext uri="{0D108BD9-81ED-4DB2-BD59-A6C34878D82A}">
                    <a16:rowId xmlns="" xmlns:a16="http://schemas.microsoft.com/office/drawing/2014/main" val="4027823461"/>
                  </a:ext>
                </a:extLst>
              </a:tr>
              <a:tr h="504129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400" dirty="0" smtClean="0">
                          <a:latin typeface="Cambria" panose="02040503050406030204" pitchFamily="18" charset="0"/>
                          <a:ea typeface="Cambria" panose="02040503050406030204" pitchFamily="18" charset="0"/>
                        </a:rPr>
                        <a:t>Основные</a:t>
                      </a:r>
                    </a:p>
                    <a:p>
                      <a:endParaRPr lang="ru-RU" sz="1400" dirty="0">
                        <a:latin typeface="Cambria" panose="02040503050406030204" pitchFamily="18" charset="0"/>
                        <a:ea typeface="Cambria" panose="02040503050406030204" pitchFamily="18" charset="0"/>
                      </a:endParaRPr>
                    </a:p>
                  </a:txBody>
                  <a:tcPr/>
                </a:tc>
                <a:tc>
                  <a:txBody>
                    <a:bodyPr/>
                    <a:lstStyle/>
                    <a:p>
                      <a:r>
                        <a:rPr lang="ru-RU" sz="1400" dirty="0" smtClean="0">
                          <a:latin typeface="Cambria" panose="02040503050406030204" pitchFamily="18" charset="0"/>
                          <a:ea typeface="Cambria" panose="02040503050406030204" pitchFamily="18" charset="0"/>
                        </a:rPr>
                        <a:t>программы профессионального обучения</a:t>
                      </a:r>
                      <a:endParaRPr lang="ru-RU" sz="1400" dirty="0">
                        <a:latin typeface="Cambria" panose="02040503050406030204" pitchFamily="18" charset="0"/>
                        <a:ea typeface="Cambria" panose="020405030504060302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400" dirty="0" smtClean="0">
                          <a:latin typeface="Cambria" panose="02040503050406030204" pitchFamily="18" charset="0"/>
                          <a:ea typeface="Cambria" panose="02040503050406030204" pitchFamily="18" charset="0"/>
                        </a:rPr>
                        <a:t>ОП профессиональной подготовки по профессиям рабочих и должностям служащих*;</a:t>
                      </a:r>
                    </a:p>
                    <a:p>
                      <a:endParaRPr lang="ru-RU" sz="1400" dirty="0" smtClean="0">
                        <a:latin typeface="Cambria" panose="02040503050406030204" pitchFamily="18" charset="0"/>
                        <a:ea typeface="Cambria" panose="02040503050406030204" pitchFamily="18" charset="0"/>
                      </a:endParaRPr>
                    </a:p>
                    <a:p>
                      <a:r>
                        <a:rPr lang="ru-RU" sz="1400" dirty="0" smtClean="0">
                          <a:latin typeface="Cambria" panose="02040503050406030204" pitchFamily="18" charset="0"/>
                          <a:ea typeface="Cambria" panose="02040503050406030204" pitchFamily="18" charset="0"/>
                        </a:rPr>
                        <a:t>ОП переподготовки рабочих и служащих;</a:t>
                      </a:r>
                    </a:p>
                    <a:p>
                      <a:endParaRPr lang="ru-RU" sz="1400" dirty="0" smtClean="0">
                        <a:latin typeface="Cambria" panose="02040503050406030204" pitchFamily="18" charset="0"/>
                        <a:ea typeface="Cambria" panose="02040503050406030204" pitchFamily="18" charset="0"/>
                      </a:endParaRPr>
                    </a:p>
                    <a:p>
                      <a:r>
                        <a:rPr lang="ru-RU" sz="1400" dirty="0" smtClean="0">
                          <a:latin typeface="Cambria" panose="02040503050406030204" pitchFamily="18" charset="0"/>
                          <a:ea typeface="Cambria" panose="02040503050406030204" pitchFamily="18" charset="0"/>
                        </a:rPr>
                        <a:t>ОП повышения квалификации рабочих и служащих</a:t>
                      </a:r>
                      <a:endParaRPr lang="ru-RU" sz="1400" dirty="0">
                        <a:latin typeface="Cambria" panose="02040503050406030204" pitchFamily="18" charset="0"/>
                        <a:ea typeface="Cambria" panose="02040503050406030204" pitchFamily="18" charset="0"/>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u-RU" sz="1600" dirty="0" smtClean="0">
                          <a:latin typeface="Cambria" panose="02040503050406030204" pitchFamily="18" charset="0"/>
                          <a:ea typeface="Cambria" panose="02040503050406030204" pitchFamily="18" charset="0"/>
                        </a:rPr>
                        <a:t>Статья 12 Федерального закона № 273-ФЗ:</a:t>
                      </a:r>
                    </a:p>
                    <a:p>
                      <a:pPr algn="just"/>
                      <a:r>
                        <a:rPr lang="ru-RU" sz="1600" dirty="0" smtClean="0">
                          <a:latin typeface="Cambria" panose="02040503050406030204" pitchFamily="18" charset="0"/>
                          <a:ea typeface="Cambria" panose="02040503050406030204" pitchFamily="18" charset="0"/>
                        </a:rPr>
                        <a:t>15. Уполномоченными федеральными государственными органами в случаях, установленных настоящим Федеральным законом, другими федеральными законами, разрабатываются и утверждаются примерные программы профессионального обучения или типовые программы профессионального обучения, </a:t>
                      </a:r>
                      <a:r>
                        <a:rPr lang="ru-RU" sz="1600" b="1" dirty="0" smtClean="0">
                          <a:latin typeface="Cambria" panose="02040503050406030204" pitchFamily="18" charset="0"/>
                          <a:ea typeface="Cambria" panose="02040503050406030204" pitchFamily="18" charset="0"/>
                        </a:rPr>
                        <a:t>в соответствии с которыми организациями, осуществляющими образовательную деятельность, разрабатываются соответствующие программы профессионального обучения</a:t>
                      </a:r>
                      <a:r>
                        <a:rPr lang="ru-RU" sz="1600" dirty="0" smtClean="0">
                          <a:latin typeface="Cambria" panose="02040503050406030204" pitchFamily="18" charset="0"/>
                          <a:ea typeface="Cambria" panose="02040503050406030204" pitchFamily="18" charset="0"/>
                        </a:rPr>
                        <a:t>.</a:t>
                      </a:r>
                    </a:p>
                    <a:p>
                      <a:pPr algn="just"/>
                      <a:endParaRPr lang="ru-RU" sz="1600" dirty="0" smtClean="0">
                        <a:latin typeface="Cambria" panose="02040503050406030204" pitchFamily="18" charset="0"/>
                        <a:ea typeface="Cambria" panose="02040503050406030204" pitchFamily="18" charset="0"/>
                      </a:endParaRPr>
                    </a:p>
                    <a:p>
                      <a:pPr algn="just"/>
                      <a:r>
                        <a:rPr lang="ru-RU" sz="1600" dirty="0" smtClean="0">
                          <a:latin typeface="Cambria" panose="02040503050406030204" pitchFamily="18" charset="0"/>
                          <a:ea typeface="Cambria" panose="02040503050406030204" pitchFamily="18" charset="0"/>
                        </a:rPr>
                        <a:t>Статья 73 Федерального</a:t>
                      </a:r>
                      <a:r>
                        <a:rPr lang="ru-RU" sz="1600" baseline="0" dirty="0" smtClean="0">
                          <a:latin typeface="Cambria" panose="02040503050406030204" pitchFamily="18" charset="0"/>
                          <a:ea typeface="Cambria" panose="02040503050406030204" pitchFamily="18" charset="0"/>
                        </a:rPr>
                        <a:t> закона № 273-ФЗ:</a:t>
                      </a:r>
                      <a:endParaRPr lang="ru-RU" sz="1600" dirty="0" smtClean="0">
                        <a:latin typeface="Cambria" panose="02040503050406030204" pitchFamily="18" charset="0"/>
                        <a:ea typeface="Cambria" panose="02040503050406030204" pitchFamily="18" charset="0"/>
                      </a:endParaRPr>
                    </a:p>
                    <a:p>
                      <a:pPr algn="just"/>
                      <a:r>
                        <a:rPr lang="ru-RU" sz="1600" dirty="0" smtClean="0">
                          <a:latin typeface="Cambria" panose="02040503050406030204" pitchFamily="18" charset="0"/>
                          <a:ea typeface="Cambria" panose="02040503050406030204" pitchFamily="18" charset="0"/>
                        </a:rPr>
                        <a:t>8. Продолжительность профессионального обучения определяется конкретной программой профессионального обучения, разрабатываемой и утверждаемой на основе </a:t>
                      </a:r>
                      <a:r>
                        <a:rPr lang="ru-RU" sz="1600" dirty="0" smtClean="0">
                          <a:latin typeface="Cambria" panose="02040503050406030204" pitchFamily="18" charset="0"/>
                          <a:ea typeface="Cambria" panose="02040503050406030204" pitchFamily="18" charset="0"/>
                          <a:hlinkClick r:id="rId2"/>
                        </a:rPr>
                        <a:t>профессиональных стандартов</a:t>
                      </a:r>
                      <a:r>
                        <a:rPr lang="ru-RU" sz="1600" dirty="0" smtClean="0">
                          <a:latin typeface="Cambria" panose="02040503050406030204" pitchFamily="18" charset="0"/>
                          <a:ea typeface="Cambria" panose="02040503050406030204" pitchFamily="18" charset="0"/>
                        </a:rPr>
                        <a:t> (при наличии) или установленных квалификационных требований организацией, осуществляющей образовательную деятельность, если иное не установлено законодательством Российской Федерации.</a:t>
                      </a:r>
                    </a:p>
                    <a:p>
                      <a:endParaRPr lang="ru-RU" sz="1400" dirty="0">
                        <a:latin typeface="Cambria" panose="02040503050406030204" pitchFamily="18" charset="0"/>
                        <a:ea typeface="Cambria" panose="02040503050406030204" pitchFamily="18" charset="0"/>
                      </a:endParaRPr>
                    </a:p>
                  </a:txBody>
                  <a:tcPr/>
                </a:tc>
                <a:extLst>
                  <a:ext uri="{0D108BD9-81ED-4DB2-BD59-A6C34878D82A}">
                    <a16:rowId xmlns="" xmlns:a16="http://schemas.microsoft.com/office/drawing/2014/main" val="235066696"/>
                  </a:ext>
                </a:extLst>
              </a:tr>
            </a:tbl>
          </a:graphicData>
        </a:graphic>
      </p:graphicFrame>
      <p:sp>
        <p:nvSpPr>
          <p:cNvPr id="2" name="Прямоугольник 1"/>
          <p:cNvSpPr/>
          <p:nvPr/>
        </p:nvSpPr>
        <p:spPr>
          <a:xfrm>
            <a:off x="196319" y="5797152"/>
            <a:ext cx="11699875" cy="830997"/>
          </a:xfrm>
          <a:prstGeom prst="rect">
            <a:avLst/>
          </a:prstGeom>
        </p:spPr>
        <p:txBody>
          <a:bodyPr wrap="square">
            <a:spAutoFit/>
          </a:bodyPr>
          <a:lstStyle/>
          <a:p>
            <a:pPr algn="just"/>
            <a:r>
              <a:rPr lang="ru-RU" sz="1200" dirty="0" smtClean="0">
                <a:solidFill>
                  <a:srgbClr val="22272F"/>
                </a:solidFill>
                <a:latin typeface="Liberation Serif" panose="02020603050405020304" pitchFamily="18" charset="0"/>
              </a:rPr>
              <a:t>*Часть 7 статьи 73 Федерального закона № 273-ФЗ:</a:t>
            </a:r>
            <a:r>
              <a:rPr lang="ru-RU" sz="1200" dirty="0">
                <a:solidFill>
                  <a:srgbClr val="22272F"/>
                </a:solidFill>
                <a:latin typeface="Liberation Serif" panose="02020603050405020304" pitchFamily="18" charset="0"/>
              </a:rPr>
              <a:t> </a:t>
            </a:r>
            <a:r>
              <a:rPr lang="ru-RU" sz="1200" dirty="0">
                <a:solidFill>
                  <a:srgbClr val="3272C0"/>
                </a:solidFill>
                <a:latin typeface="Liberation Serif" panose="02020603050405020304" pitchFamily="18" charset="0"/>
                <a:hlinkClick r:id="rId3"/>
              </a:rPr>
              <a:t>Перечень</a:t>
            </a:r>
            <a:r>
              <a:rPr lang="ru-RU" sz="1200" dirty="0">
                <a:solidFill>
                  <a:srgbClr val="22272F"/>
                </a:solidFill>
                <a:latin typeface="Liberation Serif" panose="02020603050405020304" pitchFamily="18" charset="0"/>
              </a:rPr>
              <a:t> профессий рабочих, должностей служащих, по которым осуществляется профессиональное обучение, с указанием (при наличии) присваиваемых по соответствующим профессиям рабочих, должностям служащих квалификационных разрядов, классов, категорий утверждается </a:t>
            </a:r>
            <a:r>
              <a:rPr lang="ru-RU" sz="1200" dirty="0">
                <a:solidFill>
                  <a:srgbClr val="CC3333"/>
                </a:solidFill>
                <a:latin typeface="Liberation Serif" panose="02020603050405020304" pitchFamily="18" charset="0"/>
                <a:hlinkClick r:id="rId4"/>
              </a:rPr>
              <a:t>федеральным органом</a:t>
            </a:r>
            <a:r>
              <a:rPr lang="ru-RU" sz="1200" dirty="0">
                <a:solidFill>
                  <a:srgbClr val="22272F"/>
                </a:solidFill>
                <a:latin typeface="Liberation Serif" panose="02020603050405020304" pitchFamily="18" charset="0"/>
              </a:rPr>
              <a:t> исполнительной власти, осуществляющим функции по выработке и реализации государственной политики и нормативно-правовому регулированию в сфере общего </a:t>
            </a:r>
            <a:r>
              <a:rPr lang="ru-RU" sz="1200" dirty="0" smtClean="0">
                <a:solidFill>
                  <a:srgbClr val="22272F"/>
                </a:solidFill>
                <a:latin typeface="Liberation Serif" panose="02020603050405020304" pitchFamily="18" charset="0"/>
              </a:rPr>
              <a:t>образования (</a:t>
            </a:r>
            <a:r>
              <a:rPr lang="ru-RU" sz="1200" dirty="0" smtClean="0">
                <a:latin typeface="Liberation Serif" panose="02020603050405020304" pitchFamily="18" charset="0"/>
              </a:rPr>
              <a:t>приказ</a:t>
            </a:r>
            <a:r>
              <a:rPr lang="ru-RU" sz="1200" dirty="0">
                <a:latin typeface="Liberation Serif" panose="02020603050405020304" pitchFamily="18" charset="0"/>
              </a:rPr>
              <a:t> Министерства образования и науки РФ от </a:t>
            </a:r>
            <a:r>
              <a:rPr lang="ru-RU" sz="1200" dirty="0" smtClean="0">
                <a:latin typeface="Liberation Serif" panose="02020603050405020304" pitchFamily="18" charset="0"/>
              </a:rPr>
              <a:t>02.07.2013</a:t>
            </a:r>
            <a:r>
              <a:rPr lang="ru-RU" sz="1200" dirty="0">
                <a:latin typeface="Liberation Serif" panose="02020603050405020304" pitchFamily="18" charset="0"/>
              </a:rPr>
              <a:t> </a:t>
            </a:r>
            <a:r>
              <a:rPr lang="ru-RU" sz="1200" dirty="0" smtClean="0">
                <a:latin typeface="Liberation Serif" panose="02020603050405020304" pitchFamily="18" charset="0"/>
              </a:rPr>
              <a:t>№</a:t>
            </a:r>
            <a:r>
              <a:rPr lang="ru-RU" sz="1200" dirty="0">
                <a:latin typeface="Liberation Serif" panose="02020603050405020304" pitchFamily="18" charset="0"/>
              </a:rPr>
              <a:t> </a:t>
            </a:r>
            <a:r>
              <a:rPr lang="ru-RU" sz="1200" dirty="0" smtClean="0">
                <a:latin typeface="Liberation Serif" panose="02020603050405020304" pitchFamily="18" charset="0"/>
              </a:rPr>
              <a:t>513)</a:t>
            </a:r>
            <a:endParaRPr lang="ru-RU" sz="1200" dirty="0">
              <a:latin typeface="Liberation Serif" panose="02020603050405020304" pitchFamily="18" charset="0"/>
            </a:endParaRPr>
          </a:p>
        </p:txBody>
      </p:sp>
    </p:spTree>
    <p:extLst>
      <p:ext uri="{BB962C8B-B14F-4D97-AF65-F5344CB8AC3E}">
        <p14:creationId xmlns:p14="http://schemas.microsoft.com/office/powerpoint/2010/main" val="19694654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0024" y="898297"/>
            <a:ext cx="11706225" cy="3416320"/>
          </a:xfrm>
          <a:prstGeom prst="rect">
            <a:avLst/>
          </a:prstGeom>
        </p:spPr>
        <p:txBody>
          <a:bodyPr wrap="square">
            <a:spAutoFit/>
          </a:bodyPr>
          <a:lstStyle/>
          <a:p>
            <a:r>
              <a:rPr lang="ru-RU" sz="2400" dirty="0">
                <a:latin typeface="Liberation Serif" panose="02020603050405020304" pitchFamily="18" charset="0"/>
                <a:ea typeface="Cambria" panose="02040503050406030204" pitchFamily="18" charset="0"/>
              </a:rPr>
              <a:t>Типовые основные программы профессионального </a:t>
            </a:r>
            <a:r>
              <a:rPr lang="ru-RU" sz="2400" dirty="0" smtClean="0">
                <a:latin typeface="Liberation Serif" panose="02020603050405020304" pitchFamily="18" charset="0"/>
                <a:ea typeface="Cambria" panose="02040503050406030204" pitchFamily="18" charset="0"/>
              </a:rPr>
              <a:t>обучения </a:t>
            </a:r>
            <a:r>
              <a:rPr lang="ru-RU" sz="2400" dirty="0">
                <a:latin typeface="Liberation Serif" panose="02020603050405020304" pitchFamily="18" charset="0"/>
                <a:ea typeface="Cambria" panose="02040503050406030204" pitchFamily="18" charset="0"/>
              </a:rPr>
              <a:t>утверждаются:</a:t>
            </a:r>
          </a:p>
          <a:p>
            <a:pPr marL="628650"/>
            <a:r>
              <a:rPr lang="ru-RU" sz="2400" dirty="0">
                <a:latin typeface="Liberation Serif" panose="02020603050405020304" pitchFamily="18" charset="0"/>
                <a:ea typeface="Cambria" panose="02040503050406030204" pitchFamily="18" charset="0"/>
              </a:rPr>
              <a:t>- </a:t>
            </a:r>
            <a:r>
              <a:rPr lang="ru-RU" sz="2400" dirty="0">
                <a:latin typeface="Liberation Serif" panose="02020603050405020304" pitchFamily="18" charset="0"/>
              </a:rPr>
              <a:t>в области подготовки сил обеспечения транспортной </a:t>
            </a:r>
            <a:r>
              <a:rPr lang="ru-RU" sz="2400" dirty="0" smtClean="0">
                <a:latin typeface="Liberation Serif" panose="02020603050405020304" pitchFamily="18" charset="0"/>
              </a:rPr>
              <a:t>безопасности</a:t>
            </a:r>
            <a:r>
              <a:rPr lang="ru-RU" sz="2400" dirty="0" smtClean="0">
                <a:latin typeface="Liberation Serif" panose="02020603050405020304" pitchFamily="18" charset="0"/>
                <a:ea typeface="Cambria" panose="02040503050406030204" pitchFamily="18" charset="0"/>
              </a:rPr>
              <a:t>;</a:t>
            </a:r>
            <a:endParaRPr lang="ru-RU" sz="2400" dirty="0">
              <a:latin typeface="Liberation Serif" panose="02020603050405020304" pitchFamily="18" charset="0"/>
              <a:ea typeface="Cambria" panose="02040503050406030204" pitchFamily="18" charset="0"/>
            </a:endParaRPr>
          </a:p>
          <a:p>
            <a:pPr marL="628650"/>
            <a:r>
              <a:rPr lang="ru-RU" sz="2400" dirty="0">
                <a:latin typeface="Liberation Serif" panose="02020603050405020304" pitchFamily="18" charset="0"/>
                <a:ea typeface="Cambria" panose="02040503050406030204" pitchFamily="18" charset="0"/>
              </a:rPr>
              <a:t>- в области подготовки специалистов авиационного персонала гражданской авиации, членов экипажей судов в соответствии с международными требованиями, а также в области подготовки работников железнодорожного транспорта, непосредственно связанных с движением поездов и маневровой работой;</a:t>
            </a:r>
          </a:p>
          <a:p>
            <a:pPr marL="628650"/>
            <a:r>
              <a:rPr lang="ru-RU" sz="2400" dirty="0" smtClean="0">
                <a:latin typeface="Liberation Serif" panose="02020603050405020304" pitchFamily="18" charset="0"/>
                <a:ea typeface="Cambria" panose="02040503050406030204" pitchFamily="18" charset="0"/>
              </a:rPr>
              <a:t>- </a:t>
            </a:r>
            <a:r>
              <a:rPr lang="ru-RU" sz="2400" dirty="0" smtClean="0">
                <a:latin typeface="Liberation Serif" panose="02020603050405020304" pitchFamily="18" charset="0"/>
              </a:rPr>
              <a:t>в </a:t>
            </a:r>
            <a:r>
              <a:rPr lang="ru-RU" sz="2400" dirty="0">
                <a:latin typeface="Liberation Serif" panose="02020603050405020304" pitchFamily="18" charset="0"/>
              </a:rPr>
              <a:t>области обороны и безопасности государства, обеспечения законности и правопорядка</a:t>
            </a:r>
            <a:r>
              <a:rPr lang="ru-RU" sz="2400" dirty="0" smtClean="0">
                <a:latin typeface="Liberation Serif" panose="02020603050405020304" pitchFamily="18" charset="0"/>
                <a:ea typeface="Cambria" panose="02040503050406030204" pitchFamily="18" charset="0"/>
              </a:rPr>
              <a:t>;</a:t>
            </a:r>
            <a:endParaRPr lang="ru-RU" sz="2400" dirty="0">
              <a:latin typeface="Liberation Serif" panose="02020603050405020304" pitchFamily="18" charset="0"/>
              <a:ea typeface="Cambria" panose="02040503050406030204" pitchFamily="18" charset="0"/>
            </a:endParaRPr>
          </a:p>
          <a:p>
            <a:pPr marL="628650"/>
            <a:r>
              <a:rPr lang="ru-RU" sz="2400" dirty="0" smtClean="0">
                <a:latin typeface="Liberation Serif" panose="02020603050405020304" pitchFamily="18" charset="0"/>
                <a:ea typeface="Cambria" panose="02040503050406030204" pitchFamily="18" charset="0"/>
              </a:rPr>
              <a:t>- </a:t>
            </a:r>
            <a:r>
              <a:rPr lang="ru-RU" sz="2400" dirty="0">
                <a:latin typeface="Liberation Serif" panose="02020603050405020304" pitchFamily="18" charset="0"/>
              </a:rPr>
              <a:t>в области международных автомобильных </a:t>
            </a:r>
            <a:r>
              <a:rPr lang="ru-RU" sz="2400" dirty="0" smtClean="0">
                <a:latin typeface="Liberation Serif" panose="02020603050405020304" pitchFamily="18" charset="0"/>
              </a:rPr>
              <a:t>перевозок.</a:t>
            </a:r>
            <a:endParaRPr lang="ru-RU" sz="2400" dirty="0">
              <a:latin typeface="Liberation Serif" panose="02020603050405020304" pitchFamily="18" charset="0"/>
              <a:ea typeface="Cambria" panose="02040503050406030204" pitchFamily="18" charset="0"/>
            </a:endParaRPr>
          </a:p>
        </p:txBody>
      </p:sp>
      <p:sp>
        <p:nvSpPr>
          <p:cNvPr id="3" name="Прямоугольник 2"/>
          <p:cNvSpPr/>
          <p:nvPr/>
        </p:nvSpPr>
        <p:spPr>
          <a:xfrm>
            <a:off x="1219200" y="5125704"/>
            <a:ext cx="10972800" cy="923330"/>
          </a:xfrm>
          <a:prstGeom prst="rect">
            <a:avLst/>
          </a:prstGeom>
        </p:spPr>
        <p:txBody>
          <a:bodyPr wrap="square">
            <a:spAutoFit/>
          </a:bodyPr>
          <a:lstStyle/>
          <a:p>
            <a:pPr algn="ctr"/>
            <a:r>
              <a:rPr lang="ru-RU" dirty="0" smtClean="0">
                <a:solidFill>
                  <a:srgbClr val="22272F"/>
                </a:solidFill>
                <a:latin typeface="Century" panose="02040604050505020304" pitchFamily="18" charset="0"/>
              </a:rPr>
              <a:t>НАПРИМЕР: приказ </a:t>
            </a:r>
            <a:r>
              <a:rPr lang="ru-RU" dirty="0">
                <a:solidFill>
                  <a:srgbClr val="22272F"/>
                </a:solidFill>
                <a:latin typeface="Century" panose="02040604050505020304" pitchFamily="18" charset="0"/>
              </a:rPr>
              <a:t>Министерства просвещения </a:t>
            </a:r>
            <a:r>
              <a:rPr lang="ru-RU" dirty="0" smtClean="0">
                <a:solidFill>
                  <a:srgbClr val="22272F"/>
                </a:solidFill>
                <a:latin typeface="Century" panose="02040604050505020304" pitchFamily="18" charset="0"/>
              </a:rPr>
              <a:t>Российской Федерации </a:t>
            </a:r>
            <a:r>
              <a:rPr lang="ru-RU" dirty="0">
                <a:solidFill>
                  <a:srgbClr val="22272F"/>
                </a:solidFill>
                <a:latin typeface="Century" panose="02040604050505020304" pitchFamily="18" charset="0"/>
              </a:rPr>
              <a:t>от </a:t>
            </a:r>
            <a:r>
              <a:rPr lang="ru-RU" dirty="0" smtClean="0">
                <a:solidFill>
                  <a:srgbClr val="22272F"/>
                </a:solidFill>
                <a:latin typeface="Century" panose="02040604050505020304" pitchFamily="18" charset="0"/>
              </a:rPr>
              <a:t>0811.2021 №</a:t>
            </a:r>
            <a:r>
              <a:rPr lang="ru-RU" dirty="0">
                <a:solidFill>
                  <a:srgbClr val="22272F"/>
                </a:solidFill>
                <a:latin typeface="Century" panose="02040604050505020304" pitchFamily="18" charset="0"/>
              </a:rPr>
              <a:t> </a:t>
            </a:r>
            <a:r>
              <a:rPr lang="ru-RU" dirty="0" smtClean="0">
                <a:solidFill>
                  <a:srgbClr val="22272F"/>
                </a:solidFill>
                <a:latin typeface="Century" panose="02040604050505020304" pitchFamily="18" charset="0"/>
              </a:rPr>
              <a:t>808</a:t>
            </a:r>
            <a:br>
              <a:rPr lang="ru-RU" dirty="0" smtClean="0">
                <a:solidFill>
                  <a:srgbClr val="22272F"/>
                </a:solidFill>
                <a:latin typeface="Century" panose="02040604050505020304" pitchFamily="18" charset="0"/>
              </a:rPr>
            </a:br>
            <a:r>
              <a:rPr lang="ru-RU" dirty="0" smtClean="0">
                <a:solidFill>
                  <a:srgbClr val="22272F"/>
                </a:solidFill>
                <a:latin typeface="Century" panose="02040604050505020304" pitchFamily="18" charset="0"/>
              </a:rPr>
              <a:t> «Об </a:t>
            </a:r>
            <a:r>
              <a:rPr lang="ru-RU" dirty="0">
                <a:solidFill>
                  <a:srgbClr val="22272F"/>
                </a:solidFill>
                <a:latin typeface="Century" panose="02040604050505020304" pitchFamily="18" charset="0"/>
              </a:rPr>
              <a:t>утверждении примерных программ профессионального обучения водителей транспортных средств соответствующих категорий и </a:t>
            </a:r>
            <a:r>
              <a:rPr lang="ru-RU" dirty="0" smtClean="0">
                <a:solidFill>
                  <a:srgbClr val="22272F"/>
                </a:solidFill>
                <a:latin typeface="Century" panose="02040604050505020304" pitchFamily="18" charset="0"/>
              </a:rPr>
              <a:t>подкатегорий</a:t>
            </a:r>
            <a:r>
              <a:rPr lang="ru-RU" dirty="0" smtClean="0">
                <a:solidFill>
                  <a:srgbClr val="22272F"/>
                </a:solidFill>
                <a:latin typeface="Century" panose="02040604050505020304" pitchFamily="18" charset="0"/>
              </a:rPr>
              <a:t>»</a:t>
            </a:r>
            <a:endParaRPr lang="ru-RU" dirty="0">
              <a:latin typeface="Century" panose="02040604050505020304" pitchFamily="18" charset="0"/>
            </a:endParaRPr>
          </a:p>
        </p:txBody>
      </p:sp>
      <p:pic>
        <p:nvPicPr>
          <p:cNvPr id="1028" name="Picture 4" descr="img.tarispb.ru/sites/default/files/u36873/1114b92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0024" y="4869058"/>
            <a:ext cx="1273109" cy="12731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13858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nvPr>
        </p:nvGraphicFramePr>
        <p:xfrm>
          <a:off x="323848" y="358349"/>
          <a:ext cx="11353801" cy="5943600"/>
        </p:xfrm>
        <a:graphic>
          <a:graphicData uri="http://schemas.openxmlformats.org/drawingml/2006/table">
            <a:tbl>
              <a:tblPr firstRow="1" bandRow="1">
                <a:tableStyleId>{5C22544A-7EE6-4342-B048-85BDC9FD1C3A}</a:tableStyleId>
              </a:tblPr>
              <a:tblGrid>
                <a:gridCol w="1615019">
                  <a:extLst>
                    <a:ext uri="{9D8B030D-6E8A-4147-A177-3AD203B41FA5}">
                      <a16:colId xmlns="" xmlns:a16="http://schemas.microsoft.com/office/drawing/2014/main" val="3545936956"/>
                    </a:ext>
                  </a:extLst>
                </a:gridCol>
                <a:gridCol w="1710266">
                  <a:extLst>
                    <a:ext uri="{9D8B030D-6E8A-4147-A177-3AD203B41FA5}">
                      <a16:colId xmlns="" xmlns:a16="http://schemas.microsoft.com/office/drawing/2014/main" val="4113785168"/>
                    </a:ext>
                  </a:extLst>
                </a:gridCol>
                <a:gridCol w="2084917">
                  <a:extLst>
                    <a:ext uri="{9D8B030D-6E8A-4147-A177-3AD203B41FA5}">
                      <a16:colId xmlns="" xmlns:a16="http://schemas.microsoft.com/office/drawing/2014/main" val="4242827315"/>
                    </a:ext>
                  </a:extLst>
                </a:gridCol>
                <a:gridCol w="5943599">
                  <a:extLst>
                    <a:ext uri="{9D8B030D-6E8A-4147-A177-3AD203B41FA5}">
                      <a16:colId xmlns="" xmlns:a16="http://schemas.microsoft.com/office/drawing/2014/main" val="1582069153"/>
                    </a:ext>
                  </a:extLst>
                </a:gridCol>
              </a:tblGrid>
              <a:tr h="370840">
                <a:tc>
                  <a:txBody>
                    <a:bodyPr/>
                    <a:lstStyle/>
                    <a:p>
                      <a:endParaRPr lang="ru-RU" sz="1400" dirty="0">
                        <a:latin typeface="Cambria" panose="02040503050406030204" pitchFamily="18" charset="0"/>
                        <a:ea typeface="Cambria" panose="02040503050406030204" pitchFamily="18" charset="0"/>
                      </a:endParaRPr>
                    </a:p>
                  </a:txBody>
                  <a:tcPr/>
                </a:tc>
                <a:tc>
                  <a:txBody>
                    <a:bodyPr/>
                    <a:lstStyle/>
                    <a:p>
                      <a:endParaRPr lang="ru-RU" sz="1400">
                        <a:latin typeface="Cambria" panose="02040503050406030204" pitchFamily="18" charset="0"/>
                        <a:ea typeface="Cambria" panose="02040503050406030204" pitchFamily="18" charset="0"/>
                      </a:endParaRPr>
                    </a:p>
                  </a:txBody>
                  <a:tcPr/>
                </a:tc>
                <a:tc>
                  <a:txBody>
                    <a:bodyPr/>
                    <a:lstStyle/>
                    <a:p>
                      <a:pPr algn="ctr"/>
                      <a:r>
                        <a:rPr lang="ru-RU" sz="1400" dirty="0" smtClean="0">
                          <a:solidFill>
                            <a:schemeClr val="tx1"/>
                          </a:solidFill>
                          <a:latin typeface="Cambria" panose="02040503050406030204" pitchFamily="18" charset="0"/>
                          <a:ea typeface="Cambria" panose="02040503050406030204" pitchFamily="18" charset="0"/>
                        </a:rPr>
                        <a:t>Образовательные программы (ОП)</a:t>
                      </a:r>
                      <a:endParaRPr lang="ru-RU" sz="1400" dirty="0">
                        <a:solidFill>
                          <a:schemeClr val="tx1"/>
                        </a:solidFill>
                        <a:latin typeface="Cambria" panose="02040503050406030204" pitchFamily="18" charset="0"/>
                        <a:ea typeface="Cambria" panose="020405030504060302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sz="1400" b="1" dirty="0" smtClean="0">
                          <a:solidFill>
                            <a:schemeClr val="tx1"/>
                          </a:solidFill>
                          <a:latin typeface="Cambria" panose="02040503050406030204" pitchFamily="18" charset="0"/>
                          <a:ea typeface="Cambria" panose="02040503050406030204" pitchFamily="18" charset="0"/>
                        </a:rPr>
                        <a:t>Если Федеральным законом № 273-ФЗ не установлено иное</a:t>
                      </a:r>
                      <a:endParaRPr lang="ru-RU" sz="1200" dirty="0" smtClean="0">
                        <a:latin typeface="Cambria" panose="02040503050406030204" pitchFamily="18" charset="0"/>
                        <a:ea typeface="Cambria" panose="02040503050406030204" pitchFamily="18" charset="0"/>
                      </a:endParaRPr>
                    </a:p>
                    <a:p>
                      <a:endParaRPr lang="ru-RU" sz="1400" dirty="0">
                        <a:latin typeface="Cambria" panose="02040503050406030204" pitchFamily="18" charset="0"/>
                        <a:ea typeface="Cambria" panose="02040503050406030204" pitchFamily="18" charset="0"/>
                      </a:endParaRPr>
                    </a:p>
                  </a:txBody>
                  <a:tcPr/>
                </a:tc>
                <a:extLst>
                  <a:ext uri="{0D108BD9-81ED-4DB2-BD59-A6C34878D82A}">
                    <a16:rowId xmlns="" xmlns:a16="http://schemas.microsoft.com/office/drawing/2014/main" val="402782346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400" dirty="0" smtClean="0">
                          <a:latin typeface="Liberation Serif" panose="02020603050405020304" pitchFamily="18" charset="0"/>
                          <a:ea typeface="Cambria" panose="02040503050406030204" pitchFamily="18" charset="0"/>
                        </a:rPr>
                        <a:t>Дополнительные</a:t>
                      </a:r>
                    </a:p>
                    <a:p>
                      <a:endParaRPr lang="ru-RU" sz="1400" dirty="0">
                        <a:latin typeface="Liberation Serif" panose="02020603050405020304" pitchFamily="18" charset="0"/>
                        <a:ea typeface="Cambria" panose="02040503050406030204" pitchFamily="18" charset="0"/>
                      </a:endParaRPr>
                    </a:p>
                  </a:txBody>
                  <a:tcPr/>
                </a:tc>
                <a:tc>
                  <a:txBody>
                    <a:bodyPr/>
                    <a:lstStyle/>
                    <a:p>
                      <a:r>
                        <a:rPr lang="ru-RU" sz="1400" dirty="0" smtClean="0">
                          <a:latin typeface="Liberation Serif" panose="02020603050405020304" pitchFamily="18" charset="0"/>
                          <a:ea typeface="Cambria" panose="02040503050406030204" pitchFamily="18" charset="0"/>
                        </a:rPr>
                        <a:t>дополнительные профессиональные программы </a:t>
                      </a:r>
                      <a:endParaRPr lang="ru-RU" sz="1400" dirty="0">
                        <a:latin typeface="Liberation Serif" panose="02020603050405020304" pitchFamily="18" charset="0"/>
                        <a:ea typeface="Cambria" panose="02040503050406030204" pitchFamily="18" charset="0"/>
                      </a:endParaRPr>
                    </a:p>
                  </a:txBody>
                  <a:tcPr/>
                </a:tc>
                <a:tc>
                  <a:txBody>
                    <a:bodyPr/>
                    <a:lstStyle/>
                    <a:p>
                      <a:r>
                        <a:rPr lang="ru-RU" sz="1400" dirty="0" smtClean="0">
                          <a:latin typeface="Liberation Serif" panose="02020603050405020304" pitchFamily="18" charset="0"/>
                          <a:ea typeface="Cambria" panose="02040503050406030204" pitchFamily="18" charset="0"/>
                        </a:rPr>
                        <a:t>программы повышения квалификации;</a:t>
                      </a:r>
                    </a:p>
                    <a:p>
                      <a:endParaRPr lang="ru-RU" sz="1400" dirty="0" smtClean="0">
                        <a:latin typeface="Liberation Serif" panose="02020603050405020304" pitchFamily="18" charset="0"/>
                        <a:ea typeface="Cambria" panose="02040503050406030204" pitchFamily="18" charset="0"/>
                      </a:endParaRPr>
                    </a:p>
                    <a:p>
                      <a:r>
                        <a:rPr lang="ru-RU" sz="1400" dirty="0" smtClean="0">
                          <a:latin typeface="Liberation Serif" panose="02020603050405020304" pitchFamily="18" charset="0"/>
                          <a:ea typeface="Cambria" panose="02040503050406030204" pitchFamily="18" charset="0"/>
                        </a:rPr>
                        <a:t>программы профессиональной переподготовки.</a:t>
                      </a:r>
                      <a:endParaRPr lang="ru-RU" sz="1400" dirty="0">
                        <a:latin typeface="Liberation Serif" panose="02020603050405020304" pitchFamily="18" charset="0"/>
                        <a:ea typeface="Cambria" panose="02040503050406030204" pitchFamily="18" charset="0"/>
                      </a:endParaRPr>
                    </a:p>
                  </a:txBody>
                  <a:tcPr/>
                </a:tc>
                <a:tc>
                  <a:txBody>
                    <a:bodyPr/>
                    <a:lstStyle/>
                    <a:p>
                      <a:r>
                        <a:rPr lang="ru-RU" sz="1400" dirty="0" smtClean="0">
                          <a:latin typeface="Liberation Serif" panose="02020603050405020304" pitchFamily="18" charset="0"/>
                        </a:rPr>
                        <a:t>Статья 12 Федерального закона № 273-ФЗ:</a:t>
                      </a:r>
                    </a:p>
                    <a:p>
                      <a:r>
                        <a:rPr lang="ru-RU" sz="1400" dirty="0" smtClean="0">
                          <a:latin typeface="Liberation Serif" panose="02020603050405020304" pitchFamily="18" charset="0"/>
                        </a:rPr>
                        <a:t>4. Уполномоченными федеральными государственными органами в случаях, установленных настоящим Федеральным законом, разрабатываются и утверждаются </a:t>
                      </a:r>
                      <a:r>
                        <a:rPr lang="ru-RU" sz="1400" b="1" dirty="0" smtClean="0">
                          <a:latin typeface="Liberation Serif" panose="02020603050405020304" pitchFamily="18" charset="0"/>
                        </a:rPr>
                        <a:t>примерные</a:t>
                      </a:r>
                      <a:r>
                        <a:rPr lang="ru-RU" sz="1400" dirty="0" smtClean="0">
                          <a:latin typeface="Liberation Serif" panose="02020603050405020304" pitchFamily="18" charset="0"/>
                        </a:rPr>
                        <a:t> дополнительные профессиональные программы или </a:t>
                      </a:r>
                      <a:r>
                        <a:rPr lang="ru-RU" sz="1400" b="1" dirty="0" smtClean="0">
                          <a:latin typeface="Liberation Serif" panose="02020603050405020304" pitchFamily="18" charset="0"/>
                        </a:rPr>
                        <a:t>типовые</a:t>
                      </a:r>
                      <a:r>
                        <a:rPr lang="ru-RU" sz="1400" dirty="0" smtClean="0">
                          <a:latin typeface="Liberation Serif" panose="02020603050405020304" pitchFamily="18" charset="0"/>
                        </a:rPr>
                        <a:t> дополнительные профессиональные программы, в соответствии с которыми организациями, осуществляющими образовательную деятельность, разрабатываются соответствующие дополнительные профессиональные программы.</a:t>
                      </a:r>
                    </a:p>
                    <a:p>
                      <a:pPr marL="0" marR="0" lvl="0" indent="0" algn="l" defTabSz="914400" rtl="0" eaLnBrk="1" fontAlgn="auto" latinLnBrk="0" hangingPunct="1">
                        <a:lnSpc>
                          <a:spcPct val="100000"/>
                        </a:lnSpc>
                        <a:spcBef>
                          <a:spcPts val="0"/>
                        </a:spcBef>
                        <a:spcAft>
                          <a:spcPts val="0"/>
                        </a:spcAft>
                        <a:buClrTx/>
                        <a:buSzTx/>
                        <a:buFontTx/>
                        <a:buNone/>
                        <a:tabLst/>
                        <a:defRPr/>
                      </a:pPr>
                      <a:endParaRPr lang="ru-RU" sz="1400" dirty="0" smtClean="0">
                        <a:latin typeface="Liberation Serif"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ru-RU" sz="1400" dirty="0" smtClean="0">
                          <a:latin typeface="Liberation Serif" panose="02020603050405020304" pitchFamily="18" charset="0"/>
                        </a:rPr>
                        <a:t>Статья 76 Федерального закона № 273-ФЗ:</a:t>
                      </a:r>
                    </a:p>
                    <a:p>
                      <a:r>
                        <a:rPr lang="ru-RU" sz="1400" dirty="0" smtClean="0">
                          <a:latin typeface="Liberation Serif" panose="02020603050405020304" pitchFamily="18" charset="0"/>
                        </a:rPr>
                        <a:t>9. Содержание дополнительных профессиональных программ должно учитывать </a:t>
                      </a:r>
                      <a:r>
                        <a:rPr lang="ru-RU" sz="1400" dirty="0" smtClean="0">
                          <a:latin typeface="Liberation Serif" panose="02020603050405020304" pitchFamily="18" charset="0"/>
                          <a:hlinkClick r:id="rId2"/>
                        </a:rPr>
                        <a:t>профессиональные стандарты</a:t>
                      </a:r>
                      <a:r>
                        <a:rPr lang="ru-RU" sz="1400" dirty="0" smtClean="0">
                          <a:latin typeface="Liberation Serif" panose="02020603050405020304" pitchFamily="18" charset="0"/>
                        </a:rPr>
                        <a:t>, квалификационные требования, указанные в квалификационных справочниках по соответствующим должностям, профессиям и специальностям, или квалификационные требования к профессиональным знаниям и навыкам, необходимым для исполнения должностных обязанностей, которые устанавливаются в соответствии с федеральными законами и иными нормативными правовыми актами Российской Федерации о государственной службе.</a:t>
                      </a:r>
                    </a:p>
                    <a:p>
                      <a:r>
                        <a:rPr lang="ru-RU" sz="1400" dirty="0" smtClean="0">
                          <a:latin typeface="Liberation Serif" panose="02020603050405020304" pitchFamily="18" charset="0"/>
                        </a:rPr>
                        <a:t>10. Программы профессиональной переподготовки разрабатываются на основании установленных квалификационных требований, профессиональных стандартов и требований соответствующих </a:t>
                      </a:r>
                      <a:r>
                        <a:rPr lang="ru-RU" sz="1400" dirty="0" smtClean="0">
                          <a:latin typeface="Liberation Serif" panose="02020603050405020304" pitchFamily="18" charset="0"/>
                          <a:hlinkClick r:id="rId3"/>
                        </a:rPr>
                        <a:t>федеральных государственных образовательных стандартов</a:t>
                      </a:r>
                      <a:r>
                        <a:rPr lang="ru-RU" sz="1400" dirty="0" smtClean="0">
                          <a:latin typeface="Liberation Serif" panose="02020603050405020304" pitchFamily="18" charset="0"/>
                        </a:rPr>
                        <a:t> среднего профессионального и (или) высшего образования к результатам освоения образовательных программ.</a:t>
                      </a:r>
                    </a:p>
                    <a:p>
                      <a:endParaRPr lang="ru-RU" sz="1400" dirty="0">
                        <a:latin typeface="Cambria" panose="02040503050406030204" pitchFamily="18" charset="0"/>
                        <a:ea typeface="Cambria" panose="02040503050406030204" pitchFamily="18" charset="0"/>
                      </a:endParaRPr>
                    </a:p>
                  </a:txBody>
                  <a:tcPr/>
                </a:tc>
                <a:extLst>
                  <a:ext uri="{0D108BD9-81ED-4DB2-BD59-A6C34878D82A}">
                    <a16:rowId xmlns="" xmlns:a16="http://schemas.microsoft.com/office/drawing/2014/main" val="641470279"/>
                  </a:ext>
                </a:extLst>
              </a:tr>
            </a:tbl>
          </a:graphicData>
        </a:graphic>
      </p:graphicFrame>
    </p:spTree>
    <p:extLst>
      <p:ext uri="{BB962C8B-B14F-4D97-AF65-F5344CB8AC3E}">
        <p14:creationId xmlns:p14="http://schemas.microsoft.com/office/powerpoint/2010/main" val="742258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0974" y="326797"/>
            <a:ext cx="11706225" cy="5262979"/>
          </a:xfrm>
          <a:prstGeom prst="rect">
            <a:avLst/>
          </a:prstGeom>
        </p:spPr>
        <p:txBody>
          <a:bodyPr wrap="square">
            <a:spAutoFit/>
          </a:bodyPr>
          <a:lstStyle/>
          <a:p>
            <a:r>
              <a:rPr lang="ru-RU" sz="2400" dirty="0">
                <a:latin typeface="Cambria" panose="02040503050406030204" pitchFamily="18" charset="0"/>
                <a:ea typeface="Cambria" panose="02040503050406030204" pitchFamily="18" charset="0"/>
              </a:rPr>
              <a:t>Типовые дополнительные профессиональные программы утверждаются:</a:t>
            </a:r>
          </a:p>
          <a:p>
            <a:pPr marL="628650"/>
            <a:r>
              <a:rPr lang="ru-RU" sz="2400" dirty="0">
                <a:latin typeface="Cambria" panose="02040503050406030204" pitchFamily="18" charset="0"/>
                <a:ea typeface="Cambria" panose="02040503050406030204" pitchFamily="18" charset="0"/>
              </a:rPr>
              <a:t>- в области международных автомобильных перевозок;</a:t>
            </a:r>
          </a:p>
          <a:p>
            <a:pPr marL="628650"/>
            <a:r>
              <a:rPr lang="ru-RU" sz="2400" dirty="0">
                <a:latin typeface="Cambria" panose="02040503050406030204" pitchFamily="18" charset="0"/>
                <a:ea typeface="Cambria" panose="02040503050406030204" pitchFamily="18" charset="0"/>
              </a:rPr>
              <a:t>- в области кадастровой деятельности;</a:t>
            </a:r>
          </a:p>
          <a:p>
            <a:pPr marL="628650"/>
            <a:r>
              <a:rPr lang="ru-RU" sz="2400" dirty="0">
                <a:latin typeface="Cambria" panose="02040503050406030204" pitchFamily="18" charset="0"/>
                <a:ea typeface="Cambria" panose="02040503050406030204" pitchFamily="18" charset="0"/>
              </a:rPr>
              <a:t>- в области промышленной безопасности опасных производственных объектов;</a:t>
            </a:r>
          </a:p>
          <a:p>
            <a:pPr marL="628650"/>
            <a:r>
              <a:rPr lang="ru-RU" sz="2400" dirty="0">
                <a:latin typeface="Cambria" panose="02040503050406030204" pitchFamily="18" charset="0"/>
                <a:ea typeface="Cambria" panose="02040503050406030204" pitchFamily="18" charset="0"/>
              </a:rPr>
              <a:t>- в области противодействия коррупции;</a:t>
            </a:r>
          </a:p>
          <a:p>
            <a:pPr marL="628650"/>
            <a:r>
              <a:rPr lang="ru-RU" sz="2400" dirty="0">
                <a:latin typeface="Cambria" panose="02040503050406030204" pitchFamily="18" charset="0"/>
                <a:ea typeface="Cambria" panose="02040503050406030204" pitchFamily="18" charset="0"/>
              </a:rPr>
              <a:t>- в области оценки соответствия контрольно-кассовой техники и технических средств оператора фискальных данных (соискателя разрешения на обработку фискальных данных) предъявляемым к ним требованиям;</a:t>
            </a:r>
          </a:p>
          <a:p>
            <a:pPr marL="628650"/>
            <a:r>
              <a:rPr lang="ru-RU" sz="2400" dirty="0">
                <a:latin typeface="Cambria" panose="02040503050406030204" pitchFamily="18" charset="0"/>
                <a:ea typeface="Cambria" panose="02040503050406030204" pitchFamily="18" charset="0"/>
              </a:rPr>
              <a:t>- в области сбора, транспортирования, обработки, утилизации, обезвреживания, размещения отходов I - IV классов опасности;</a:t>
            </a:r>
          </a:p>
          <a:p>
            <a:pPr marL="628650"/>
            <a:r>
              <a:rPr lang="ru-RU" sz="2400" dirty="0">
                <a:latin typeface="Cambria" panose="02040503050406030204" pitchFamily="18" charset="0"/>
                <a:ea typeface="Cambria" panose="02040503050406030204" pitchFamily="18" charset="0"/>
              </a:rPr>
              <a:t>- в области государственной национальной политики Российской Федерации (для государственных и муниципальных служащих);</a:t>
            </a:r>
          </a:p>
          <a:p>
            <a:pPr marL="628650"/>
            <a:r>
              <a:rPr lang="ru-RU" sz="2400" dirty="0">
                <a:latin typeface="Cambria" panose="02040503050406030204" pitchFamily="18" charset="0"/>
                <a:ea typeface="Cambria" panose="02040503050406030204" pitchFamily="18" charset="0"/>
              </a:rPr>
              <a:t>- в области пожарной </a:t>
            </a:r>
            <a:r>
              <a:rPr lang="ru-RU" sz="2400" dirty="0" smtClean="0">
                <a:latin typeface="Cambria" panose="02040503050406030204" pitchFamily="18" charset="0"/>
                <a:ea typeface="Cambria" panose="02040503050406030204" pitchFamily="18" charset="0"/>
              </a:rPr>
              <a:t>безопасности.</a:t>
            </a:r>
            <a:endParaRPr lang="ru-RU" sz="2400" dirty="0">
              <a:latin typeface="Cambria" panose="02040503050406030204" pitchFamily="18" charset="0"/>
              <a:ea typeface="Cambria" panose="02040503050406030204" pitchFamily="18" charset="0"/>
            </a:endParaRPr>
          </a:p>
        </p:txBody>
      </p:sp>
      <p:sp>
        <p:nvSpPr>
          <p:cNvPr id="3" name="Прямоугольник 2"/>
          <p:cNvSpPr/>
          <p:nvPr/>
        </p:nvSpPr>
        <p:spPr>
          <a:xfrm>
            <a:off x="5886450" y="5589776"/>
            <a:ext cx="5886448" cy="923330"/>
          </a:xfrm>
          <a:prstGeom prst="rect">
            <a:avLst/>
          </a:prstGeom>
        </p:spPr>
        <p:txBody>
          <a:bodyPr wrap="square">
            <a:spAutoFit/>
          </a:bodyPr>
          <a:lstStyle/>
          <a:p>
            <a:pPr algn="just"/>
            <a:r>
              <a:rPr lang="ru-RU" dirty="0" smtClean="0">
                <a:latin typeface="Liberation Serif" panose="02020603050405020304" pitchFamily="18" charset="0"/>
              </a:rPr>
              <a:t>Часть 7 статьи 76 Федерального закона № 273-ФЗ содержит перечень органов власти в компетенцию которых входит разработка указанных типовых программ</a:t>
            </a:r>
            <a:endParaRPr lang="ru-RU" dirty="0">
              <a:latin typeface="Liberation Serif" panose="02020603050405020304" pitchFamily="18" charset="0"/>
            </a:endParaRPr>
          </a:p>
        </p:txBody>
      </p:sp>
    </p:spTree>
    <p:extLst>
      <p:ext uri="{BB962C8B-B14F-4D97-AF65-F5344CB8AC3E}">
        <p14:creationId xmlns:p14="http://schemas.microsoft.com/office/powerpoint/2010/main" val="364294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108" y="685637"/>
            <a:ext cx="11632677" cy="1325563"/>
          </a:xfrm>
        </p:spPr>
        <p:txBody>
          <a:bodyPr>
            <a:noAutofit/>
          </a:bodyPr>
          <a:lstStyle/>
          <a:p>
            <a:pPr algn="ctr"/>
            <a:r>
              <a:rPr lang="ru-RU" sz="2800" dirty="0">
                <a:latin typeface="Liberation Serif" panose="02020603050405020304" pitchFamily="18" charset="0"/>
              </a:rPr>
              <a:t>Сведения, содержащиеся в реестрах лицензий, являются открытыми и размещаются в информационно-телекоммуникационной сети «Интернет» в форме открытых </a:t>
            </a:r>
            <a:r>
              <a:rPr lang="ru-RU" sz="2800" dirty="0" smtClean="0">
                <a:latin typeface="Liberation Serif" panose="02020603050405020304" pitchFamily="18" charset="0"/>
              </a:rPr>
              <a:t>данных</a:t>
            </a:r>
            <a:endParaRPr lang="ru-RU" sz="2800" dirty="0">
              <a:latin typeface="Liberation Serif" panose="02020603050405020304" pitchFamily="18" charset="0"/>
            </a:endParaRPr>
          </a:p>
        </p:txBody>
      </p:sp>
      <p:sp>
        <p:nvSpPr>
          <p:cNvPr id="4" name="Прямоугольник 3"/>
          <p:cNvSpPr/>
          <p:nvPr/>
        </p:nvSpPr>
        <p:spPr>
          <a:xfrm>
            <a:off x="344681" y="2798863"/>
            <a:ext cx="3494202" cy="1569660"/>
          </a:xfrm>
          <a:prstGeom prst="rect">
            <a:avLst/>
          </a:prstGeom>
        </p:spPr>
        <p:txBody>
          <a:bodyPr wrap="square">
            <a:spAutoFit/>
          </a:bodyPr>
          <a:lstStyle/>
          <a:p>
            <a:pPr algn="ctr"/>
            <a:r>
              <a:rPr lang="ru-RU" sz="2400" dirty="0">
                <a:latin typeface="Liberation Serif" panose="02020603050405020304" pitchFamily="18" charset="0"/>
                <a:ea typeface="Times New Roman" panose="02020603050405020304" pitchFamily="18" charset="0"/>
                <a:cs typeface="Liberation Serif" panose="02020603050405020304" pitchFamily="18" charset="0"/>
              </a:rPr>
              <a:t>на официальном сайте Федеральной службы по надзору в сфере образования и </a:t>
            </a:r>
            <a:r>
              <a:rPr lang="ru-RU" sz="2400" dirty="0" smtClean="0">
                <a:latin typeface="Liberation Serif" panose="02020603050405020304" pitchFamily="18" charset="0"/>
                <a:ea typeface="Times New Roman" panose="02020603050405020304" pitchFamily="18" charset="0"/>
                <a:cs typeface="Liberation Serif" panose="02020603050405020304" pitchFamily="18" charset="0"/>
              </a:rPr>
              <a:t>науки</a:t>
            </a:r>
            <a:endParaRPr lang="ru-RU" sz="2400" dirty="0"/>
          </a:p>
        </p:txBody>
      </p:sp>
      <p:sp>
        <p:nvSpPr>
          <p:cNvPr id="5" name="Прямоугольник 4"/>
          <p:cNvSpPr/>
          <p:nvPr/>
        </p:nvSpPr>
        <p:spPr>
          <a:xfrm>
            <a:off x="104899" y="4422928"/>
            <a:ext cx="4477732" cy="584775"/>
          </a:xfrm>
          <a:prstGeom prst="rect">
            <a:avLst/>
          </a:prstGeom>
        </p:spPr>
        <p:txBody>
          <a:bodyPr wrap="square">
            <a:spAutoFit/>
          </a:bodyPr>
          <a:lstStyle/>
          <a:p>
            <a:r>
              <a:rPr lang="ru-RU" sz="3200" dirty="0" smtClean="0">
                <a:latin typeface="Liberation Serif" panose="02020603050405020304" pitchFamily="18" charset="0"/>
                <a:ea typeface="Times New Roman" panose="02020603050405020304" pitchFamily="18" charset="0"/>
                <a:cs typeface="Liberation Serif" panose="02020603050405020304" pitchFamily="18" charset="0"/>
              </a:rPr>
              <a:t>http</a:t>
            </a:r>
            <a:r>
              <a:rPr lang="ru-RU" sz="3200" dirty="0">
                <a:latin typeface="Liberation Serif" panose="02020603050405020304" pitchFamily="18" charset="0"/>
                <a:ea typeface="Times New Roman" panose="02020603050405020304" pitchFamily="18" charset="0"/>
                <a:cs typeface="Liberation Serif" panose="02020603050405020304" pitchFamily="18" charset="0"/>
              </a:rPr>
              <a:t>://</a:t>
            </a:r>
            <a:r>
              <a:rPr lang="ru-RU" sz="3200" dirty="0" smtClean="0">
                <a:latin typeface="Liberation Serif" panose="02020603050405020304" pitchFamily="18" charset="0"/>
                <a:ea typeface="Times New Roman" panose="02020603050405020304" pitchFamily="18" charset="0"/>
                <a:cs typeface="Liberation Serif" panose="02020603050405020304" pitchFamily="18" charset="0"/>
              </a:rPr>
              <a:t>obrnadzor.gov.ru</a:t>
            </a:r>
            <a:endParaRPr lang="ru-RU" sz="3200" dirty="0"/>
          </a:p>
        </p:txBody>
      </p:sp>
      <p:pic>
        <p:nvPicPr>
          <p:cNvPr id="6" name="Рисунок 5"/>
          <p:cNvPicPr>
            <a:picLocks noChangeAspect="1"/>
          </p:cNvPicPr>
          <p:nvPr/>
        </p:nvPicPr>
        <p:blipFill>
          <a:blip r:embed="rId2"/>
          <a:stretch>
            <a:fillRect/>
          </a:stretch>
        </p:blipFill>
        <p:spPr>
          <a:xfrm>
            <a:off x="4143443" y="2849083"/>
            <a:ext cx="2190365" cy="2158620"/>
          </a:xfrm>
          <a:prstGeom prst="rect">
            <a:avLst/>
          </a:prstGeom>
        </p:spPr>
      </p:pic>
      <p:pic>
        <p:nvPicPr>
          <p:cNvPr id="7" name="Рисунок 6"/>
          <p:cNvPicPr>
            <a:picLocks noChangeAspect="1"/>
          </p:cNvPicPr>
          <p:nvPr/>
        </p:nvPicPr>
        <p:blipFill>
          <a:blip r:embed="rId3"/>
          <a:stretch>
            <a:fillRect/>
          </a:stretch>
        </p:blipFill>
        <p:spPr>
          <a:xfrm>
            <a:off x="6589337" y="2432234"/>
            <a:ext cx="5354660" cy="4049342"/>
          </a:xfrm>
          <a:prstGeom prst="rect">
            <a:avLst/>
          </a:prstGeom>
        </p:spPr>
      </p:pic>
    </p:spTree>
    <p:extLst>
      <p:ext uri="{BB962C8B-B14F-4D97-AF65-F5344CB8AC3E}">
        <p14:creationId xmlns:p14="http://schemas.microsoft.com/office/powerpoint/2010/main" val="21774387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538" y="1607575"/>
            <a:ext cx="11121189" cy="4881715"/>
          </a:xfrm>
        </p:spPr>
        <p:txBody>
          <a:bodyPr>
            <a:noAutofit/>
          </a:bodyPr>
          <a:lstStyle/>
          <a:p>
            <a:r>
              <a:rPr lang="ru-RU" sz="2800" b="1" dirty="0" smtClean="0">
                <a:latin typeface="Liberation Serif" panose="02020603050405020304" pitchFamily="18" charset="0"/>
              </a:rPr>
              <a:t>2. О внесении изменений в реестр лицензий на осуществление образовательной деятельности в связи с </a:t>
            </a:r>
            <a:r>
              <a:rPr lang="ru-RU" sz="2800" b="1" dirty="0">
                <a:latin typeface="Liberation Serif" panose="02020603050405020304" pitchFamily="18" charset="0"/>
              </a:rPr>
              <a:t>принятием </a:t>
            </a:r>
            <a:r>
              <a:rPr lang="ru-RU" sz="2800" b="1" dirty="0" smtClean="0">
                <a:latin typeface="Liberation Serif" panose="02020603050405020304" pitchFamily="18" charset="0"/>
              </a:rPr>
              <a:t>приказа </a:t>
            </a:r>
            <a:r>
              <a:rPr lang="ru-RU" sz="2800" b="1" dirty="0">
                <a:latin typeface="Liberation Serif" panose="02020603050405020304" pitchFamily="18" charset="0"/>
              </a:rPr>
              <a:t>Министерства просвещения </a:t>
            </a:r>
            <a:r>
              <a:rPr lang="ru-RU" sz="2800" b="1" dirty="0" smtClean="0">
                <a:latin typeface="Liberation Serif" panose="02020603050405020304" pitchFamily="18" charset="0"/>
              </a:rPr>
              <a:t>Российской Федерации </a:t>
            </a:r>
            <a:r>
              <a:rPr lang="ru-RU" sz="2800" b="1" dirty="0">
                <a:latin typeface="Liberation Serif" panose="02020603050405020304" pitchFamily="18" charset="0"/>
              </a:rPr>
              <a:t>от </a:t>
            </a:r>
            <a:r>
              <a:rPr lang="ru-RU" sz="2800" b="1" dirty="0" smtClean="0">
                <a:latin typeface="Liberation Serif" panose="02020603050405020304" pitchFamily="18" charset="0"/>
              </a:rPr>
              <a:t>17.05.2022 № 336 «Об </a:t>
            </a:r>
            <a:r>
              <a:rPr lang="ru-RU" sz="2800" b="1" dirty="0">
                <a:latin typeface="Liberation Serif" panose="02020603050405020304" pitchFamily="18" charset="0"/>
              </a:rPr>
              <a:t>утверждении перечней профессий и специальностей среднего профессионального образования и установлении соответствия отдельных профессий и специальностей среднего профессионального образования, указанных в этих перечнях, профессиям и специальностям среднего профессионального образования, перечни которых утверждены приказом Министерства образования и науки Российской Федерации от 29 октября 2013 г. N 1199 </a:t>
            </a:r>
            <a:r>
              <a:rPr lang="ru-RU" sz="2800" b="1" dirty="0" smtClean="0">
                <a:latin typeface="Liberation Serif" panose="02020603050405020304" pitchFamily="18" charset="0"/>
              </a:rPr>
              <a:t>«Об </a:t>
            </a:r>
            <a:r>
              <a:rPr lang="ru-RU" sz="2800" b="1" dirty="0">
                <a:latin typeface="Liberation Serif" panose="02020603050405020304" pitchFamily="18" charset="0"/>
              </a:rPr>
              <a:t>утверждении перечней профессий и специальностей среднего профессионального </a:t>
            </a:r>
            <a:r>
              <a:rPr lang="ru-RU" sz="2800" b="1" dirty="0" smtClean="0">
                <a:latin typeface="Liberation Serif" panose="02020603050405020304" pitchFamily="18" charset="0"/>
              </a:rPr>
              <a:t>образования»?</a:t>
            </a:r>
            <a:endParaRPr lang="ru-RU" sz="2800" b="1" dirty="0">
              <a:latin typeface="Liberation Serif" panose="02020603050405020304" pitchFamily="18" charset="0"/>
            </a:endParaRPr>
          </a:p>
        </p:txBody>
      </p:sp>
    </p:spTree>
    <p:extLst>
      <p:ext uri="{BB962C8B-B14F-4D97-AF65-F5344CB8AC3E}">
        <p14:creationId xmlns:p14="http://schemas.microsoft.com/office/powerpoint/2010/main" val="25905244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427701" y="115555"/>
            <a:ext cx="2562225" cy="2996356"/>
          </a:xfrm>
          <a:prstGeom prst="rect">
            <a:avLst/>
          </a:prstGeom>
        </p:spPr>
      </p:pic>
      <p:pic>
        <p:nvPicPr>
          <p:cNvPr id="4" name="Рисунок 3"/>
          <p:cNvPicPr>
            <a:picLocks noChangeAspect="1"/>
          </p:cNvPicPr>
          <p:nvPr/>
        </p:nvPicPr>
        <p:blipFill>
          <a:blip r:embed="rId3"/>
          <a:stretch>
            <a:fillRect/>
          </a:stretch>
        </p:blipFill>
        <p:spPr>
          <a:xfrm>
            <a:off x="3701845" y="2964643"/>
            <a:ext cx="8490155" cy="721442"/>
          </a:xfrm>
          <a:prstGeom prst="rect">
            <a:avLst/>
          </a:prstGeom>
        </p:spPr>
      </p:pic>
      <p:pic>
        <p:nvPicPr>
          <p:cNvPr id="5" name="Рисунок 4"/>
          <p:cNvPicPr>
            <a:picLocks noChangeAspect="1"/>
          </p:cNvPicPr>
          <p:nvPr/>
        </p:nvPicPr>
        <p:blipFill>
          <a:blip r:embed="rId4"/>
          <a:stretch>
            <a:fillRect/>
          </a:stretch>
        </p:blipFill>
        <p:spPr>
          <a:xfrm>
            <a:off x="427700" y="3325364"/>
            <a:ext cx="2562225" cy="3183898"/>
          </a:xfrm>
          <a:prstGeom prst="rect">
            <a:avLst/>
          </a:prstGeom>
        </p:spPr>
      </p:pic>
      <p:sp>
        <p:nvSpPr>
          <p:cNvPr id="6" name="Правая фигурная скобка 5"/>
          <p:cNvSpPr/>
          <p:nvPr/>
        </p:nvSpPr>
        <p:spPr>
          <a:xfrm>
            <a:off x="2595716" y="324465"/>
            <a:ext cx="1327355" cy="6184797"/>
          </a:xfrm>
          <a:prstGeom prst="rightBrace">
            <a:avLst>
              <a:gd name="adj1" fmla="val 8333"/>
              <a:gd name="adj2" fmla="val 45469"/>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Tree>
    <p:extLst>
      <p:ext uri="{BB962C8B-B14F-4D97-AF65-F5344CB8AC3E}">
        <p14:creationId xmlns:p14="http://schemas.microsoft.com/office/powerpoint/2010/main" val="6355474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3054" y="265472"/>
            <a:ext cx="11121189" cy="1858296"/>
          </a:xfrm>
        </p:spPr>
        <p:txBody>
          <a:bodyPr>
            <a:noAutofit/>
          </a:bodyPr>
          <a:lstStyle/>
          <a:p>
            <a:r>
              <a:rPr lang="ru-RU" sz="2800" b="1" dirty="0" smtClean="0">
                <a:latin typeface="Liberation Serif" panose="02020603050405020304" pitchFamily="18" charset="0"/>
              </a:rPr>
              <a:t>1. </a:t>
            </a:r>
            <a:r>
              <a:rPr lang="ru-RU" sz="2800" b="1" dirty="0" smtClean="0">
                <a:latin typeface="Liberation Serif" panose="02020603050405020304" pitchFamily="18" charset="0"/>
              </a:rPr>
              <a:t>О лицензировании образовательной деятельности организациями, реализующими программы спортивной подготовки на территории Свердловской области</a:t>
            </a:r>
            <a:endParaRPr lang="ru-RU" sz="2800" b="1" dirty="0">
              <a:latin typeface="Liberation Serif" panose="02020603050405020304" pitchFamily="18" charset="0"/>
            </a:endParaRPr>
          </a:p>
        </p:txBody>
      </p:sp>
      <p:sp>
        <p:nvSpPr>
          <p:cNvPr id="3" name="Заголовок 1"/>
          <p:cNvSpPr txBox="1">
            <a:spLocks/>
          </p:cNvSpPr>
          <p:nvPr/>
        </p:nvSpPr>
        <p:spPr>
          <a:xfrm>
            <a:off x="843054" y="2123769"/>
            <a:ext cx="10515600" cy="442451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ru-RU" dirty="0" smtClean="0">
                <a:latin typeface="Liberation Serif" panose="02020603050405020304" pitchFamily="18" charset="0"/>
              </a:rPr>
              <a:t>15 декабря в 15.00 </a:t>
            </a:r>
          </a:p>
          <a:p>
            <a:pPr algn="ctr"/>
            <a:r>
              <a:rPr lang="ru-RU" dirty="0" smtClean="0">
                <a:latin typeface="Liberation Serif" panose="02020603050405020304" pitchFamily="18" charset="0"/>
              </a:rPr>
              <a:t>Информационное совещание для организаций</a:t>
            </a:r>
            <a:r>
              <a:rPr lang="ru-RU" dirty="0">
                <a:latin typeface="Liberation Serif" panose="02020603050405020304" pitchFamily="18" charset="0"/>
              </a:rPr>
              <a:t>, </a:t>
            </a:r>
            <a:r>
              <a:rPr lang="ru-RU" dirty="0" smtClean="0">
                <a:latin typeface="Liberation Serif" panose="02020603050405020304" pitchFamily="18" charset="0"/>
              </a:rPr>
              <a:t>реализующих </a:t>
            </a:r>
            <a:r>
              <a:rPr lang="ru-RU" dirty="0">
                <a:latin typeface="Liberation Serif" panose="02020603050405020304" pitchFamily="18" charset="0"/>
              </a:rPr>
              <a:t>программы спортивной подготовки на территории Свердловской </a:t>
            </a:r>
            <a:r>
              <a:rPr lang="ru-RU" dirty="0" smtClean="0">
                <a:latin typeface="Liberation Serif" panose="02020603050405020304" pitchFamily="18" charset="0"/>
              </a:rPr>
              <a:t>области</a:t>
            </a:r>
            <a:endParaRPr lang="ru-RU" dirty="0">
              <a:latin typeface="Liberation Serif" panose="02020603050405020304" pitchFamily="18" charset="0"/>
            </a:endParaRPr>
          </a:p>
        </p:txBody>
      </p:sp>
    </p:spTree>
    <p:extLst>
      <p:ext uri="{BB962C8B-B14F-4D97-AF65-F5344CB8AC3E}">
        <p14:creationId xmlns:p14="http://schemas.microsoft.com/office/powerpoint/2010/main" val="11995762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43054" y="2364261"/>
            <a:ext cx="10515600" cy="1325563"/>
          </a:xfrm>
        </p:spPr>
        <p:txBody>
          <a:bodyPr/>
          <a:lstStyle/>
          <a:p>
            <a:pPr algn="ctr"/>
            <a:r>
              <a:rPr lang="ru-RU" dirty="0" smtClean="0">
                <a:latin typeface="Liberation Serif" panose="02020603050405020304" pitchFamily="18" charset="0"/>
              </a:rPr>
              <a:t>Спасибо за внимание!</a:t>
            </a:r>
            <a:endParaRPr lang="ru-RU" dirty="0">
              <a:latin typeface="Liberation Serif" panose="02020603050405020304" pitchFamily="18" charset="0"/>
            </a:endParaRPr>
          </a:p>
        </p:txBody>
      </p:sp>
    </p:spTree>
    <p:extLst>
      <p:ext uri="{BB962C8B-B14F-4D97-AF65-F5344CB8AC3E}">
        <p14:creationId xmlns:p14="http://schemas.microsoft.com/office/powerpoint/2010/main" val="1288880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261" y="666783"/>
            <a:ext cx="9973560" cy="888640"/>
          </a:xfrm>
        </p:spPr>
        <p:txBody>
          <a:bodyPr>
            <a:normAutofit fontScale="90000"/>
          </a:bodyPr>
          <a:lstStyle/>
          <a:p>
            <a:pPr algn="ctr"/>
            <a:r>
              <a:rPr lang="ru-RU" sz="3200" b="1" dirty="0" smtClean="0">
                <a:latin typeface="Liberation Serif" panose="02020603050405020304" pitchFamily="18" charset="0"/>
              </a:rPr>
              <a:t>Пошаговая инструкция получения выписки из реестра лицензий через сайт Федеральной службы </a:t>
            </a:r>
            <a:r>
              <a:rPr lang="ru-RU" sz="3100" b="1" dirty="0">
                <a:latin typeface="Liberation Serif" panose="02020603050405020304" pitchFamily="18" charset="0"/>
                <a:ea typeface="Calibri" panose="020F0502020204030204" pitchFamily="34" charset="0"/>
                <a:cs typeface="Times New Roman" panose="02020603050405020304" pitchFamily="18" charset="0"/>
              </a:rPr>
              <a:t>по надзору в сфере образования и науки</a:t>
            </a:r>
            <a:br>
              <a:rPr lang="ru-RU" sz="3100" b="1" dirty="0">
                <a:latin typeface="Liberation Serif" panose="02020603050405020304" pitchFamily="18" charset="0"/>
                <a:ea typeface="Calibri" panose="020F0502020204030204" pitchFamily="34" charset="0"/>
                <a:cs typeface="Times New Roman" panose="02020603050405020304" pitchFamily="18" charset="0"/>
              </a:rPr>
            </a:br>
            <a:endParaRPr lang="ru-RU" sz="3100" b="1" dirty="0">
              <a:latin typeface="Liberation Serif" panose="02020603050405020304" pitchFamily="18" charset="0"/>
            </a:endParaRPr>
          </a:p>
        </p:txBody>
      </p:sp>
      <p:sp>
        <p:nvSpPr>
          <p:cNvPr id="3" name="Объект 2"/>
          <p:cNvSpPr>
            <a:spLocks noGrp="1"/>
          </p:cNvSpPr>
          <p:nvPr>
            <p:ph idx="1"/>
          </p:nvPr>
        </p:nvSpPr>
        <p:spPr>
          <a:xfrm>
            <a:off x="508261" y="1938746"/>
            <a:ext cx="11416646" cy="4351338"/>
          </a:xfrm>
        </p:spPr>
        <p:txBody>
          <a:bodyPr>
            <a:normAutofit/>
          </a:bodyPr>
          <a:lstStyle/>
          <a:p>
            <a:r>
              <a:rPr lang="ru-RU" b="1" dirty="0">
                <a:latin typeface="Liberation Serif" panose="02020603050405020304" pitchFamily="18" charset="0"/>
                <a:ea typeface="Calibri" panose="020F0502020204030204" pitchFamily="34" charset="0"/>
                <a:cs typeface="Times New Roman" panose="02020603050405020304" pitchFamily="18" charset="0"/>
              </a:rPr>
              <a:t>1 ШАГ.</a:t>
            </a:r>
            <a:r>
              <a:rPr lang="ru-RU" dirty="0">
                <a:latin typeface="Liberation Serif" panose="02020603050405020304" pitchFamily="18" charset="0"/>
                <a:ea typeface="Calibri" panose="020F0502020204030204" pitchFamily="34" charset="0"/>
                <a:cs typeface="Times New Roman" panose="02020603050405020304" pitchFamily="18" charset="0"/>
              </a:rPr>
              <a:t> </a:t>
            </a:r>
            <a:r>
              <a:rPr lang="ru-RU" dirty="0" smtClean="0">
                <a:latin typeface="Liberation Serif" panose="02020603050405020304" pitchFamily="18" charset="0"/>
                <a:ea typeface="Calibri" panose="020F0502020204030204" pitchFamily="34" charset="0"/>
                <a:cs typeface="Times New Roman" panose="02020603050405020304" pitchFamily="18" charset="0"/>
              </a:rPr>
              <a:t>Перейти в подраздел «Сводный </a:t>
            </a:r>
            <a:r>
              <a:rPr lang="ru-RU" dirty="0">
                <a:latin typeface="Liberation Serif" panose="02020603050405020304" pitchFamily="18" charset="0"/>
                <a:ea typeface="Calibri" panose="020F0502020204030204" pitchFamily="34" charset="0"/>
                <a:cs typeface="Times New Roman" panose="02020603050405020304" pitchFamily="18" charset="0"/>
              </a:rPr>
              <a:t>реестр </a:t>
            </a:r>
            <a:r>
              <a:rPr lang="ru-RU" dirty="0" smtClean="0">
                <a:latin typeface="Liberation Serif" panose="02020603050405020304" pitchFamily="18" charset="0"/>
                <a:ea typeface="Calibri" panose="020F0502020204030204" pitchFamily="34" charset="0"/>
                <a:cs typeface="Times New Roman" panose="02020603050405020304" pitchFamily="18" charset="0"/>
              </a:rPr>
              <a:t>лицензий» официального сайта </a:t>
            </a:r>
            <a:r>
              <a:rPr lang="ru-RU" dirty="0">
                <a:latin typeface="Liberation Serif" panose="02020603050405020304" pitchFamily="18" charset="0"/>
                <a:ea typeface="Calibri" panose="020F0502020204030204" pitchFamily="34" charset="0"/>
                <a:cs typeface="Times New Roman" panose="02020603050405020304" pitchFamily="18" charset="0"/>
              </a:rPr>
              <a:t>Федеральной службы по надзору в сфере образования и </a:t>
            </a:r>
            <a:r>
              <a:rPr lang="ru-RU" dirty="0" smtClean="0">
                <a:latin typeface="Liberation Serif" panose="02020603050405020304" pitchFamily="18" charset="0"/>
                <a:ea typeface="Calibri" panose="020F0502020204030204" pitchFamily="34" charset="0"/>
                <a:cs typeface="Times New Roman" panose="02020603050405020304" pitchFamily="18" charset="0"/>
              </a:rPr>
              <a:t>науки</a:t>
            </a:r>
          </a:p>
          <a:p>
            <a:r>
              <a:rPr lang="ru-RU" b="1" dirty="0" smtClean="0">
                <a:latin typeface="Liberation Serif" panose="02020603050405020304" pitchFamily="18" charset="0"/>
                <a:ea typeface="Calibri" panose="020F0502020204030204" pitchFamily="34" charset="0"/>
                <a:cs typeface="Times New Roman" panose="02020603050405020304" pitchFamily="18" charset="0"/>
              </a:rPr>
              <a:t>2 </a:t>
            </a:r>
            <a:r>
              <a:rPr lang="ru-RU" b="1" dirty="0">
                <a:latin typeface="Liberation Serif" panose="02020603050405020304" pitchFamily="18" charset="0"/>
                <a:ea typeface="Calibri" panose="020F0502020204030204" pitchFamily="34" charset="0"/>
                <a:cs typeface="Times New Roman" panose="02020603050405020304" pitchFamily="18" charset="0"/>
              </a:rPr>
              <a:t>ШАГ.</a:t>
            </a:r>
            <a:r>
              <a:rPr lang="ru-RU" dirty="0">
                <a:latin typeface="Liberation Serif" panose="02020603050405020304" pitchFamily="18" charset="0"/>
                <a:ea typeface="Calibri" panose="020F0502020204030204" pitchFamily="34" charset="0"/>
                <a:cs typeface="Times New Roman" panose="02020603050405020304" pitchFamily="18" charset="0"/>
              </a:rPr>
              <a:t> </a:t>
            </a:r>
            <a:r>
              <a:rPr lang="ru-RU" dirty="0" smtClean="0">
                <a:latin typeface="Liberation Serif" panose="02020603050405020304" pitchFamily="18" charset="0"/>
                <a:ea typeface="Calibri" panose="020F0502020204030204" pitchFamily="34" charset="0"/>
                <a:cs typeface="Times New Roman" panose="02020603050405020304" pitchFamily="18" charset="0"/>
              </a:rPr>
              <a:t>Заполнить </a:t>
            </a:r>
            <a:r>
              <a:rPr lang="ru-RU" dirty="0">
                <a:latin typeface="Liberation Serif" panose="02020603050405020304" pitchFamily="18" charset="0"/>
                <a:ea typeface="Calibri" panose="020F0502020204030204" pitchFamily="34" charset="0"/>
                <a:cs typeface="Times New Roman" panose="02020603050405020304" pitchFamily="18" charset="0"/>
              </a:rPr>
              <a:t>одно из предложенных </a:t>
            </a:r>
            <a:r>
              <a:rPr lang="ru-RU" dirty="0" smtClean="0">
                <a:latin typeface="Liberation Serif" panose="02020603050405020304" pitchFamily="18" charset="0"/>
                <a:ea typeface="Calibri" panose="020F0502020204030204" pitchFamily="34" charset="0"/>
                <a:cs typeface="Times New Roman" panose="02020603050405020304" pitchFamily="18" charset="0"/>
              </a:rPr>
              <a:t>полей (ИНН организации)</a:t>
            </a:r>
          </a:p>
          <a:p>
            <a:r>
              <a:rPr lang="ru-RU" b="1" dirty="0">
                <a:latin typeface="Liberation Serif" panose="02020603050405020304" pitchFamily="18" charset="0"/>
                <a:ea typeface="Calibri" panose="020F0502020204030204" pitchFamily="34" charset="0"/>
                <a:cs typeface="Times New Roman" panose="02020603050405020304" pitchFamily="18" charset="0"/>
              </a:rPr>
              <a:t>3 ШАГ.</a:t>
            </a:r>
            <a:r>
              <a:rPr lang="ru-RU" dirty="0">
                <a:latin typeface="Liberation Serif" panose="02020603050405020304" pitchFamily="18" charset="0"/>
                <a:ea typeface="Calibri" panose="020F0502020204030204" pitchFamily="34" charset="0"/>
                <a:cs typeface="Times New Roman" panose="02020603050405020304" pitchFamily="18" charset="0"/>
              </a:rPr>
              <a:t> </a:t>
            </a:r>
            <a:r>
              <a:rPr lang="ru-RU" dirty="0" smtClean="0">
                <a:latin typeface="Liberation Serif" panose="02020603050405020304" pitchFamily="18" charset="0"/>
                <a:ea typeface="Calibri" panose="020F0502020204030204" pitchFamily="34" charset="0"/>
                <a:cs typeface="Times New Roman" panose="02020603050405020304" pitchFamily="18" charset="0"/>
              </a:rPr>
              <a:t>Нажать </a:t>
            </a:r>
            <a:r>
              <a:rPr lang="ru-RU" dirty="0">
                <a:latin typeface="Liberation Serif" panose="02020603050405020304" pitchFamily="18" charset="0"/>
                <a:ea typeface="Calibri" panose="020F0502020204030204" pitchFamily="34" charset="0"/>
                <a:cs typeface="Times New Roman" panose="02020603050405020304" pitchFamily="18" charset="0"/>
              </a:rPr>
              <a:t>на кнопку «Поиск</a:t>
            </a:r>
            <a:r>
              <a:rPr lang="ru-RU" dirty="0" smtClean="0">
                <a:latin typeface="Liberation Serif" panose="02020603050405020304" pitchFamily="18" charset="0"/>
                <a:ea typeface="Calibri" panose="020F0502020204030204" pitchFamily="34" charset="0"/>
                <a:cs typeface="Times New Roman" panose="02020603050405020304" pitchFamily="18" charset="0"/>
              </a:rPr>
              <a:t>»</a:t>
            </a:r>
          </a:p>
          <a:p>
            <a:r>
              <a:rPr lang="ru-RU" b="1" dirty="0">
                <a:latin typeface="Liberation Serif" panose="02020603050405020304" pitchFamily="18" charset="0"/>
                <a:ea typeface="Calibri" panose="020F0502020204030204" pitchFamily="34" charset="0"/>
                <a:cs typeface="Times New Roman" panose="02020603050405020304" pitchFamily="18" charset="0"/>
              </a:rPr>
              <a:t>4 ШАГ.</a:t>
            </a:r>
            <a:r>
              <a:rPr lang="ru-RU" dirty="0">
                <a:latin typeface="Liberation Serif" panose="02020603050405020304" pitchFamily="18" charset="0"/>
                <a:ea typeface="Calibri" panose="020F0502020204030204" pitchFamily="34" charset="0"/>
                <a:cs typeface="Times New Roman" panose="02020603050405020304" pitchFamily="18" charset="0"/>
              </a:rPr>
              <a:t> </a:t>
            </a:r>
            <a:r>
              <a:rPr lang="ru-RU" dirty="0" smtClean="0">
                <a:latin typeface="Liberation Serif" panose="02020603050405020304" pitchFamily="18" charset="0"/>
                <a:ea typeface="Calibri" panose="020F0502020204030204" pitchFamily="34" charset="0"/>
                <a:cs typeface="Times New Roman" panose="02020603050405020304" pitchFamily="18" charset="0"/>
              </a:rPr>
              <a:t>Выбрать </a:t>
            </a:r>
            <a:r>
              <a:rPr lang="ru-RU" b="1" dirty="0" smtClean="0">
                <a:latin typeface="Liberation Serif" panose="02020603050405020304" pitchFamily="18" charset="0"/>
                <a:ea typeface="Calibri" panose="020F0502020204030204" pitchFamily="34" charset="0"/>
                <a:cs typeface="Times New Roman" panose="02020603050405020304" pitchFamily="18" charset="0"/>
              </a:rPr>
              <a:t>ДЕЙСТВУЮЩУЮ</a:t>
            </a:r>
            <a:r>
              <a:rPr lang="ru-RU" dirty="0" smtClean="0">
                <a:latin typeface="Liberation Serif" panose="02020603050405020304" pitchFamily="18" charset="0"/>
                <a:ea typeface="Calibri" panose="020F0502020204030204" pitchFamily="34" charset="0"/>
                <a:cs typeface="Times New Roman" panose="02020603050405020304" pitchFamily="18" charset="0"/>
              </a:rPr>
              <a:t> лицензию на осуществление образовательной деятельности</a:t>
            </a:r>
          </a:p>
          <a:p>
            <a:r>
              <a:rPr lang="ru-RU" b="1" dirty="0">
                <a:latin typeface="Liberation Serif" panose="02020603050405020304" pitchFamily="18" charset="0"/>
                <a:ea typeface="Calibri" panose="020F0502020204030204" pitchFamily="34" charset="0"/>
                <a:cs typeface="Times New Roman" panose="02020603050405020304" pitchFamily="18" charset="0"/>
              </a:rPr>
              <a:t>5 ШАГ.</a:t>
            </a:r>
            <a:r>
              <a:rPr lang="ru-RU" dirty="0">
                <a:latin typeface="Liberation Serif" panose="02020603050405020304" pitchFamily="18" charset="0"/>
                <a:ea typeface="Calibri" panose="020F0502020204030204" pitchFamily="34" charset="0"/>
                <a:cs typeface="Times New Roman" panose="02020603050405020304" pitchFamily="18" charset="0"/>
              </a:rPr>
              <a:t> </a:t>
            </a:r>
            <a:r>
              <a:rPr lang="ru-RU" dirty="0" smtClean="0">
                <a:latin typeface="Liberation Serif" panose="02020603050405020304" pitchFamily="18" charset="0"/>
                <a:ea typeface="Calibri" panose="020F0502020204030204" pitchFamily="34" charset="0"/>
                <a:cs typeface="Times New Roman" panose="02020603050405020304" pitchFamily="18" charset="0"/>
              </a:rPr>
              <a:t>Нажать </a:t>
            </a:r>
            <a:r>
              <a:rPr lang="ru-RU" dirty="0">
                <a:latin typeface="Liberation Serif" panose="02020603050405020304" pitchFamily="18" charset="0"/>
                <a:ea typeface="Calibri" panose="020F0502020204030204" pitchFamily="34" charset="0"/>
                <a:cs typeface="Times New Roman" panose="02020603050405020304" pitchFamily="18" charset="0"/>
              </a:rPr>
              <a:t>на кнопку «Скачать реестровую выписку»</a:t>
            </a:r>
            <a:endParaRPr lang="ru-RU" dirty="0"/>
          </a:p>
        </p:txBody>
      </p:sp>
    </p:spTree>
    <p:extLst>
      <p:ext uri="{BB962C8B-B14F-4D97-AF65-F5344CB8AC3E}">
        <p14:creationId xmlns:p14="http://schemas.microsoft.com/office/powerpoint/2010/main" val="25253864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292231" y="0"/>
            <a:ext cx="8757737" cy="6622843"/>
          </a:xfrm>
          <a:prstGeom prst="rect">
            <a:avLst/>
          </a:prstGeom>
        </p:spPr>
      </p:pic>
      <p:sp>
        <p:nvSpPr>
          <p:cNvPr id="5" name="Прямоугольник 4"/>
          <p:cNvSpPr/>
          <p:nvPr/>
        </p:nvSpPr>
        <p:spPr>
          <a:xfrm>
            <a:off x="7203283" y="388256"/>
            <a:ext cx="4477732" cy="584775"/>
          </a:xfrm>
          <a:prstGeom prst="rect">
            <a:avLst/>
          </a:prstGeom>
        </p:spPr>
        <p:txBody>
          <a:bodyPr wrap="square">
            <a:spAutoFit/>
          </a:bodyPr>
          <a:lstStyle/>
          <a:p>
            <a:r>
              <a:rPr lang="ru-RU" sz="3200" dirty="0" smtClean="0">
                <a:latin typeface="Liberation Serif" panose="02020603050405020304" pitchFamily="18" charset="0"/>
                <a:ea typeface="Times New Roman" panose="02020603050405020304" pitchFamily="18" charset="0"/>
                <a:cs typeface="Liberation Serif" panose="02020603050405020304" pitchFamily="18" charset="0"/>
              </a:rPr>
              <a:t>http</a:t>
            </a:r>
            <a:r>
              <a:rPr lang="ru-RU" sz="3200" dirty="0">
                <a:latin typeface="Liberation Serif" panose="02020603050405020304" pitchFamily="18" charset="0"/>
                <a:ea typeface="Times New Roman" panose="02020603050405020304" pitchFamily="18" charset="0"/>
                <a:cs typeface="Liberation Serif" panose="02020603050405020304" pitchFamily="18" charset="0"/>
              </a:rPr>
              <a:t>://</a:t>
            </a:r>
            <a:r>
              <a:rPr lang="ru-RU" sz="3200" dirty="0" smtClean="0">
                <a:latin typeface="Liberation Serif" panose="02020603050405020304" pitchFamily="18" charset="0"/>
                <a:ea typeface="Times New Roman" panose="02020603050405020304" pitchFamily="18" charset="0"/>
                <a:cs typeface="Liberation Serif" panose="02020603050405020304" pitchFamily="18" charset="0"/>
              </a:rPr>
              <a:t>obrnadzor.gov.ru</a:t>
            </a:r>
            <a:endParaRPr lang="ru-RU" sz="3200" dirty="0"/>
          </a:p>
        </p:txBody>
      </p:sp>
      <p:cxnSp>
        <p:nvCxnSpPr>
          <p:cNvPr id="7" name="Прямая соединительная линия 6"/>
          <p:cNvCxnSpPr/>
          <p:nvPr/>
        </p:nvCxnSpPr>
        <p:spPr>
          <a:xfrm>
            <a:off x="820132" y="2498103"/>
            <a:ext cx="1545996" cy="105580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flipV="1">
            <a:off x="631596" y="2516957"/>
            <a:ext cx="1753385" cy="98981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Овал 9"/>
          <p:cNvSpPr/>
          <p:nvPr/>
        </p:nvSpPr>
        <p:spPr>
          <a:xfrm>
            <a:off x="3478491" y="2799761"/>
            <a:ext cx="7748833" cy="390269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Овал 10"/>
          <p:cNvSpPr/>
          <p:nvPr/>
        </p:nvSpPr>
        <p:spPr>
          <a:xfrm>
            <a:off x="5128181" y="5439485"/>
            <a:ext cx="1269637" cy="24067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Овал 11"/>
          <p:cNvSpPr/>
          <p:nvPr/>
        </p:nvSpPr>
        <p:spPr>
          <a:xfrm>
            <a:off x="5128181" y="5790487"/>
            <a:ext cx="1269637" cy="24067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5709712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22414" y="322268"/>
            <a:ext cx="7686675" cy="5486400"/>
          </a:xfrm>
          <a:prstGeom prst="rect">
            <a:avLst/>
          </a:prstGeom>
        </p:spPr>
      </p:pic>
      <p:sp>
        <p:nvSpPr>
          <p:cNvPr id="3" name="Прямоугольник 2"/>
          <p:cNvSpPr/>
          <p:nvPr/>
        </p:nvSpPr>
        <p:spPr>
          <a:xfrm>
            <a:off x="7599209" y="322268"/>
            <a:ext cx="4477732" cy="584775"/>
          </a:xfrm>
          <a:prstGeom prst="rect">
            <a:avLst/>
          </a:prstGeom>
        </p:spPr>
        <p:txBody>
          <a:bodyPr wrap="square">
            <a:spAutoFit/>
          </a:bodyPr>
          <a:lstStyle/>
          <a:p>
            <a:r>
              <a:rPr lang="ru-RU" sz="3200" dirty="0" smtClean="0">
                <a:latin typeface="Liberation Serif" panose="02020603050405020304" pitchFamily="18" charset="0"/>
                <a:ea typeface="Times New Roman" panose="02020603050405020304" pitchFamily="18" charset="0"/>
                <a:cs typeface="Liberation Serif" panose="02020603050405020304" pitchFamily="18" charset="0"/>
              </a:rPr>
              <a:t>http</a:t>
            </a:r>
            <a:r>
              <a:rPr lang="ru-RU" sz="3200" dirty="0">
                <a:latin typeface="Liberation Serif" panose="02020603050405020304" pitchFamily="18" charset="0"/>
                <a:ea typeface="Times New Roman" panose="02020603050405020304" pitchFamily="18" charset="0"/>
                <a:cs typeface="Liberation Serif" panose="02020603050405020304" pitchFamily="18" charset="0"/>
              </a:rPr>
              <a:t>://</a:t>
            </a:r>
            <a:r>
              <a:rPr lang="ru-RU" sz="3200" dirty="0" smtClean="0">
                <a:latin typeface="Liberation Serif" panose="02020603050405020304" pitchFamily="18" charset="0"/>
                <a:ea typeface="Times New Roman" panose="02020603050405020304" pitchFamily="18" charset="0"/>
                <a:cs typeface="Liberation Serif" panose="02020603050405020304" pitchFamily="18" charset="0"/>
              </a:rPr>
              <a:t>obrnadzor.gov.ru</a:t>
            </a:r>
            <a:endParaRPr lang="ru-RU" sz="3200" dirty="0"/>
          </a:p>
        </p:txBody>
      </p:sp>
      <p:sp>
        <p:nvSpPr>
          <p:cNvPr id="4" name="Овал 3"/>
          <p:cNvSpPr/>
          <p:nvPr/>
        </p:nvSpPr>
        <p:spPr>
          <a:xfrm>
            <a:off x="6636701" y="947960"/>
            <a:ext cx="1140413" cy="79599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Овал 4"/>
          <p:cNvSpPr/>
          <p:nvPr/>
        </p:nvSpPr>
        <p:spPr>
          <a:xfrm>
            <a:off x="2600824" y="1362959"/>
            <a:ext cx="1901232"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p:cNvPicPr>
            <a:picLocks noChangeAspect="1"/>
          </p:cNvPicPr>
          <p:nvPr/>
        </p:nvPicPr>
        <p:blipFill>
          <a:blip r:embed="rId3"/>
          <a:stretch>
            <a:fillRect/>
          </a:stretch>
        </p:blipFill>
        <p:spPr>
          <a:xfrm>
            <a:off x="2045616" y="5461924"/>
            <a:ext cx="9555834" cy="1231745"/>
          </a:xfrm>
          <a:prstGeom prst="rect">
            <a:avLst/>
          </a:prstGeom>
        </p:spPr>
      </p:pic>
      <p:sp>
        <p:nvSpPr>
          <p:cNvPr id="7" name="Овал 6"/>
          <p:cNvSpPr/>
          <p:nvPr/>
        </p:nvSpPr>
        <p:spPr>
          <a:xfrm>
            <a:off x="9228777" y="5696796"/>
            <a:ext cx="2721429"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8" name="Рисунок 7"/>
          <p:cNvPicPr>
            <a:picLocks noChangeAspect="1"/>
          </p:cNvPicPr>
          <p:nvPr/>
        </p:nvPicPr>
        <p:blipFill>
          <a:blip r:embed="rId4"/>
          <a:stretch>
            <a:fillRect/>
          </a:stretch>
        </p:blipFill>
        <p:spPr>
          <a:xfrm>
            <a:off x="8156443" y="1043607"/>
            <a:ext cx="2759899" cy="3787307"/>
          </a:xfrm>
          <a:prstGeom prst="rect">
            <a:avLst/>
          </a:prstGeom>
        </p:spPr>
      </p:pic>
      <p:pic>
        <p:nvPicPr>
          <p:cNvPr id="9" name="Рисунок 8"/>
          <p:cNvPicPr>
            <a:picLocks noChangeAspect="1"/>
          </p:cNvPicPr>
          <p:nvPr/>
        </p:nvPicPr>
        <p:blipFill>
          <a:blip r:embed="rId5"/>
          <a:stretch>
            <a:fillRect/>
          </a:stretch>
        </p:blipFill>
        <p:spPr>
          <a:xfrm>
            <a:off x="8223119" y="4790135"/>
            <a:ext cx="2693223" cy="726262"/>
          </a:xfrm>
          <a:prstGeom prst="rect">
            <a:avLst/>
          </a:prstGeom>
        </p:spPr>
      </p:pic>
    </p:spTree>
    <p:extLst>
      <p:ext uri="{BB962C8B-B14F-4D97-AF65-F5344CB8AC3E}">
        <p14:creationId xmlns:p14="http://schemas.microsoft.com/office/powerpoint/2010/main" val="3971605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389468" y="129467"/>
            <a:ext cx="5288659" cy="1805884"/>
          </a:xfrm>
          <a:prstGeom prst="rect">
            <a:avLst/>
          </a:prstGeom>
        </p:spPr>
      </p:pic>
      <p:sp>
        <p:nvSpPr>
          <p:cNvPr id="8" name="Прямоугольник 7"/>
          <p:cNvSpPr/>
          <p:nvPr/>
        </p:nvSpPr>
        <p:spPr>
          <a:xfrm>
            <a:off x="8081739" y="216552"/>
            <a:ext cx="3054682" cy="369332"/>
          </a:xfrm>
          <a:prstGeom prst="rect">
            <a:avLst/>
          </a:prstGeom>
        </p:spPr>
        <p:txBody>
          <a:bodyPr wrap="none">
            <a:spAutoFit/>
          </a:bodyPr>
          <a:lstStyle/>
          <a:p>
            <a:r>
              <a:rPr lang="ru-RU" dirty="0">
                <a:latin typeface="Cambria" panose="02040503050406030204" pitchFamily="18" charset="0"/>
                <a:ea typeface="Cambria" panose="02040503050406030204" pitchFamily="18" charset="0"/>
              </a:rPr>
              <a:t>https://minobraz.egov66.ru</a:t>
            </a:r>
            <a:r>
              <a:rPr lang="ru-RU" dirty="0"/>
              <a:t>/</a:t>
            </a:r>
          </a:p>
        </p:txBody>
      </p:sp>
      <p:pic>
        <p:nvPicPr>
          <p:cNvPr id="10" name="Рисунок 9"/>
          <p:cNvPicPr>
            <a:picLocks noChangeAspect="1"/>
          </p:cNvPicPr>
          <p:nvPr/>
        </p:nvPicPr>
        <p:blipFill>
          <a:blip r:embed="rId3"/>
          <a:stretch>
            <a:fillRect/>
          </a:stretch>
        </p:blipFill>
        <p:spPr>
          <a:xfrm>
            <a:off x="5847762" y="129467"/>
            <a:ext cx="1866119" cy="1895276"/>
          </a:xfrm>
          <a:prstGeom prst="rect">
            <a:avLst/>
          </a:prstGeom>
        </p:spPr>
      </p:pic>
      <p:pic>
        <p:nvPicPr>
          <p:cNvPr id="2" name="Рисунок 1"/>
          <p:cNvPicPr>
            <a:picLocks noChangeAspect="1"/>
          </p:cNvPicPr>
          <p:nvPr/>
        </p:nvPicPr>
        <p:blipFill rotWithShape="1">
          <a:blip r:embed="rId4"/>
          <a:srcRect t="15009"/>
          <a:stretch/>
        </p:blipFill>
        <p:spPr>
          <a:xfrm>
            <a:off x="106379" y="2024743"/>
            <a:ext cx="6475396" cy="4634500"/>
          </a:xfrm>
          <a:prstGeom prst="rect">
            <a:avLst/>
          </a:prstGeom>
        </p:spPr>
      </p:pic>
      <p:sp>
        <p:nvSpPr>
          <p:cNvPr id="7" name="Овал 6"/>
          <p:cNvSpPr/>
          <p:nvPr/>
        </p:nvSpPr>
        <p:spPr>
          <a:xfrm>
            <a:off x="4317412" y="6382166"/>
            <a:ext cx="2721429"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Овал 8"/>
          <p:cNvSpPr/>
          <p:nvPr/>
        </p:nvSpPr>
        <p:spPr>
          <a:xfrm>
            <a:off x="106379" y="3124616"/>
            <a:ext cx="4579921"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5"/>
          <a:stretch>
            <a:fillRect/>
          </a:stretch>
        </p:blipFill>
        <p:spPr>
          <a:xfrm>
            <a:off x="9839326" y="1011354"/>
            <a:ext cx="1874578" cy="1874578"/>
          </a:xfrm>
          <a:prstGeom prst="rect">
            <a:avLst/>
          </a:prstGeom>
        </p:spPr>
      </p:pic>
      <p:cxnSp>
        <p:nvCxnSpPr>
          <p:cNvPr id="13" name="Прямая со стрелкой 12"/>
          <p:cNvCxnSpPr/>
          <p:nvPr/>
        </p:nvCxnSpPr>
        <p:spPr>
          <a:xfrm flipH="1" flipV="1">
            <a:off x="3838575" y="2733675"/>
            <a:ext cx="6000752" cy="952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 name="Рисунок 3"/>
          <p:cNvPicPr>
            <a:picLocks noChangeAspect="1"/>
          </p:cNvPicPr>
          <p:nvPr/>
        </p:nvPicPr>
        <p:blipFill>
          <a:blip r:embed="rId6"/>
          <a:stretch>
            <a:fillRect/>
          </a:stretch>
        </p:blipFill>
        <p:spPr>
          <a:xfrm>
            <a:off x="6838951" y="3019281"/>
            <a:ext cx="5000328" cy="3505616"/>
          </a:xfrm>
          <a:prstGeom prst="rect">
            <a:avLst/>
          </a:prstGeom>
        </p:spPr>
      </p:pic>
    </p:spTree>
    <p:extLst>
      <p:ext uri="{BB962C8B-B14F-4D97-AF65-F5344CB8AC3E}">
        <p14:creationId xmlns:p14="http://schemas.microsoft.com/office/powerpoint/2010/main" val="16769227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Выноска-облако 2"/>
          <p:cNvSpPr/>
          <p:nvPr/>
        </p:nvSpPr>
        <p:spPr>
          <a:xfrm>
            <a:off x="188536" y="131976"/>
            <a:ext cx="3996965" cy="1640264"/>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Я самостоятельно занимаюсь с детьми занятиями по подготовке к школе…</a:t>
            </a:r>
            <a:endParaRPr lang="ru-RU" dirty="0">
              <a:solidFill>
                <a:schemeClr val="tx1"/>
              </a:solidFill>
            </a:endParaRPr>
          </a:p>
        </p:txBody>
      </p:sp>
      <p:sp>
        <p:nvSpPr>
          <p:cNvPr id="4" name="Выноска-облако 3"/>
          <p:cNvSpPr/>
          <p:nvPr/>
        </p:nvSpPr>
        <p:spPr>
          <a:xfrm>
            <a:off x="188535" y="1910352"/>
            <a:ext cx="3996965" cy="1640264"/>
          </a:xfrm>
          <a:prstGeom prst="cloudCallout">
            <a:avLst>
              <a:gd name="adj1" fmla="val 32469"/>
              <a:gd name="adj2" fmla="val 5962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Я с командой занимаюсь тренингами по саморазвитию…</a:t>
            </a:r>
            <a:endParaRPr lang="ru-RU" dirty="0">
              <a:solidFill>
                <a:schemeClr val="tx1"/>
              </a:solidFill>
            </a:endParaRPr>
          </a:p>
        </p:txBody>
      </p:sp>
      <p:sp>
        <p:nvSpPr>
          <p:cNvPr id="5" name="Выноска-облако 4"/>
          <p:cNvSpPr/>
          <p:nvPr/>
        </p:nvSpPr>
        <p:spPr>
          <a:xfrm>
            <a:off x="8764566" y="3342999"/>
            <a:ext cx="3280529" cy="1465867"/>
          </a:xfrm>
          <a:prstGeom prst="cloudCallout">
            <a:avLst>
              <a:gd name="adj1" fmla="val -60927"/>
              <a:gd name="adj2" fmla="val 1020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Я оказываю услуги логопеда…</a:t>
            </a:r>
            <a:endParaRPr lang="ru-RU" dirty="0">
              <a:solidFill>
                <a:schemeClr val="tx1"/>
              </a:solidFill>
            </a:endParaRPr>
          </a:p>
        </p:txBody>
      </p:sp>
      <p:sp>
        <p:nvSpPr>
          <p:cNvPr id="6" name="Выноска-облако 5"/>
          <p:cNvSpPr/>
          <p:nvPr/>
        </p:nvSpPr>
        <p:spPr>
          <a:xfrm>
            <a:off x="3667028" y="3244217"/>
            <a:ext cx="2950590" cy="1108093"/>
          </a:xfrm>
          <a:prstGeom prst="cloudCallout">
            <a:avLst>
              <a:gd name="adj1" fmla="val 65183"/>
              <a:gd name="adj2" fmla="val -1767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Я занимаюсь репетиторством…</a:t>
            </a:r>
            <a:endParaRPr lang="ru-RU" dirty="0">
              <a:solidFill>
                <a:schemeClr val="tx1"/>
              </a:solidFill>
            </a:endParaRPr>
          </a:p>
        </p:txBody>
      </p:sp>
      <p:sp>
        <p:nvSpPr>
          <p:cNvPr id="7" name="Выноска-облако 6"/>
          <p:cNvSpPr/>
          <p:nvPr/>
        </p:nvSpPr>
        <p:spPr>
          <a:xfrm>
            <a:off x="3874415" y="703744"/>
            <a:ext cx="3996965" cy="1640264"/>
          </a:xfrm>
          <a:prstGeom prst="cloudCallout">
            <a:avLst>
              <a:gd name="adj1" fmla="val -21304"/>
              <a:gd name="adj2" fmla="val 8663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Я занимаюсь тренингами по саморазвитию…</a:t>
            </a:r>
            <a:endParaRPr lang="ru-RU" dirty="0">
              <a:solidFill>
                <a:schemeClr val="tx1"/>
              </a:solidFill>
            </a:endParaRPr>
          </a:p>
        </p:txBody>
      </p:sp>
      <p:sp>
        <p:nvSpPr>
          <p:cNvPr id="8" name="Выноска-облако 7"/>
          <p:cNvSpPr/>
          <p:nvPr/>
        </p:nvSpPr>
        <p:spPr>
          <a:xfrm>
            <a:off x="7871381" y="455848"/>
            <a:ext cx="3572759" cy="1173682"/>
          </a:xfrm>
          <a:prstGeom prst="cloudCallout">
            <a:avLst>
              <a:gd name="adj1" fmla="val 27192"/>
              <a:gd name="adj2" fmla="val 7006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Я хочу обучать иностранному языку…</a:t>
            </a:r>
            <a:endParaRPr lang="ru-RU" dirty="0">
              <a:solidFill>
                <a:schemeClr val="tx1"/>
              </a:solidFill>
            </a:endParaRPr>
          </a:p>
        </p:txBody>
      </p:sp>
      <p:sp>
        <p:nvSpPr>
          <p:cNvPr id="10" name="Выноска-облако 9"/>
          <p:cNvSpPr/>
          <p:nvPr/>
        </p:nvSpPr>
        <p:spPr>
          <a:xfrm>
            <a:off x="6933413" y="1706856"/>
            <a:ext cx="3685881" cy="1666143"/>
          </a:xfrm>
          <a:prstGeom prst="cloudCallout">
            <a:avLst>
              <a:gd name="adj1" fmla="val -75205"/>
              <a:gd name="adj2" fmla="val 2171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Я присматриваю за детьми, пока их родители находятся на работе…</a:t>
            </a:r>
            <a:endParaRPr lang="ru-RU" dirty="0">
              <a:solidFill>
                <a:schemeClr val="tx1"/>
              </a:solidFill>
            </a:endParaRPr>
          </a:p>
        </p:txBody>
      </p:sp>
      <p:sp>
        <p:nvSpPr>
          <p:cNvPr id="12" name="Заголовок 1"/>
          <p:cNvSpPr>
            <a:spLocks noGrp="1"/>
          </p:cNvSpPr>
          <p:nvPr>
            <p:ph type="title"/>
          </p:nvPr>
        </p:nvSpPr>
        <p:spPr>
          <a:xfrm>
            <a:off x="766009" y="4648367"/>
            <a:ext cx="11121189" cy="1325563"/>
          </a:xfrm>
        </p:spPr>
        <p:txBody>
          <a:bodyPr>
            <a:normAutofit fontScale="90000"/>
          </a:bodyPr>
          <a:lstStyle/>
          <a:p>
            <a:r>
              <a:rPr lang="ru-RU" b="1" dirty="0" smtClean="0">
                <a:latin typeface="Liberation Serif" panose="02020603050405020304" pitchFamily="18" charset="0"/>
              </a:rPr>
              <a:t>9. Нужно ли мне получать лицензию на осуществление образовательной деятельности?</a:t>
            </a:r>
            <a:endParaRPr lang="ru-RU" b="1" dirty="0">
              <a:latin typeface="Liberation Serif" panose="02020603050405020304" pitchFamily="18" charset="0"/>
            </a:endParaRPr>
          </a:p>
        </p:txBody>
      </p:sp>
    </p:spTree>
    <p:extLst>
      <p:ext uri="{BB962C8B-B14F-4D97-AF65-F5344CB8AC3E}">
        <p14:creationId xmlns:p14="http://schemas.microsoft.com/office/powerpoint/2010/main" val="33088511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49137" y="1679182"/>
            <a:ext cx="5090479" cy="138574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latin typeface="Liberation Serif" panose="02020603050405020304" pitchFamily="18" charset="0"/>
                <a:cs typeface="Times New Roman" panose="02020603050405020304" pitchFamily="18" charset="0"/>
              </a:rPr>
              <a:t>При осуществлении своей деятельности Вы реализуете (планируете реализовывать)</a:t>
            </a:r>
            <a:r>
              <a:rPr lang="ru-RU" strike="sngStrike" dirty="0" smtClean="0">
                <a:solidFill>
                  <a:schemeClr val="tx1"/>
                </a:solidFill>
                <a:latin typeface="Liberation Serif" panose="02020603050405020304" pitchFamily="18" charset="0"/>
                <a:cs typeface="Times New Roman" panose="02020603050405020304" pitchFamily="18" charset="0"/>
              </a:rPr>
              <a:t> </a:t>
            </a:r>
            <a:r>
              <a:rPr lang="ru-RU" dirty="0" smtClean="0">
                <a:solidFill>
                  <a:schemeClr val="tx1"/>
                </a:solidFill>
                <a:latin typeface="Liberation Serif" panose="02020603050405020304" pitchFamily="18" charset="0"/>
                <a:cs typeface="Times New Roman" panose="02020603050405020304" pitchFamily="18" charset="0"/>
              </a:rPr>
              <a:t>образовательные программы?</a:t>
            </a:r>
            <a:endParaRPr lang="ru-RU" dirty="0">
              <a:solidFill>
                <a:schemeClr val="tx1"/>
              </a:solidFill>
              <a:latin typeface="Liberation Serif" panose="02020603050405020304" pitchFamily="18" charset="0"/>
              <a:cs typeface="Times New Roman" panose="02020603050405020304" pitchFamily="18" charset="0"/>
            </a:endParaRPr>
          </a:p>
        </p:txBody>
      </p:sp>
      <p:sp>
        <p:nvSpPr>
          <p:cNvPr id="6" name="Прямоугольник 5"/>
          <p:cNvSpPr/>
          <p:nvPr/>
        </p:nvSpPr>
        <p:spPr>
          <a:xfrm>
            <a:off x="6146275" y="1759894"/>
            <a:ext cx="5194173" cy="1037918"/>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latin typeface="Liberation Serif" panose="02020603050405020304" pitchFamily="18" charset="0"/>
                <a:cs typeface="Times New Roman" panose="02020603050405020304" pitchFamily="18" charset="0"/>
              </a:rPr>
              <a:t>Планируете ли Вы привлекать к своей деятельности педагогических работников?</a:t>
            </a:r>
            <a:endParaRPr lang="ru-RU" dirty="0">
              <a:solidFill>
                <a:schemeClr val="tx1"/>
              </a:solidFill>
              <a:latin typeface="Liberation Serif" panose="02020603050405020304" pitchFamily="18" charset="0"/>
              <a:cs typeface="Times New Roman" panose="02020603050405020304" pitchFamily="18" charset="0"/>
            </a:endParaRPr>
          </a:p>
        </p:txBody>
      </p:sp>
      <p:pic>
        <p:nvPicPr>
          <p:cNvPr id="1026" name="Picture 2" descr="https://sun9-83.userapi.com/impg/e6zEq5V_r8ox7ht72gnWTPZy6DuF1H348YD5vQ/46E1TljfEy8.jpg?size=604x604&amp;quality=96&amp;sign=d30026f58ed7704953c02b1021064da5&amp;c_uniq_tag=dlyIDUJz_eoieDEybac7wkOJx79Hlik-RoIYEVwM1Nk&amp;type=albu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97200" y="3133569"/>
            <a:ext cx="1144758" cy="114475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s://sun9-83.userapi.com/impg/e6zEq5V_r8ox7ht72gnWTPZy6DuF1H348YD5vQ/46E1TljfEy8.jpg?size=604x604&amp;quality=96&amp;sign=d30026f58ed7704953c02b1021064da5&amp;c_uniq_tag=dlyIDUJz_eoieDEybac7wkOJx79Hlik-RoIYEVwM1Nk&amp;type=albu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03799" y="3198924"/>
            <a:ext cx="1079403" cy="107940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sun9-83.userapi.com/impg/e6zEq5V_r8ox7ht72gnWTPZy6DuF1H348YD5vQ/46E1TljfEy8.jpg?size=604x604&amp;quality=96&amp;sign=d30026f58ed7704953c02b1021064da5&amp;c_uniq_tag=dlyIDUJz_eoieDEybac7wkOJx79Hlik-RoIYEVwM1Nk&amp;type=albu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97200" y="5563426"/>
            <a:ext cx="1144758" cy="111298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sun9-77.userapi.com/impg/pyB5HVE2Op8-7atmnjLcYQVyWhN4OcWddf7McA/CIyAVhIQ48M.jpg?size=604x395&amp;quality=96&amp;sign=2cd1586867669888775d2008615704bb&amp;type=album"/>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42068" y="4241960"/>
            <a:ext cx="1655022" cy="108234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https://sun9-77.userapi.com/impg/pyB5HVE2Op8-7atmnjLcYQVyWhN4OcWddf7McA/CIyAVhIQ48M.jpg?size=604x395&amp;quality=96&amp;sign=2cd1586867669888775d2008615704bb&amp;type=album"/>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982375" y="4370237"/>
            <a:ext cx="1655022" cy="108234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s://sun9-77.userapi.com/impg/pyB5HVE2Op8-7atmnjLcYQVyWhN4OcWddf7McA/CIyAVhIQ48M.jpg?size=604x395&amp;quality=96&amp;sign=2cd1586867669888775d2008615704bb&amp;type=album"/>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15989" y="5442031"/>
            <a:ext cx="1655022" cy="1082341"/>
          </a:xfrm>
          <a:prstGeom prst="rect">
            <a:avLst/>
          </a:prstGeom>
          <a:noFill/>
          <a:extLst>
            <a:ext uri="{909E8E84-426E-40DD-AFC4-6F175D3DCCD1}">
              <a14:hiddenFill xmlns:a14="http://schemas.microsoft.com/office/drawing/2010/main">
                <a:solidFill>
                  <a:srgbClr val="FFFFFF"/>
                </a:solidFill>
              </a14:hiddenFill>
            </a:ext>
          </a:extLst>
        </p:spPr>
      </p:pic>
      <p:sp>
        <p:nvSpPr>
          <p:cNvPr id="14" name="Прямоугольник 13"/>
          <p:cNvSpPr/>
          <p:nvPr/>
        </p:nvSpPr>
        <p:spPr>
          <a:xfrm>
            <a:off x="2610036" y="3220734"/>
            <a:ext cx="6338726" cy="1087861"/>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latin typeface="Century" panose="02040604050505020304" pitchFamily="18" charset="0"/>
              </a:rPr>
              <a:t>Требуется получение лицензии на осуществление образовательной деятельности. Без лицензии осуществлять деятельность нельзя</a:t>
            </a:r>
            <a:endParaRPr lang="ru-RU" sz="1600" dirty="0">
              <a:solidFill>
                <a:schemeClr val="tx1"/>
              </a:solidFill>
              <a:latin typeface="Century" panose="02040604050505020304" pitchFamily="18" charset="0"/>
            </a:endParaRPr>
          </a:p>
        </p:txBody>
      </p:sp>
      <p:sp>
        <p:nvSpPr>
          <p:cNvPr id="15" name="Прямоугольник 14"/>
          <p:cNvSpPr/>
          <p:nvPr/>
        </p:nvSpPr>
        <p:spPr>
          <a:xfrm>
            <a:off x="2597090" y="5559767"/>
            <a:ext cx="6338726" cy="1087861"/>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latin typeface="Century" panose="02040604050505020304" pitchFamily="18" charset="0"/>
              </a:rPr>
              <a:t>ИП, осуществляющему деятельность непосредственно, без привлечения педагогических </a:t>
            </a:r>
            <a:r>
              <a:rPr lang="ru-RU" sz="1600" dirty="0" smtClean="0">
                <a:solidFill>
                  <a:schemeClr val="tx1"/>
                </a:solidFill>
                <a:latin typeface="Century" panose="02040604050505020304" pitchFamily="18" charset="0"/>
              </a:rPr>
              <a:t>работников, </a:t>
            </a:r>
            <a:r>
              <a:rPr lang="ru-RU" sz="1600" dirty="0" smtClean="0">
                <a:solidFill>
                  <a:schemeClr val="tx1"/>
                </a:solidFill>
                <a:latin typeface="Century" panose="02040604050505020304" pitchFamily="18" charset="0"/>
              </a:rPr>
              <a:t>получение лицензии НЕ требуется</a:t>
            </a:r>
            <a:endParaRPr lang="ru-RU" sz="1600" dirty="0">
              <a:solidFill>
                <a:schemeClr val="tx1"/>
              </a:solidFill>
              <a:latin typeface="Century" panose="02040604050505020304" pitchFamily="18" charset="0"/>
            </a:endParaRPr>
          </a:p>
        </p:txBody>
      </p:sp>
      <p:sp>
        <p:nvSpPr>
          <p:cNvPr id="7" name="Левая фигурная скобка 6"/>
          <p:cNvSpPr/>
          <p:nvPr/>
        </p:nvSpPr>
        <p:spPr>
          <a:xfrm rot="5400000">
            <a:off x="2943216" y="-685365"/>
            <a:ext cx="245092" cy="5213028"/>
          </a:xfrm>
          <a:prstGeom prst="leftBrace">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ru-RU"/>
          </a:p>
        </p:txBody>
      </p:sp>
      <p:sp>
        <p:nvSpPr>
          <p:cNvPr id="17" name="Левая фигурная скобка 16"/>
          <p:cNvSpPr/>
          <p:nvPr/>
        </p:nvSpPr>
        <p:spPr>
          <a:xfrm rot="5400000">
            <a:off x="5738212" y="-4522275"/>
            <a:ext cx="297647" cy="11114207"/>
          </a:xfrm>
          <a:prstGeom prst="leftBrace">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ru-RU"/>
          </a:p>
        </p:txBody>
      </p:sp>
      <p:sp>
        <p:nvSpPr>
          <p:cNvPr id="16" name="Прямоугольник 15"/>
          <p:cNvSpPr/>
          <p:nvPr/>
        </p:nvSpPr>
        <p:spPr>
          <a:xfrm>
            <a:off x="2597090" y="4394619"/>
            <a:ext cx="6338725" cy="1087861"/>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latin typeface="Century" panose="02040604050505020304" pitchFamily="18" charset="0"/>
              </a:rPr>
              <a:t>НЕ требуется получение лицензии на осуществление образовательной деятельности</a:t>
            </a:r>
            <a:endParaRPr lang="ru-RU" sz="1600" dirty="0">
              <a:solidFill>
                <a:schemeClr val="tx1"/>
              </a:solidFill>
              <a:latin typeface="Century" panose="02040604050505020304" pitchFamily="18" charset="0"/>
            </a:endParaRPr>
          </a:p>
        </p:txBody>
      </p:sp>
      <p:sp>
        <p:nvSpPr>
          <p:cNvPr id="2" name="Скругленный прямоугольник 1"/>
          <p:cNvSpPr/>
          <p:nvPr/>
        </p:nvSpPr>
        <p:spPr>
          <a:xfrm>
            <a:off x="2454301" y="1207169"/>
            <a:ext cx="1222921" cy="56159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sz="2800" b="1" dirty="0" smtClean="0">
                <a:latin typeface="Liberation Serif" panose="02020603050405020304" pitchFamily="18" charset="0"/>
              </a:rPr>
              <a:t>ЮЛ</a:t>
            </a:r>
            <a:endParaRPr lang="ru-RU" sz="2800" b="1" dirty="0">
              <a:latin typeface="Liberation Serif" panose="02020603050405020304" pitchFamily="18" charset="0"/>
            </a:endParaRPr>
          </a:p>
        </p:txBody>
      </p:sp>
      <p:sp>
        <p:nvSpPr>
          <p:cNvPr id="18" name="Скругленный прямоугольник 17"/>
          <p:cNvSpPr/>
          <p:nvPr/>
        </p:nvSpPr>
        <p:spPr>
          <a:xfrm>
            <a:off x="5275574" y="199138"/>
            <a:ext cx="1222921" cy="56159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sz="2800" b="1" dirty="0" smtClean="0">
                <a:latin typeface="Liberation Serif" panose="02020603050405020304" pitchFamily="18" charset="0"/>
              </a:rPr>
              <a:t>ИП</a:t>
            </a:r>
            <a:endParaRPr lang="ru-RU" sz="2800" b="1" dirty="0">
              <a:latin typeface="Liberation Serif" panose="02020603050405020304" pitchFamily="18" charset="0"/>
            </a:endParaRPr>
          </a:p>
        </p:txBody>
      </p:sp>
      <p:pic>
        <p:nvPicPr>
          <p:cNvPr id="4" name="Рисунок 3"/>
          <p:cNvPicPr>
            <a:picLocks noChangeAspect="1"/>
          </p:cNvPicPr>
          <p:nvPr/>
        </p:nvPicPr>
        <p:blipFill rotWithShape="1">
          <a:blip r:embed="rId6"/>
          <a:srcRect l="24534" t="22980" r="22101" b="23965"/>
          <a:stretch/>
        </p:blipFill>
        <p:spPr>
          <a:xfrm>
            <a:off x="342900" y="2122714"/>
            <a:ext cx="351063" cy="465366"/>
          </a:xfrm>
          <a:prstGeom prst="rect">
            <a:avLst/>
          </a:prstGeom>
        </p:spPr>
      </p:pic>
      <p:pic>
        <p:nvPicPr>
          <p:cNvPr id="20" name="Рисунок 19"/>
          <p:cNvPicPr>
            <a:picLocks noChangeAspect="1"/>
          </p:cNvPicPr>
          <p:nvPr/>
        </p:nvPicPr>
        <p:blipFill rotWithShape="1">
          <a:blip r:embed="rId6"/>
          <a:srcRect l="24534" t="22980" r="22101" b="23965"/>
          <a:stretch/>
        </p:blipFill>
        <p:spPr>
          <a:xfrm>
            <a:off x="6251122" y="2122714"/>
            <a:ext cx="351063" cy="465366"/>
          </a:xfrm>
          <a:prstGeom prst="rect">
            <a:avLst/>
          </a:prstGeom>
        </p:spPr>
      </p:pic>
      <p:sp>
        <p:nvSpPr>
          <p:cNvPr id="5" name="Левая фигурная скобка 4"/>
          <p:cNvSpPr/>
          <p:nvPr/>
        </p:nvSpPr>
        <p:spPr>
          <a:xfrm>
            <a:off x="693963" y="3220734"/>
            <a:ext cx="248105" cy="2103567"/>
          </a:xfrm>
          <a:prstGeom prst="lef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ru-RU"/>
          </a:p>
        </p:txBody>
      </p:sp>
      <p:sp>
        <p:nvSpPr>
          <p:cNvPr id="10" name="Правая фигурная скобка 9"/>
          <p:cNvSpPr/>
          <p:nvPr/>
        </p:nvSpPr>
        <p:spPr>
          <a:xfrm>
            <a:off x="10671011" y="3220734"/>
            <a:ext cx="321423" cy="3126800"/>
          </a:xfrm>
          <a:prstGeom prst="righ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ru-RU"/>
          </a:p>
        </p:txBody>
      </p:sp>
    </p:spTree>
    <p:extLst>
      <p:ext uri="{BB962C8B-B14F-4D97-AF65-F5344CB8AC3E}">
        <p14:creationId xmlns:p14="http://schemas.microsoft.com/office/powerpoint/2010/main" val="173828150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6243</TotalTime>
  <Words>2340</Words>
  <Application>Microsoft Office PowerPoint</Application>
  <PresentationFormat>Широкоэкранный</PresentationFormat>
  <Paragraphs>238</Paragraphs>
  <Slides>33</Slides>
  <Notes>1</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33</vt:i4>
      </vt:variant>
    </vt:vector>
  </HeadingPairs>
  <TitlesOfParts>
    <vt:vector size="44" baseType="lpstr">
      <vt:lpstr>Arial</vt:lpstr>
      <vt:lpstr>Calibri</vt:lpstr>
      <vt:lpstr>Calibri Light</vt:lpstr>
      <vt:lpstr>Cambria</vt:lpstr>
      <vt:lpstr>Century</vt:lpstr>
      <vt:lpstr>Constantia</vt:lpstr>
      <vt:lpstr>Liberation Serif</vt:lpstr>
      <vt:lpstr>Sylfaen</vt:lpstr>
      <vt:lpstr>Times New Roman</vt:lpstr>
      <vt:lpstr>Times New Roman CYR</vt:lpstr>
      <vt:lpstr>Тема Office</vt:lpstr>
      <vt:lpstr> «Ответы на ТОП-10 вопросов,  поступивших на горячую линию по вопросам лицензирования образовательной деятельности  в 2022 году»  материалы к совещанию с лицензиатами по итогам «Горячих линий» проводимых в 2022 году</vt:lpstr>
      <vt:lpstr>10. Как получить выписку из реестра лицензий на осуществление образовательной деятельности?</vt:lpstr>
      <vt:lpstr>Сведения, содержащиеся в реестрах лицензий, являются открытыми и размещаются в информационно-телекоммуникационной сети «Интернет» в форме открытых данных</vt:lpstr>
      <vt:lpstr>Пошаговая инструкция получения выписки из реестра лицензий через сайт Федеральной службы по надзору в сфере образования и науки </vt:lpstr>
      <vt:lpstr>Презентация PowerPoint</vt:lpstr>
      <vt:lpstr>Презентация PowerPoint</vt:lpstr>
      <vt:lpstr>Презентация PowerPoint</vt:lpstr>
      <vt:lpstr>9. Нужно ли мне получать лицензию на осуществление образовательной деятельности?</vt:lpstr>
      <vt:lpstr>Презентация PowerPoint</vt:lpstr>
      <vt:lpstr>8. Нужно ли вносить изменения в реестр лицензий при реорганизации? И в какие сроки?</vt:lpstr>
      <vt:lpstr>Часть 1 статьи 18 Федерального закона № 99-ФЗ  «О лицензировании отдельных видов деятельности»</vt:lpstr>
      <vt:lpstr>Презентация PowerPoint</vt:lpstr>
      <vt:lpstr>7. Внесение изменений в реестр лицензий на осуществление образовательной деятельности в части филиала организации?</vt:lpstr>
      <vt:lpstr>часть 4 статьи 91 Федерального закона № 273-ФЗ </vt:lpstr>
      <vt:lpstr>6. Какие требования установлены к структуре дополнительной общеразвивающей программы?</vt:lpstr>
      <vt:lpstr>Презентация PowerPoint</vt:lpstr>
      <vt:lpstr>Презентация PowerPoint</vt:lpstr>
      <vt:lpstr>5. Как проходит процедура лицензирования образовательной деятельности?</vt:lpstr>
      <vt:lpstr>Презентация PowerPoint</vt:lpstr>
      <vt:lpstr>4. В каких случаях необходимо вносить изменения в реестр лицензий на осуществление образовательной деятельности при реорганизации?</vt:lpstr>
      <vt:lpstr>Основания для внесения изменений в реестр лицензий (часть 1 статьи 19 Федерального закона № 99-ФЗ)</vt:lpstr>
      <vt:lpstr>БЕЗ ПРОВЕДЕНИЯ ОЦЕНКИ СООТВЕТСТВИЯ ЛИЦЕНЗИОННЫМ ТРЕБОВАНИЯМ</vt:lpstr>
      <vt:lpstr>ПРОВОДИТСЯ ОЦЕНКА СООТВЕТСТВИЯ ЛИЦЕНЗИОННЫМ ТРЕБОВАНИЯМ</vt:lpstr>
      <vt:lpstr>3. В чем отличие образовательных программ профессионального образования от образовательных программ дополнительного профессионального образования? Где их взять?</vt:lpstr>
      <vt:lpstr>Презентация PowerPoint</vt:lpstr>
      <vt:lpstr>Презентация PowerPoint</vt:lpstr>
      <vt:lpstr>Презентация PowerPoint</vt:lpstr>
      <vt:lpstr>Презентация PowerPoint</vt:lpstr>
      <vt:lpstr>Презентация PowerPoint</vt:lpstr>
      <vt:lpstr>2. О внесении изменений в реестр лицензий на осуществление образовательной деятельности в связи с принятием приказа Министерства просвещения Российской Федерации от 17.05.2022 № 336 «Об утверждении перечней профессий и специальностей среднего профессионального образования и установлении соответствия отдельных профессий и специальностей среднего профессионального образования, указанных в этих перечнях, профессиям и специальностям среднего профессионального образования, перечни которых утверждены приказом Министерства образования и науки Российской Федерации от 29 октября 2013 г. N 1199 «Об утверждении перечней профессий и специальностей среднего профессионального образования»?</vt:lpstr>
      <vt:lpstr>Презентация PowerPoint</vt:lpstr>
      <vt:lpstr>1. О лицензировании образовательной деятельности организациями, реализующими программы спортивной подготовки на территории Свердловской области</vt:lpstr>
      <vt:lpstr>Спасибо за внимание!</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Лобанова Анна Михайловна</dc:creator>
  <cp:lastModifiedBy>Лобанова Анна Михайловна</cp:lastModifiedBy>
  <cp:revision>380</cp:revision>
  <cp:lastPrinted>2022-11-24T09:15:56Z</cp:lastPrinted>
  <dcterms:created xsi:type="dcterms:W3CDTF">2020-09-15T03:25:46Z</dcterms:created>
  <dcterms:modified xsi:type="dcterms:W3CDTF">2022-11-24T09:37:42Z</dcterms:modified>
</cp:coreProperties>
</file>