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56" r:id="rId3"/>
    <p:sldId id="259" r:id="rId4"/>
    <p:sldId id="260" r:id="rId5"/>
    <p:sldId id="274" r:id="rId6"/>
    <p:sldId id="261" r:id="rId7"/>
    <p:sldId id="262" r:id="rId8"/>
    <p:sldId id="264" r:id="rId9"/>
    <p:sldId id="265" r:id="rId10"/>
    <p:sldId id="266" r:id="rId11"/>
    <p:sldId id="267" r:id="rId12"/>
    <p:sldId id="263" r:id="rId13"/>
    <p:sldId id="268" r:id="rId14"/>
    <p:sldId id="269" r:id="rId15"/>
    <p:sldId id="270" r:id="rId16"/>
    <p:sldId id="271" r:id="rId17"/>
    <p:sldId id="273" r:id="rId18"/>
    <p:sldId id="275" r:id="rId19"/>
    <p:sldId id="276" r:id="rId20"/>
    <p:sldId id="277" r:id="rId21"/>
    <p:sldId id="278" r:id="rId22"/>
    <p:sldId id="279" r:id="rId23"/>
    <p:sldId id="27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24002D-56A9-4D70-BDCE-B6B2AA2EE6B7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D04AAD-CBDB-4730-966F-D73102F0EC44}">
      <dgm:prSet custT="1"/>
      <dgm:spPr/>
      <dgm:t>
        <a:bodyPr/>
        <a:lstStyle/>
        <a:p>
          <a:pPr algn="ctr" rtl="0"/>
          <a:r>
            <a:rPr lang="ru-RU" sz="3200" b="1" dirty="0" smtClean="0"/>
            <a:t>Как правильно указать в заявлении </a:t>
          </a:r>
          <a:br>
            <a:rPr lang="ru-RU" sz="3200" b="1" dirty="0" smtClean="0"/>
          </a:br>
          <a:r>
            <a:rPr lang="ru-RU" sz="3200" b="1" dirty="0" smtClean="0"/>
            <a:t>о предоставлении лицензии (внесении изменений в реестр лицензий) на осуществление образовательной деятельности адрес места нахождения юридического лица?</a:t>
          </a:r>
          <a:endParaRPr lang="ru-RU" sz="3200" dirty="0"/>
        </a:p>
      </dgm:t>
    </dgm:pt>
    <dgm:pt modelId="{CFFF1FF7-7C0F-4345-A274-78A417F4CD7D}" type="parTrans" cxnId="{8CA366E5-EEF4-4D77-991E-B3E51EF32129}">
      <dgm:prSet/>
      <dgm:spPr/>
      <dgm:t>
        <a:bodyPr/>
        <a:lstStyle/>
        <a:p>
          <a:endParaRPr lang="ru-RU"/>
        </a:p>
      </dgm:t>
    </dgm:pt>
    <dgm:pt modelId="{E379407F-82F6-4948-8F68-DBB7A5CE20C7}" type="sibTrans" cxnId="{8CA366E5-EEF4-4D77-991E-B3E51EF32129}">
      <dgm:prSet/>
      <dgm:spPr/>
      <dgm:t>
        <a:bodyPr/>
        <a:lstStyle/>
        <a:p>
          <a:endParaRPr lang="ru-RU"/>
        </a:p>
      </dgm:t>
    </dgm:pt>
    <dgm:pt modelId="{BCA5F582-6914-4955-A9AC-70D4A9ABB57F}" type="pres">
      <dgm:prSet presAssocID="{EE24002D-56A9-4D70-BDCE-B6B2AA2EE6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E7D4D6-9316-4512-977B-C2AE3C898E5A}" type="pres">
      <dgm:prSet presAssocID="{D4D04AAD-CBDB-4730-966F-D73102F0EC4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2BD128-7EFA-4C1F-A8AD-60773F994BF6}" type="presOf" srcId="{EE24002D-56A9-4D70-BDCE-B6B2AA2EE6B7}" destId="{BCA5F582-6914-4955-A9AC-70D4A9ABB57F}" srcOrd="0" destOrd="0" presId="urn:microsoft.com/office/officeart/2005/8/layout/vList2"/>
    <dgm:cxn modelId="{8CA366E5-EEF4-4D77-991E-B3E51EF32129}" srcId="{EE24002D-56A9-4D70-BDCE-B6B2AA2EE6B7}" destId="{D4D04AAD-CBDB-4730-966F-D73102F0EC44}" srcOrd="0" destOrd="0" parTransId="{CFFF1FF7-7C0F-4345-A274-78A417F4CD7D}" sibTransId="{E379407F-82F6-4948-8F68-DBB7A5CE20C7}"/>
    <dgm:cxn modelId="{E4B2965F-E9D4-46F1-A7E3-47981FC6245D}" type="presOf" srcId="{D4D04AAD-CBDB-4730-966F-D73102F0EC44}" destId="{52E7D4D6-9316-4512-977B-C2AE3C898E5A}" srcOrd="0" destOrd="0" presId="urn:microsoft.com/office/officeart/2005/8/layout/vList2"/>
    <dgm:cxn modelId="{BC878BAC-556F-4EDE-80C7-3F6B35E8699C}" type="presParOf" srcId="{BCA5F582-6914-4955-A9AC-70D4A9ABB57F}" destId="{52E7D4D6-9316-4512-977B-C2AE3C898E5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E7D4D6-9316-4512-977B-C2AE3C898E5A}">
      <dsp:nvSpPr>
        <dsp:cNvPr id="0" name=""/>
        <dsp:cNvSpPr/>
      </dsp:nvSpPr>
      <dsp:spPr>
        <a:xfrm>
          <a:off x="0" y="17448"/>
          <a:ext cx="9144000" cy="28138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Как правильно указать в заявлении </a:t>
          </a:r>
          <a:br>
            <a:rPr lang="ru-RU" sz="3200" b="1" kern="1200" dirty="0" smtClean="0"/>
          </a:br>
          <a:r>
            <a:rPr lang="ru-RU" sz="3200" b="1" kern="1200" dirty="0" smtClean="0"/>
            <a:t>о предоставлении лицензии (внесении изменений в реестр лицензий) на осуществление образовательной деятельности адрес места нахождения юридического лица?</a:t>
          </a:r>
          <a:endParaRPr lang="ru-RU" sz="3200" kern="1200" dirty="0"/>
        </a:p>
      </dsp:txBody>
      <dsp:txXfrm>
        <a:off x="137361" y="154809"/>
        <a:ext cx="8869278" cy="25391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303AD-984B-4D67-BF56-3F1C6FCE9A2A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48B8C-FDDD-47B9-9569-FA1FF9758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826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00B3C-FCFF-4C7D-80AB-BF7E1256357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698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170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530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149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708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964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02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591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286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816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919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562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17C54-5FA0-4ED3-BC76-7192A0A4F78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951F5-0CFB-46E4-9C1D-14E14B4D2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063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e.starikova@egov66.r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crc.ru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garantF1://70191362.108159" TargetMode="External"/><Relationship Id="rId2" Type="http://schemas.openxmlformats.org/officeDocument/2006/relationships/hyperlink" Target="garantF1://70191362.16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garantF1://70191362.108159" TargetMode="External"/><Relationship Id="rId2" Type="http://schemas.openxmlformats.org/officeDocument/2006/relationships/hyperlink" Target="garantF1://70191362.16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minobraz.egov66.ru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garantf1://12023875.5103/" TargetMode="External"/><Relationship Id="rId2" Type="http://schemas.openxmlformats.org/officeDocument/2006/relationships/hyperlink" Target="garantf1://10064072.5405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407134" y="1279569"/>
            <a:ext cx="10524470" cy="338512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Liberation Serif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4000" dirty="0" smtClean="0">
                <a:latin typeface="Liberation Serif" panose="02020603050405020304" pitchFamily="18" charset="0"/>
                <a:ea typeface="Calibri" panose="020F0502020204030204" pitchFamily="34" charset="0"/>
              </a:rPr>
            </a:br>
            <a:r>
              <a:rPr lang="ru-RU" sz="2800" b="1" dirty="0" smtClean="0">
                <a:latin typeface="Liberation Serif" panose="02020603050405020304" pitchFamily="18" charset="0"/>
                <a:ea typeface="Calibri" panose="020F0502020204030204" pitchFamily="34" charset="0"/>
              </a:rPr>
              <a:t>«О вопросах подготовки к лицензированию </a:t>
            </a:r>
            <a:r>
              <a:rPr lang="ru-RU" sz="2800" b="1" dirty="0">
                <a:latin typeface="Liberation Serif" panose="02020603050405020304" pitchFamily="18" charset="0"/>
                <a:ea typeface="Calibri" panose="020F0502020204030204" pitchFamily="34" charset="0"/>
              </a:rPr>
              <a:t>образовательной </a:t>
            </a:r>
            <a:r>
              <a:rPr lang="ru-RU" sz="2800" b="1" dirty="0" smtClean="0">
                <a:latin typeface="Liberation Serif" panose="02020603050405020304" pitchFamily="18" charset="0"/>
                <a:ea typeface="Calibri" panose="020F0502020204030204" pitchFamily="34" charset="0"/>
              </a:rPr>
              <a:t>деятельности и лицензировании образовательных программ, планируемых к реализации с применением исключительно электронного обучения, дистанционных образовательных технологий»</a:t>
            </a:r>
            <a:r>
              <a:rPr lang="ru-RU" sz="2800" dirty="0" smtClean="0">
                <a:latin typeface="Liberation Serif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800" dirty="0" smtClean="0">
                <a:latin typeface="Liberation Serif" panose="02020603050405020304" pitchFamily="18" charset="0"/>
                <a:ea typeface="Calibri" panose="020F0502020204030204" pitchFamily="34" charset="0"/>
              </a:rPr>
            </a:br>
            <a:r>
              <a:rPr lang="ru-RU" sz="3000" dirty="0" smtClean="0">
                <a:latin typeface="Liberation Serif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3000" dirty="0" smtClean="0">
                <a:latin typeface="Liberation Serif" panose="02020603050405020304" pitchFamily="18" charset="0"/>
                <a:ea typeface="Calibri" panose="020F0502020204030204" pitchFamily="34" charset="0"/>
              </a:rPr>
            </a:br>
            <a:r>
              <a:rPr lang="ru-RU" sz="1800" i="1" dirty="0">
                <a:latin typeface="Liberation Serif" panose="02020603050405020304" pitchFamily="18" charset="0"/>
                <a:ea typeface="Calibri" panose="020F0502020204030204" pitchFamily="34" charset="0"/>
              </a:rPr>
              <a:t>материалы к совещанию с юридическими лицами и индивидуальными предпринимателями по вопросам</a:t>
            </a:r>
            <a:br>
              <a:rPr lang="ru-RU" sz="1800" i="1" dirty="0">
                <a:latin typeface="Liberation Serif" panose="02020603050405020304" pitchFamily="18" charset="0"/>
                <a:ea typeface="Calibri" panose="020F0502020204030204" pitchFamily="34" charset="0"/>
              </a:rPr>
            </a:br>
            <a:r>
              <a:rPr lang="ru-RU" sz="1800" i="1" dirty="0">
                <a:latin typeface="Liberation Serif" panose="02020603050405020304" pitchFamily="18" charset="0"/>
                <a:ea typeface="Calibri" panose="020F0502020204030204" pitchFamily="34" charset="0"/>
              </a:rPr>
              <a:t>лицензирования образовательной деятельности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448889" y="4987319"/>
            <a:ext cx="6543675" cy="158723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Liberation Serif" panose="02020603050405020304" pitchFamily="18" charset="0"/>
                <a:cs typeface="Times New Roman" panose="02020603050405020304" pitchFamily="18" charset="0"/>
              </a:rPr>
              <a:t>                                    Старикова Елена Николаевна</a:t>
            </a:r>
            <a:r>
              <a:rPr lang="ru-RU" sz="1600" b="1" i="1" dirty="0" smtClean="0">
                <a:solidFill>
                  <a:schemeClr val="tx1"/>
                </a:solidFill>
                <a:latin typeface="Liberation Serif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ведущий специалист </a:t>
            </a:r>
            <a:r>
              <a:rPr lang="ru-RU" sz="1600" b="1" i="1" dirty="0">
                <a:latin typeface="Liberation Serif" panose="02020603050405020304" pitchFamily="18" charset="0"/>
                <a:cs typeface="Times New Roman" panose="02020603050405020304" pitchFamily="18" charset="0"/>
              </a:rPr>
              <a:t>отдела лицензирования и государственной аккредитации управления надзора и контроля </a:t>
            </a:r>
            <a:r>
              <a:rPr lang="ru-RU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в сфере образования Министерства </a:t>
            </a:r>
            <a:r>
              <a:rPr lang="ru-RU" sz="1600" b="1" i="1" dirty="0">
                <a:latin typeface="Liberation Serif" panose="02020603050405020304" pitchFamily="18" charset="0"/>
                <a:cs typeface="Times New Roman" panose="02020603050405020304" pitchFamily="18" charset="0"/>
              </a:rPr>
              <a:t>образования и молодежной политики </a:t>
            </a:r>
            <a:r>
              <a:rPr lang="ru-RU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</a:p>
          <a:p>
            <a:pPr marL="0" indent="0" algn="ctr">
              <a:buNone/>
            </a:pPr>
            <a:r>
              <a:rPr lang="en-US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  <a:hlinkClick r:id="rId3"/>
              </a:rPr>
              <a:t>e.starikova@egov66.ru</a:t>
            </a:r>
            <a:r>
              <a:rPr lang="en-US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>
                <a:latin typeface="Liberation Serif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ru-RU" sz="1600" b="1" i="1" dirty="0">
                <a:latin typeface="Liberation Serif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600" b="1" i="1" dirty="0">
                <a:latin typeface="Liberation Serif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312-00-04 </a:t>
            </a:r>
            <a:r>
              <a:rPr lang="en-US" sz="1600" b="1" i="1" dirty="0">
                <a:latin typeface="Liberation Serif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доб.173</a:t>
            </a:r>
            <a:r>
              <a:rPr lang="en-US" sz="1600" b="1" i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600" b="1" i="1" dirty="0">
                <a:latin typeface="Liberation Serif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i="1" dirty="0">
              <a:latin typeface="Liberation Serif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b="1" i="1" dirty="0">
              <a:latin typeface="Liberation Serif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b="1" i="1" dirty="0">
              <a:latin typeface="Liberation Serif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b="1" i="1" dirty="0">
              <a:latin typeface="Liberation Serif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i="1" dirty="0" smtClean="0">
              <a:solidFill>
                <a:schemeClr val="tx1"/>
              </a:solidFill>
              <a:latin typeface="Liberation Serif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237721" y="191443"/>
            <a:ext cx="9191625" cy="9565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200" u="sng" dirty="0">
                <a:solidFill>
                  <a:schemeClr val="tx1"/>
                </a:solidFill>
                <a:latin typeface="Liberation Serif" panose="02020603050405020304" pitchFamily="18" charset="0"/>
              </a:rPr>
              <a:t>Министерство образования и молодежной </a:t>
            </a:r>
            <a:r>
              <a:rPr lang="ru-RU" altLang="ru-RU" sz="2200" u="sng" dirty="0" smtClean="0">
                <a:solidFill>
                  <a:schemeClr val="tx1"/>
                </a:solidFill>
                <a:latin typeface="Liberation Serif" panose="02020603050405020304" pitchFamily="18" charset="0"/>
              </a:rPr>
              <a:t>политики Свердловской </a:t>
            </a:r>
            <a:r>
              <a:rPr lang="ru-RU" altLang="ru-RU" sz="2200" u="sng" dirty="0">
                <a:solidFill>
                  <a:schemeClr val="tx1"/>
                </a:solidFill>
                <a:latin typeface="Liberation Serif" panose="02020603050405020304" pitchFamily="18" charset="0"/>
              </a:rPr>
              <a:t>области </a:t>
            </a:r>
            <a:r>
              <a:rPr lang="ru-RU" i="1" u="sng" dirty="0">
                <a:latin typeface="Liberation Serif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i="1" u="sng" dirty="0" smtClean="0">
              <a:latin typeface="Liberation Serif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i="1" dirty="0" smtClean="0">
                <a:solidFill>
                  <a:schemeClr val="tx1"/>
                </a:solidFill>
                <a:latin typeface="Liberation Serif" panose="02020603050405020304" pitchFamily="18" charset="0"/>
                <a:cs typeface="Times New Roman" panose="02020603050405020304" pitchFamily="18" charset="0"/>
              </a:rPr>
              <a:t>Управление надзора и контроля в сфере образования</a:t>
            </a:r>
            <a:endParaRPr lang="ru-RU" sz="2600" i="1" dirty="0">
              <a:solidFill>
                <a:schemeClr val="tx1"/>
              </a:solidFill>
              <a:latin typeface="Liberation Serif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Sylfaen" panose="010A050205030603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4876" y="5178323"/>
            <a:ext cx="1766802" cy="1061610"/>
          </a:xfrm>
          <a:prstGeom prst="rect">
            <a:avLst/>
          </a:prstGeom>
          <a:ln>
            <a:noFill/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cs typeface="Times New Roman" panose="02020603050405020304" pitchFamily="18" charset="0"/>
              </a:rPr>
              <a:t>24.11.2022</a:t>
            </a:r>
            <a:endParaRPr lang="ru-RU" sz="2400" dirty="0">
              <a:solidFill>
                <a:schemeClr val="tx1"/>
              </a:solidFill>
              <a:latin typeface="Liberation Serif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8" y="0"/>
            <a:ext cx="2189893" cy="164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22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9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Liberation Serif" panose="02020603050405020304" pitchFamily="18" charset="0"/>
              </a:rPr>
              <a:t>Адрес места осуществления образовательной деятельности</a:t>
            </a:r>
            <a:endParaRPr lang="ru-RU" sz="2400" b="1" dirty="0">
              <a:latin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7978" y="1419497"/>
            <a:ext cx="3187336" cy="3270241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latin typeface="Liberation Serif" panose="02020603050405020304" pitchFamily="18" charset="0"/>
              </a:rPr>
              <a:t>Правильность написания </a:t>
            </a:r>
            <a:r>
              <a:rPr lang="ru-RU" sz="2000" dirty="0" smtClean="0">
                <a:latin typeface="Liberation Serif" panose="02020603050405020304" pitchFamily="18" charset="0"/>
              </a:rPr>
              <a:t>адреса также </a:t>
            </a:r>
            <a:r>
              <a:rPr lang="ru-RU" sz="2000" dirty="0">
                <a:latin typeface="Liberation Serif" panose="02020603050405020304" pitchFamily="18" charset="0"/>
              </a:rPr>
              <a:t>можно проверить в государственном адресном реестре, размещенном на официальном сайте Федеральной информационной адресной системы (ФИАС)  </a:t>
            </a:r>
            <a:endParaRPr lang="ru-RU" sz="2000" dirty="0" smtClean="0">
              <a:latin typeface="Liberation Serif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Liberation Serif" panose="02020603050405020304" pitchFamily="18" charset="0"/>
              </a:rPr>
              <a:t>https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Liberation Serif" panose="02020603050405020304" pitchFamily="18" charset="0"/>
              </a:rPr>
              <a:t>://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Liberation Serif" panose="02020603050405020304" pitchFamily="18" charset="0"/>
              </a:rPr>
              <a:t>fias.nalog.ru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Liberation Serif" panose="02020603050405020304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2"/>
          <a:srcRect b="12784"/>
          <a:stretch/>
        </p:blipFill>
        <p:spPr>
          <a:xfrm>
            <a:off x="3997234" y="1536890"/>
            <a:ext cx="7672251" cy="4158517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5704114" y="3248298"/>
            <a:ext cx="949235" cy="22642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525487" y="5303518"/>
            <a:ext cx="2316480" cy="783777"/>
          </a:xfrm>
          <a:prstGeom prst="wedgeRoundRectCallout">
            <a:avLst>
              <a:gd name="adj1" fmla="val 88079"/>
              <a:gd name="adj2" fmla="val -278026"/>
              <a:gd name="adj3" fmla="val 16667"/>
            </a:avLst>
          </a:prstGeom>
          <a:solidFill>
            <a:schemeClr val="bg1">
              <a:alpha val="7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spcAft>
                <a:spcPts val="0"/>
              </a:spcAft>
              <a:buAutoNum type="arabicPeriod"/>
            </a:pPr>
            <a:r>
              <a:rPr lang="ru-RU" sz="1600" dirty="0" smtClean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Введите адрес</a:t>
            </a:r>
          </a:p>
          <a:p>
            <a:pPr marL="342900" indent="-342900">
              <a:spcAft>
                <a:spcPts val="0"/>
              </a:spcAft>
              <a:buAutoNum type="arabicPeriod"/>
            </a:pPr>
            <a:r>
              <a:rPr lang="ru-RU" sz="1600" dirty="0" smtClean="0">
                <a:solidFill>
                  <a:srgbClr val="FF0000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Нажмите кнопку «Найти»</a:t>
            </a:r>
            <a:endParaRPr lang="ru-RU" sz="1600" dirty="0">
              <a:effectLst/>
              <a:latin typeface="Times New Roman CYR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223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680755" y="1358538"/>
            <a:ext cx="9144000" cy="2683979"/>
            <a:chOff x="0" y="30131"/>
            <a:chExt cx="9144000" cy="2683979"/>
          </a:xfrm>
          <a:scene3d>
            <a:camera prst="orthographicFront"/>
            <a:lightRig rig="flat" dir="t"/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30131"/>
              <a:ext cx="9144000" cy="2683979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131021" y="161152"/>
              <a:ext cx="8881958" cy="242193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b="1" dirty="0"/>
                <a:t>Как проверить сведения о санитарно-эпидемиологическом </a:t>
              </a:r>
              <a:r>
                <a:rPr lang="ru-RU" sz="3600" b="1" dirty="0" smtClean="0"/>
                <a:t>заключении?</a:t>
              </a:r>
              <a:endParaRPr lang="ru-RU" sz="3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82704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377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Liberation Serif" panose="02020603050405020304" pitchFamily="18" charset="0"/>
              </a:rPr>
              <a:t>Наличие санитарно-эпидемиологического </a:t>
            </a:r>
            <a:r>
              <a:rPr lang="ru-RU" sz="2400" b="1" dirty="0">
                <a:latin typeface="Liberation Serif" panose="02020603050405020304" pitchFamily="18" charset="0"/>
              </a:rPr>
              <a:t>заключения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23406"/>
            <a:ext cx="10515600" cy="5053557"/>
          </a:xfrm>
        </p:spPr>
        <p:txBody>
          <a:bodyPr>
            <a:normAutofit fontScale="92500" lnSpcReduction="20000"/>
          </a:bodyPr>
          <a:lstStyle/>
          <a:p>
            <a:pPr marL="0" indent="457200" algn="just">
              <a:lnSpc>
                <a:spcPct val="110000"/>
              </a:lnSpc>
              <a:buNone/>
            </a:pPr>
            <a:r>
              <a:rPr lang="ru-RU" sz="1900" dirty="0">
                <a:latin typeface="Liberation Serif" panose="02020603050405020304" pitchFamily="18" charset="0"/>
              </a:rPr>
              <a:t>Одним из лицензионных требований к соискателю лицензии (лицензиату), указанном в пунктах 5 </a:t>
            </a:r>
            <a:r>
              <a:rPr lang="ru-RU" sz="1900" dirty="0" smtClean="0">
                <a:latin typeface="Liberation Serif" panose="02020603050405020304" pitchFamily="18" charset="0"/>
              </a:rPr>
              <a:t>и 7  </a:t>
            </a:r>
            <a:r>
              <a:rPr lang="ru-RU" sz="1900" dirty="0">
                <a:latin typeface="Liberation Serif" panose="02020603050405020304" pitchFamily="18" charset="0"/>
              </a:rPr>
              <a:t>Положения о лицензировании образовательной деятельности, утвержденного постановлением Правительства Российской Федерации от 18.09.2020 № 1490 «О лицензировании образовательной деятельности» (далее – Положение о лицензировании образовательной деятельности), является </a:t>
            </a:r>
            <a:r>
              <a:rPr lang="ru-RU" sz="1900" b="1" dirty="0">
                <a:latin typeface="Liberation Serif" panose="02020603050405020304" pitchFamily="18" charset="0"/>
              </a:rPr>
              <a:t>наличие</a:t>
            </a:r>
            <a:r>
              <a:rPr lang="ru-RU" sz="1900" dirty="0">
                <a:latin typeface="Liberation Serif" panose="02020603050405020304" pitchFamily="18" charset="0"/>
              </a:rPr>
              <a:t> в соответствии с пунктом 2 статьи 40 Федерального закона «О санитарно-эпидемиологическом благополучии населения» </a:t>
            </a:r>
            <a:r>
              <a:rPr lang="ru-RU" sz="1900" b="1" dirty="0">
                <a:latin typeface="Liberation Serif" panose="02020603050405020304" pitchFamily="18" charset="0"/>
              </a:rPr>
              <a:t>санитарно-эпидемиологического заключения</a:t>
            </a:r>
            <a:r>
              <a:rPr lang="ru-RU" sz="1900" dirty="0">
                <a:latin typeface="Liberation Serif" panose="02020603050405020304" pitchFamily="18" charset="0"/>
              </a:rPr>
              <a:t> о соответствии санитарным правилам зданий, строений, сооружений, помещений, оборудования и иного имущества, необходимых для осуществления образовательной деятельности по образовательным программам, заявленным к лицензированию </a:t>
            </a:r>
            <a:r>
              <a:rPr lang="ru-RU" sz="1900" dirty="0" smtClean="0">
                <a:latin typeface="Liberation Serif" panose="02020603050405020304" pitchFamily="18" charset="0"/>
              </a:rPr>
              <a:t>(</a:t>
            </a:r>
            <a:r>
              <a:rPr lang="ru-RU" sz="1900" dirty="0">
                <a:latin typeface="Liberation Serif" panose="02020603050405020304" pitchFamily="18" charset="0"/>
              </a:rPr>
              <a:t>далее – санитарно-эпидемиологическое заключение</a:t>
            </a:r>
            <a:r>
              <a:rPr lang="ru-RU" sz="1900" dirty="0" smtClean="0">
                <a:latin typeface="Liberation Serif" panose="02020603050405020304" pitchFamily="18" charset="0"/>
              </a:rPr>
              <a:t>).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endParaRPr lang="ru-RU" sz="1900" b="1" dirty="0" smtClean="0">
              <a:latin typeface="Liberation Serif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900" b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Указанное требование не применяется: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1900" dirty="0" smtClean="0">
                <a:latin typeface="Liberation Serif" panose="02020603050405020304" pitchFamily="18" charset="0"/>
              </a:rPr>
              <a:t>при </a:t>
            </a:r>
            <a:r>
              <a:rPr lang="ru-RU" sz="1900" dirty="0">
                <a:latin typeface="Liberation Serif" panose="02020603050405020304" pitchFamily="18" charset="0"/>
              </a:rPr>
              <a:t>намерении реализовывать образовательные программы с использованием сетевой формы в отношении части образовательной программы, не предусмотренной для реализации соискателем </a:t>
            </a:r>
            <a:r>
              <a:rPr lang="ru-RU" sz="1900" dirty="0" smtClean="0">
                <a:latin typeface="Liberation Serif" panose="02020603050405020304" pitchFamily="18" charset="0"/>
              </a:rPr>
              <a:t>лицензии (лицензиатом);</a:t>
            </a:r>
            <a:endParaRPr lang="ru-RU" sz="1900" dirty="0">
              <a:latin typeface="Liberation Serif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1900" dirty="0">
                <a:latin typeface="Liberation Serif" panose="02020603050405020304" pitchFamily="18" charset="0"/>
              </a:rPr>
              <a:t>при организации образовательной деятельности в форме практической подготовки;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1900" dirty="0" smtClean="0">
                <a:latin typeface="Liberation Serif" panose="02020603050405020304" pitchFamily="18" charset="0"/>
              </a:rPr>
              <a:t>в </a:t>
            </a:r>
            <a:r>
              <a:rPr lang="ru-RU" sz="1900" dirty="0">
                <a:latin typeface="Liberation Serif" panose="02020603050405020304" pitchFamily="18" charset="0"/>
              </a:rPr>
              <a:t>отношении образовательных программ, реализуемых с применением исключительно электронного обучения, дистанционных образовательных </a:t>
            </a:r>
            <a:r>
              <a:rPr lang="ru-RU" sz="1900" dirty="0" smtClean="0">
                <a:latin typeface="Liberation Serif" panose="02020603050405020304" pitchFamily="18" charset="0"/>
              </a:rPr>
              <a:t>технологий.</a:t>
            </a:r>
            <a:endParaRPr lang="ru-RU" sz="1900" dirty="0">
              <a:latin typeface="Liberation Serif" panose="02020603050405020304" pitchFamily="18" charset="0"/>
            </a:endParaRPr>
          </a:p>
          <a:p>
            <a:pPr algn="just"/>
            <a:endParaRPr lang="ru-RU" sz="2000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022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377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Liberation Serif" panose="02020603050405020304" pitchFamily="18" charset="0"/>
              </a:rPr>
              <a:t>Наличие санитарно-эпидемиологического </a:t>
            </a:r>
            <a:r>
              <a:rPr lang="ru-RU" sz="2400" b="1" dirty="0">
                <a:latin typeface="Liberation Serif" panose="02020603050405020304" pitchFamily="18" charset="0"/>
              </a:rPr>
              <a:t>заключения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23406"/>
            <a:ext cx="10515600" cy="5053557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lang="ru-RU" sz="2000" dirty="0">
                <a:latin typeface="Liberation Serif" panose="02020603050405020304" pitchFamily="18" charset="0"/>
              </a:rPr>
              <a:t>В соответствии с пунктом 21 Положения о лицензировании образовательной деятельности, при проведении оценки соответствия соискателя лицензии (лицензиата) лицензионным требованиям лицензирующий орган запрашивает необходимые для предоставления государственных услуг в области лицензирования сведения, находящиеся в распоряжении органов, предоставляющих государственные услуги.</a:t>
            </a:r>
          </a:p>
          <a:p>
            <a:pPr marL="0" indent="457200" algn="just">
              <a:lnSpc>
                <a:spcPct val="100000"/>
              </a:lnSpc>
              <a:buNone/>
            </a:pPr>
            <a:r>
              <a:rPr lang="ru-RU" sz="2000" dirty="0">
                <a:latin typeface="Liberation Serif" panose="02020603050405020304" pitchFamily="18" charset="0"/>
              </a:rPr>
              <a:t>Согласно пункту 27 Административного регламента предоставления органами государственной власти субъектов Российской Федерации, осуществляющими переданные полномочия Российской Федерации в области образования, государственной услуги по лицензированию образовательной деятельности, утвержденного приказом Федеральной службы по надзору в сфере образования и науки от 23.12.2020 № </a:t>
            </a:r>
            <a:r>
              <a:rPr lang="ru-RU" sz="2000" dirty="0" smtClean="0">
                <a:latin typeface="Liberation Serif" panose="02020603050405020304" pitchFamily="18" charset="0"/>
              </a:rPr>
              <a:t>1276, </a:t>
            </a:r>
            <a:r>
              <a:rPr lang="ru-RU" sz="2000" dirty="0">
                <a:latin typeface="Liberation Serif" panose="02020603050405020304" pitchFamily="18" charset="0"/>
              </a:rPr>
              <a:t>посредством межведомственного электронного взаимодействия с Федеральной службой по надзору в сфере защиты прав потребителей и благополучия человека либо Федерального медико-биологического агентства лицензирующим органом </a:t>
            </a:r>
            <a:r>
              <a:rPr lang="ru-RU" sz="2000" b="1" dirty="0">
                <a:latin typeface="Liberation Serif" panose="02020603050405020304" pitchFamily="18" charset="0"/>
              </a:rPr>
              <a:t>запрашиваются сведения о наличии (отсутствии) санитарно-эпидемиологического заключения</a:t>
            </a:r>
            <a:r>
              <a:rPr lang="ru-RU" sz="2000" dirty="0" smtClean="0">
                <a:latin typeface="Liberation Serif" panose="02020603050405020304" pitchFamily="18" charset="0"/>
              </a:rPr>
              <a:t>.</a:t>
            </a:r>
            <a:endParaRPr lang="ru-RU" sz="2000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927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377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Liberation Serif" panose="02020603050405020304" pitchFamily="18" charset="0"/>
              </a:rPr>
              <a:t>Наличие санитарно-эпидемиологического </a:t>
            </a:r>
            <a:r>
              <a:rPr lang="ru-RU" sz="2400" b="1" dirty="0">
                <a:latin typeface="Liberation Serif" panose="02020603050405020304" pitchFamily="18" charset="0"/>
              </a:rPr>
              <a:t>заключения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123407"/>
            <a:ext cx="5791817" cy="4841964"/>
          </a:xfrm>
        </p:spPr>
        <p:txBody>
          <a:bodyPr>
            <a:normAutofit lnSpcReduction="10000"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lang="ru-RU" sz="1800" dirty="0">
                <a:latin typeface="Liberation Serif" panose="02020603050405020304" pitchFamily="18" charset="0"/>
              </a:rPr>
              <a:t>Перед направлением заявления о предоставлении лицензии на осуществление образовательной деятельности (внесении изменений в реестр лицензий на осуществление образовательной деятельности) в лицензирующий орган руководитель заявителя может самостоятельно проверить </a:t>
            </a:r>
            <a:r>
              <a:rPr lang="ru-RU" sz="1800" b="1" dirty="0">
                <a:latin typeface="Liberation Serif" panose="02020603050405020304" pitchFamily="18" charset="0"/>
              </a:rPr>
              <a:t>наличие </a:t>
            </a:r>
            <a:r>
              <a:rPr lang="ru-RU" sz="1800" b="1" dirty="0" smtClean="0">
                <a:latin typeface="Liberation Serif" panose="02020603050405020304" pitchFamily="18" charset="0"/>
              </a:rPr>
              <a:t/>
            </a:r>
            <a:br>
              <a:rPr lang="ru-RU" sz="1800" b="1" dirty="0" smtClean="0">
                <a:latin typeface="Liberation Serif" panose="02020603050405020304" pitchFamily="18" charset="0"/>
              </a:rPr>
            </a:br>
            <a:r>
              <a:rPr lang="ru-RU" sz="1800" b="1" dirty="0" smtClean="0">
                <a:latin typeface="Liberation Serif" panose="02020603050405020304" pitchFamily="18" charset="0"/>
              </a:rPr>
              <a:t>и </a:t>
            </a:r>
            <a:r>
              <a:rPr lang="ru-RU" sz="1800" b="1" dirty="0">
                <a:latin typeface="Liberation Serif" panose="02020603050405020304" pitchFamily="18" charset="0"/>
              </a:rPr>
              <a:t>корректность сведений</a:t>
            </a:r>
            <a:r>
              <a:rPr lang="ru-RU" sz="1800" dirty="0">
                <a:latin typeface="Liberation Serif" panose="02020603050405020304" pitchFamily="18" charset="0"/>
              </a:rPr>
              <a:t> о санитарно-эпидемиологическом заключении, размещенных в </a:t>
            </a:r>
            <a:r>
              <a:rPr lang="ru-RU" sz="1800" b="1" dirty="0">
                <a:latin typeface="Liberation Serif" panose="02020603050405020304" pitchFamily="18" charset="0"/>
              </a:rPr>
              <a:t>реестре</a:t>
            </a:r>
            <a:r>
              <a:rPr lang="ru-RU" sz="1800" dirty="0">
                <a:latin typeface="Liberation Serif" panose="02020603050405020304" pitchFamily="18" charset="0"/>
              </a:rPr>
              <a:t> санитарно-эпидемиологических заключений о соответствии (несоответствии) видов деятельности (работ, услуг) требованиям государственных санитарно-эпидемиологических правил и нормативов</a:t>
            </a:r>
            <a:r>
              <a:rPr lang="ru-RU" sz="1800" dirty="0" smtClean="0">
                <a:latin typeface="Liberation Serif" panose="02020603050405020304" pitchFamily="18" charset="0"/>
              </a:rPr>
              <a:t>.</a:t>
            </a:r>
          </a:p>
          <a:p>
            <a:pPr marL="0" indent="457200" algn="just">
              <a:lnSpc>
                <a:spcPct val="100000"/>
              </a:lnSpc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Liberation Serif" panose="02020603050405020304" pitchFamily="18" charset="0"/>
              </a:rPr>
              <a:t>Обратите внимание!</a:t>
            </a:r>
            <a:r>
              <a:rPr lang="ru-RU" sz="1600" dirty="0" smtClean="0">
                <a:latin typeface="Liberation Serif" panose="02020603050405020304" pitchFamily="18" charset="0"/>
              </a:rPr>
              <a:t> Корректно должны быть указаны: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>
                <a:latin typeface="Liberation Serif" panose="02020603050405020304" pitchFamily="18" charset="0"/>
              </a:rPr>
              <a:t>наименование заявителя;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>
                <a:latin typeface="Liberation Serif" panose="02020603050405020304" pitchFamily="18" charset="0"/>
              </a:rPr>
              <a:t>юридический адрес (адрес места нахождения);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>
                <a:latin typeface="Liberation Serif" panose="02020603050405020304" pitchFamily="18" charset="0"/>
              </a:rPr>
              <a:t>виды услуг (виды и уровни образовательной деятельности, подвиды дополнительного образования);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>
                <a:latin typeface="Liberation Serif" panose="02020603050405020304" pitchFamily="18" charset="0"/>
              </a:rPr>
              <a:t>фактические адреса (адреса мест осуществления образовательной деятельности)</a:t>
            </a:r>
            <a:endParaRPr lang="ru-RU" sz="1600" dirty="0">
              <a:latin typeface="Liberation Serif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4643" t="8380" r="41000" b="10700"/>
          <a:stretch/>
        </p:blipFill>
        <p:spPr>
          <a:xfrm>
            <a:off x="7001692" y="1189568"/>
            <a:ext cx="3544388" cy="469572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36676" y="2469009"/>
            <a:ext cx="307074" cy="10359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350725" y="3219636"/>
            <a:ext cx="940289" cy="11041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50724" y="3500716"/>
            <a:ext cx="2823681" cy="15005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065827" y="4832315"/>
            <a:ext cx="1931157" cy="21735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350724" y="4944405"/>
            <a:ext cx="707390" cy="1028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606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377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Liberation Serif" panose="02020603050405020304" pitchFamily="18" charset="0"/>
              </a:rPr>
              <a:t>Наличие санитарно-эпидемиологического </a:t>
            </a:r>
            <a:r>
              <a:rPr lang="ru-RU" sz="2400" b="1" dirty="0">
                <a:latin typeface="Liberation Serif" panose="02020603050405020304" pitchFamily="18" charset="0"/>
              </a:rPr>
              <a:t>заключения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23406"/>
            <a:ext cx="3446417" cy="5053557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1800" dirty="0" smtClean="0">
                <a:latin typeface="Liberation Serif" panose="02020603050405020304" pitchFamily="18" charset="0"/>
              </a:rPr>
              <a:t>Данные </a:t>
            </a:r>
            <a:r>
              <a:rPr lang="ru-RU" sz="1800" dirty="0">
                <a:latin typeface="Liberation Serif" panose="02020603050405020304" pitchFamily="18" charset="0"/>
              </a:rPr>
              <a:t>сведения размещаются на официальном сайте Федерального бюджетного учреждения здравоохранения «Информационно-методический центр» </a:t>
            </a:r>
            <a:r>
              <a:rPr lang="ru-RU" sz="1800" dirty="0" err="1">
                <a:latin typeface="Liberation Serif" panose="02020603050405020304" pitchFamily="18" charset="0"/>
              </a:rPr>
              <a:t>Роспотребнадзора</a:t>
            </a:r>
            <a:r>
              <a:rPr lang="ru-RU" sz="1800" dirty="0">
                <a:latin typeface="Liberation Serif" panose="02020603050405020304" pitchFamily="18" charset="0"/>
              </a:rPr>
              <a:t> </a:t>
            </a:r>
            <a:r>
              <a:rPr lang="ru-RU" sz="1800" u="sng" dirty="0">
                <a:latin typeface="Liberation Serif" panose="02020603050405020304" pitchFamily="18" charset="0"/>
                <a:hlinkClick r:id="rId2"/>
              </a:rPr>
              <a:t>http://</a:t>
            </a:r>
            <a:r>
              <a:rPr lang="ru-RU" sz="1800" u="sng" dirty="0" smtClean="0">
                <a:latin typeface="Liberation Serif" panose="02020603050405020304" pitchFamily="18" charset="0"/>
                <a:hlinkClick r:id="rId2"/>
              </a:rPr>
              <a:t>www.crc.ru</a:t>
            </a:r>
            <a:r>
              <a:rPr lang="ru-RU" sz="1800" u="sng" dirty="0">
                <a:latin typeface="Liberation Serif" panose="02020603050405020304" pitchFamily="18" charset="0"/>
              </a:rPr>
              <a:t> </a:t>
            </a:r>
            <a:r>
              <a:rPr lang="ru-RU" sz="1800" dirty="0" smtClean="0">
                <a:latin typeface="Liberation Serif" panose="02020603050405020304" pitchFamily="18" charset="0"/>
              </a:rPr>
              <a:t>(«</a:t>
            </a:r>
            <a:r>
              <a:rPr lang="ru-RU" sz="1800" dirty="0">
                <a:latin typeface="Liberation Serif" panose="02020603050405020304" pitchFamily="18" charset="0"/>
              </a:rPr>
              <a:t>Деятельность» → «Реестры» → «Реестр санитарно-эпидемиологических заключений о соответствии (несоответствии) видов деятельности (работ, услуг) требованиям государственных санитарно-эпидемиологических правил и нормативов</a:t>
            </a:r>
            <a:r>
              <a:rPr lang="ru-RU" sz="1800" dirty="0" smtClean="0">
                <a:latin typeface="Liberation Serif" panose="02020603050405020304" pitchFamily="18" charset="0"/>
              </a:rPr>
              <a:t>»).</a:t>
            </a:r>
            <a:endParaRPr lang="ru-RU" sz="1800" dirty="0">
              <a:latin typeface="Liberation Serif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r="17439" b="27479"/>
          <a:stretch/>
        </p:blipFill>
        <p:spPr bwMode="auto">
          <a:xfrm>
            <a:off x="4554584" y="1258025"/>
            <a:ext cx="7167154" cy="4237084"/>
          </a:xfrm>
          <a:prstGeom prst="rect">
            <a:avLst/>
          </a:prstGeom>
          <a:ln w="31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Овал 4"/>
          <p:cNvSpPr/>
          <p:nvPr/>
        </p:nvSpPr>
        <p:spPr>
          <a:xfrm>
            <a:off x="4284616" y="3944983"/>
            <a:ext cx="1297577" cy="21771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773784" y="4241074"/>
            <a:ext cx="5834742" cy="322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214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377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Liberation Serif" panose="02020603050405020304" pitchFamily="18" charset="0"/>
              </a:rPr>
              <a:t>Наличие санитарно-эпидемиологического </a:t>
            </a:r>
            <a:r>
              <a:rPr lang="ru-RU" sz="2400" b="1" dirty="0">
                <a:latin typeface="Liberation Serif" panose="02020603050405020304" pitchFamily="18" charset="0"/>
              </a:rPr>
              <a:t>заключения</a:t>
            </a:r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b="30736"/>
          <a:stretch/>
        </p:blipFill>
        <p:spPr>
          <a:xfrm>
            <a:off x="2307771" y="1294083"/>
            <a:ext cx="7576458" cy="357133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1045029" y="5140595"/>
            <a:ext cx="2804160" cy="737691"/>
          </a:xfrm>
          <a:prstGeom prst="wedgeRoundRectCallout">
            <a:avLst>
              <a:gd name="adj1" fmla="val 33178"/>
              <a:gd name="adj2" fmla="val -324455"/>
              <a:gd name="adj3" fmla="val 16667"/>
            </a:avLst>
          </a:prstGeom>
          <a:solidFill>
            <a:schemeClr val="bg1">
              <a:alpha val="70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Указать ИНН, либо ОГРН, либо номер заключения для поиска сведений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7681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375954" y="1358538"/>
            <a:ext cx="9448801" cy="3622765"/>
            <a:chOff x="0" y="30131"/>
            <a:chExt cx="9144000" cy="2683979"/>
          </a:xfrm>
          <a:scene3d>
            <a:camera prst="orthographicFront"/>
            <a:lightRig rig="flat" dir="t"/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30131"/>
              <a:ext cx="9144000" cy="2683979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131021" y="161152"/>
              <a:ext cx="8881958" cy="242193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r>
                <a:rPr lang="ru-RU" sz="3200" dirty="0" smtClean="0">
                  <a:latin typeface="Liberation Serif" panose="02020603050405020304" pitchFamily="18" charset="0"/>
                </a:rPr>
                <a:t>Лицензирование образовательной деятельности </a:t>
              </a:r>
              <a:br>
                <a:rPr lang="ru-RU" sz="3200" dirty="0" smtClean="0">
                  <a:latin typeface="Liberation Serif" panose="02020603050405020304" pitchFamily="18" charset="0"/>
                </a:rPr>
              </a:br>
              <a:r>
                <a:rPr lang="ru-RU" sz="3200" dirty="0" smtClean="0">
                  <a:latin typeface="Liberation Serif" panose="02020603050405020304" pitchFamily="18" charset="0"/>
                </a:rPr>
                <a:t>в отношении образовательных программ, планируемых к реализации с применением исключительно электронного обучения, дистанционных образовательных технологий</a:t>
              </a:r>
              <a:endParaRPr lang="ru-RU" sz="3200" dirty="0">
                <a:latin typeface="Liberation Serif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03791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268" y="1690688"/>
            <a:ext cx="3172097" cy="21147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600" b="1" dirty="0" smtClean="0">
                <a:latin typeface="Liberation Serif" panose="02020603050405020304" pitchFamily="18" charset="0"/>
              </a:rPr>
              <a:t>Статья 16 </a:t>
            </a:r>
            <a:r>
              <a:rPr lang="ru-RU" sz="2600" b="1" dirty="0">
                <a:latin typeface="Liberation Serif" panose="02020603050405020304" pitchFamily="18" charset="0"/>
              </a:rPr>
              <a:t>Федерального закона от 29 декабря 2012 года № 273-ФЗ «Об образовании в Российской Федерации»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8834"/>
            <a:ext cx="7643949" cy="4955177"/>
          </a:xfrm>
        </p:spPr>
        <p:txBody>
          <a:bodyPr>
            <a:normAutofit fontScale="92500" lnSpcReduction="10000"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lang="ru-RU" sz="1700" i="1" dirty="0" smtClean="0">
                <a:latin typeface="Liberation Serif" panose="02020603050405020304" pitchFamily="18" charset="0"/>
              </a:rPr>
              <a:t>Часть 1:</a:t>
            </a:r>
            <a:r>
              <a:rPr lang="ru-RU" sz="1700" dirty="0" smtClean="0">
                <a:latin typeface="Liberation Serif" panose="02020603050405020304" pitchFamily="18" charset="0"/>
              </a:rPr>
              <a:t> Под </a:t>
            </a:r>
            <a:r>
              <a:rPr lang="ru-RU" sz="1700" b="1" dirty="0">
                <a:solidFill>
                  <a:srgbClr val="FF0000"/>
                </a:solidFill>
                <a:latin typeface="Liberation Serif" panose="02020603050405020304" pitchFamily="18" charset="0"/>
              </a:rPr>
              <a:t>электронным обучением</a:t>
            </a:r>
            <a:r>
              <a:rPr lang="ru-RU" sz="1700" b="1" dirty="0">
                <a:latin typeface="Liberation Serif" panose="02020603050405020304" pitchFamily="18" charset="0"/>
              </a:rPr>
              <a:t> </a:t>
            </a:r>
            <a:r>
              <a:rPr lang="ru-RU" sz="1700" dirty="0">
                <a:latin typeface="Liberation Serif" panose="02020603050405020304" pitchFamily="18" charset="0"/>
              </a:rPr>
              <a:t>понимается организация образовательной деятельности с применением содержащейся в базах данных и используемой при реализации образовательных программ </a:t>
            </a:r>
            <a:r>
              <a:rPr lang="ru-RU" sz="1700" b="1" dirty="0">
                <a:latin typeface="Liberation Serif" panose="02020603050405020304" pitchFamily="18" charset="0"/>
              </a:rPr>
              <a:t>информации</a:t>
            </a:r>
            <a:r>
              <a:rPr lang="ru-RU" sz="1700" dirty="0">
                <a:latin typeface="Liberation Serif" panose="02020603050405020304" pitchFamily="18" charset="0"/>
              </a:rPr>
              <a:t> и обеспечивающих ее обработку </a:t>
            </a:r>
            <a:r>
              <a:rPr lang="ru-RU" sz="1700" b="1" dirty="0">
                <a:latin typeface="Liberation Serif" panose="02020603050405020304" pitchFamily="18" charset="0"/>
              </a:rPr>
              <a:t>информационных технологий</a:t>
            </a:r>
            <a:r>
              <a:rPr lang="ru-RU" sz="1700" dirty="0">
                <a:latin typeface="Liberation Serif" panose="02020603050405020304" pitchFamily="18" charset="0"/>
              </a:rPr>
              <a:t>, </a:t>
            </a:r>
            <a:r>
              <a:rPr lang="ru-RU" sz="1700" b="1" dirty="0">
                <a:latin typeface="Liberation Serif" panose="02020603050405020304" pitchFamily="18" charset="0"/>
              </a:rPr>
              <a:t>технических средств</a:t>
            </a:r>
            <a:r>
              <a:rPr lang="ru-RU" sz="1700" dirty="0">
                <a:latin typeface="Liberation Serif" panose="02020603050405020304" pitchFamily="18" charset="0"/>
              </a:rPr>
              <a:t>, а также </a:t>
            </a:r>
            <a:r>
              <a:rPr lang="ru-RU" sz="1700" b="1" dirty="0">
                <a:latin typeface="Liberation Serif" panose="02020603050405020304" pitchFamily="18" charset="0"/>
              </a:rPr>
              <a:t>информационно-телекоммуникационных сетей</a:t>
            </a:r>
            <a:r>
              <a:rPr lang="ru-RU" sz="1700" dirty="0">
                <a:latin typeface="Liberation Serif" panose="02020603050405020304" pitchFamily="18" charset="0"/>
              </a:rPr>
              <a:t>, обеспечивающих передачу по линиям связи указанной информации, взаимодействие обучающихся и педагогических работников. Под </a:t>
            </a:r>
            <a:r>
              <a:rPr lang="ru-RU" sz="1700" b="1" dirty="0">
                <a:solidFill>
                  <a:srgbClr val="FF0000"/>
                </a:solidFill>
                <a:latin typeface="Liberation Serif" panose="02020603050405020304" pitchFamily="18" charset="0"/>
              </a:rPr>
              <a:t>дистанционными образовательными технологиями</a:t>
            </a:r>
            <a:r>
              <a:rPr lang="ru-RU" sz="1700" dirty="0">
                <a:latin typeface="Liberation Serif" panose="02020603050405020304" pitchFamily="18" charset="0"/>
              </a:rPr>
              <a:t> понимаются образовательные технологии, реализуемые в основном с применением информационно-телекоммуникационных сетей при опосредованном (на расстоянии) взаимодействии обучающихся и педагогических </a:t>
            </a:r>
            <a:r>
              <a:rPr lang="ru-RU" sz="1700" dirty="0" smtClean="0">
                <a:latin typeface="Liberation Serif" panose="02020603050405020304" pitchFamily="18" charset="0"/>
              </a:rPr>
              <a:t>работников.</a:t>
            </a:r>
          </a:p>
          <a:p>
            <a:pPr marL="0" indent="457200" algn="just">
              <a:lnSpc>
                <a:spcPct val="100000"/>
              </a:lnSpc>
              <a:buNone/>
            </a:pPr>
            <a:r>
              <a:rPr lang="ru-RU" sz="1700" i="1" dirty="0" smtClean="0">
                <a:latin typeface="Liberation Serif" panose="02020603050405020304" pitchFamily="18" charset="0"/>
              </a:rPr>
              <a:t>Часть 3:</a:t>
            </a:r>
            <a:r>
              <a:rPr lang="ru-RU" sz="1700" dirty="0" smtClean="0">
                <a:latin typeface="Liberation Serif" panose="02020603050405020304" pitchFamily="18" charset="0"/>
              </a:rPr>
              <a:t> </a:t>
            </a:r>
            <a:r>
              <a:rPr lang="ru-RU" sz="1700" dirty="0">
                <a:latin typeface="Liberation Serif" panose="02020603050405020304" pitchFamily="18" charset="0"/>
              </a:rPr>
              <a:t>При реализации образовательных программ с применением </a:t>
            </a:r>
            <a:r>
              <a:rPr lang="ru-RU" sz="1700" b="1" dirty="0">
                <a:latin typeface="Liberation Serif" panose="02020603050405020304" pitchFamily="18" charset="0"/>
              </a:rPr>
              <a:t>исключительно</a:t>
            </a:r>
            <a:r>
              <a:rPr lang="ru-RU" sz="1700" dirty="0">
                <a:latin typeface="Liberation Serif" panose="02020603050405020304" pitchFamily="18" charset="0"/>
              </a:rPr>
              <a:t> электронного обучения, дистанционных образовательных технологий </a:t>
            </a:r>
            <a:r>
              <a:rPr lang="ru-RU" sz="1700" b="1" dirty="0">
                <a:latin typeface="Liberation Serif" panose="02020603050405020304" pitchFamily="18" charset="0"/>
              </a:rPr>
              <a:t>в организации</a:t>
            </a:r>
            <a:r>
              <a:rPr lang="ru-RU" sz="1700" dirty="0">
                <a:latin typeface="Liberation Serif" panose="02020603050405020304" pitchFamily="18" charset="0"/>
              </a:rPr>
              <a:t>, осуществляющей образовательную деятельность, </a:t>
            </a:r>
            <a:r>
              <a:rPr lang="ru-RU" sz="1700" b="1" dirty="0">
                <a:latin typeface="Liberation Serif" panose="02020603050405020304" pitchFamily="18" charset="0"/>
              </a:rPr>
              <a:t>должны быть созданы условия </a:t>
            </a:r>
            <a:r>
              <a:rPr lang="ru-RU" sz="1700" dirty="0">
                <a:latin typeface="Liberation Serif" panose="02020603050405020304" pitchFamily="18" charset="0"/>
              </a:rPr>
              <a:t>для функционирования электронной информационно-образовательной среды, включающей в себя электронные информационные ресурсы, электронные образовательные ресурсы, совокупность информационных технологий, телекоммуникационных технологий, соответствующих технологических средств и обеспечивающей освоение обучающимися образовательных программ в полном объеме независимо от места нахождения обучающихся</a:t>
            </a:r>
            <a:r>
              <a:rPr lang="ru-RU" sz="1700" dirty="0" smtClean="0">
                <a:latin typeface="Liberation Serif" panose="02020603050405020304" pitchFamily="18" charset="0"/>
              </a:rPr>
              <a:t>.</a:t>
            </a:r>
            <a:endParaRPr lang="ru-RU" sz="1700" dirty="0">
              <a:latin typeface="Liberation Serif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8033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600" b="1" dirty="0" smtClean="0">
                <a:latin typeface="Liberation Serif" panose="02020603050405020304" pitchFamily="18" charset="0"/>
              </a:rPr>
              <a:t>Статья 16 </a:t>
            </a:r>
            <a:r>
              <a:rPr lang="ru-RU" sz="2600" b="1" dirty="0">
                <a:latin typeface="Liberation Serif" panose="02020603050405020304" pitchFamily="18" charset="0"/>
              </a:rPr>
              <a:t>Федерального закона от 29 декабря 2012 года № 273-ФЗ «Об образовании в Российской Федерации»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074920" cy="4026535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lang="ru-RU" sz="1600" i="1" dirty="0" smtClean="0">
                <a:latin typeface="Liberation Serif" panose="02020603050405020304" pitchFamily="18" charset="0"/>
              </a:rPr>
              <a:t>Часть 4:</a:t>
            </a:r>
            <a:r>
              <a:rPr lang="ru-RU" sz="1600" dirty="0" smtClean="0">
                <a:latin typeface="Liberation Serif" panose="02020603050405020304" pitchFamily="18" charset="0"/>
              </a:rPr>
              <a:t> </a:t>
            </a:r>
            <a:r>
              <a:rPr lang="ru-RU" sz="1600" dirty="0">
                <a:latin typeface="Liberation Serif" panose="02020603050405020304" pitchFamily="18" charset="0"/>
              </a:rPr>
              <a:t>При реализации образовательных программ с применением электронного обучения, дистанционных образовательных технологий </a:t>
            </a:r>
            <a:r>
              <a:rPr lang="ru-RU" sz="1600" b="1" dirty="0">
                <a:latin typeface="Liberation Serif" panose="02020603050405020304" pitchFamily="18" charset="0"/>
              </a:rPr>
              <a:t>местом осуществления образовательной деятельности</a:t>
            </a:r>
            <a:r>
              <a:rPr lang="ru-RU" sz="1600" dirty="0">
                <a:latin typeface="Liberation Serif" panose="02020603050405020304" pitchFamily="18" charset="0"/>
              </a:rPr>
              <a:t> является </a:t>
            </a:r>
            <a:r>
              <a:rPr lang="ru-RU" sz="1600" b="1" dirty="0">
                <a:latin typeface="Liberation Serif" panose="02020603050405020304" pitchFamily="18" charset="0"/>
              </a:rPr>
              <a:t>место нахождения организации</a:t>
            </a:r>
            <a:r>
              <a:rPr lang="ru-RU" sz="1600" dirty="0">
                <a:latin typeface="Liberation Serif" panose="02020603050405020304" pitchFamily="18" charset="0"/>
              </a:rPr>
              <a:t>, осуществляющей образовательную деятельность, или ее филиала независимо от места нахождения обучающихся.</a:t>
            </a:r>
          </a:p>
          <a:p>
            <a:pPr marL="0" indent="457200" algn="just">
              <a:lnSpc>
                <a:spcPct val="100000"/>
              </a:lnSpc>
              <a:buNone/>
            </a:pPr>
            <a:r>
              <a:rPr lang="ru-RU" sz="1600" i="1" dirty="0" smtClean="0">
                <a:latin typeface="Liberation Serif" panose="02020603050405020304" pitchFamily="18" charset="0"/>
              </a:rPr>
              <a:t>Часть 5</a:t>
            </a:r>
            <a:r>
              <a:rPr lang="ru-RU" sz="1600" i="1" dirty="0">
                <a:latin typeface="Liberation Serif" panose="02020603050405020304" pitchFamily="18" charset="0"/>
              </a:rPr>
              <a:t>.</a:t>
            </a:r>
            <a:r>
              <a:rPr lang="ru-RU" sz="1600" dirty="0">
                <a:latin typeface="Liberation Serif" panose="02020603050405020304" pitchFamily="18" charset="0"/>
              </a:rPr>
              <a:t> При реализации образовательных программ с применением электронного обучения, дистанционных образовательных технологий </a:t>
            </a:r>
            <a:r>
              <a:rPr lang="ru-RU" sz="1600" b="1" dirty="0">
                <a:latin typeface="Liberation Serif" panose="02020603050405020304" pitchFamily="18" charset="0"/>
              </a:rPr>
              <a:t>организация</a:t>
            </a:r>
            <a:r>
              <a:rPr lang="ru-RU" sz="1600" dirty="0">
                <a:latin typeface="Liberation Serif" panose="02020603050405020304" pitchFamily="18" charset="0"/>
              </a:rPr>
              <a:t>, осуществляющая образовательную деятельность, </a:t>
            </a:r>
            <a:r>
              <a:rPr lang="ru-RU" sz="1600" b="1" dirty="0">
                <a:latin typeface="Liberation Serif" panose="02020603050405020304" pitchFamily="18" charset="0"/>
              </a:rPr>
              <a:t>обеспечивает защиту сведений</a:t>
            </a:r>
            <a:r>
              <a:rPr lang="ru-RU" sz="1600" dirty="0">
                <a:latin typeface="Liberation Serif" panose="02020603050405020304" pitchFamily="18" charset="0"/>
              </a:rPr>
              <a:t>, составляющих государственную или иную охраняемую законом тайну</a:t>
            </a:r>
            <a:r>
              <a:rPr lang="ru-RU" sz="1600" dirty="0" smtClean="0">
                <a:latin typeface="Liberation Serif" panose="02020603050405020304" pitchFamily="18" charset="0"/>
              </a:rPr>
              <a:t>.</a:t>
            </a:r>
            <a:endParaRPr lang="ru-RU" sz="1700" dirty="0">
              <a:latin typeface="Liberation Serif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833" y="1825625"/>
            <a:ext cx="4371703" cy="437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06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57834277"/>
              </p:ext>
            </p:extLst>
          </p:nvPr>
        </p:nvGraphicFramePr>
        <p:xfrm>
          <a:off x="1524000" y="1122362"/>
          <a:ext cx="9144000" cy="28487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356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1257"/>
            <a:ext cx="10515600" cy="10624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Liberation Serif" panose="02020603050405020304" pitchFamily="18" charset="0"/>
                <a:cs typeface="Times New Roman" panose="02020603050405020304" pitchFamily="18" charset="0"/>
              </a:rPr>
              <a:t>При намерении реализовывать образовательные программы с применением исключительно электронного обучения, дистанционных образовательных технологий</a:t>
            </a:r>
            <a:endParaRPr lang="ru-RU" sz="2400" b="1" dirty="0">
              <a:latin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7240" y="1532708"/>
            <a:ext cx="10515600" cy="4693921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lang="ru-RU" sz="1900" dirty="0" smtClean="0">
                <a:latin typeface="Liberation Serif" panose="02020603050405020304" pitchFamily="18" charset="0"/>
              </a:rPr>
              <a:t>Лицензионные требования </a:t>
            </a:r>
            <a:r>
              <a:rPr lang="ru-RU" sz="1900" dirty="0">
                <a:latin typeface="Liberation Serif" panose="02020603050405020304" pitchFamily="18" charset="0"/>
              </a:rPr>
              <a:t>к соискателю лицензии (лицензиату</a:t>
            </a:r>
            <a:r>
              <a:rPr lang="ru-RU" sz="1900" dirty="0" smtClean="0">
                <a:latin typeface="Liberation Serif" panose="02020603050405020304" pitchFamily="18" charset="0"/>
              </a:rPr>
              <a:t>) указаны </a:t>
            </a:r>
            <a:r>
              <a:rPr lang="ru-RU" sz="1900" dirty="0">
                <a:latin typeface="Liberation Serif" panose="02020603050405020304" pitchFamily="18" charset="0"/>
              </a:rPr>
              <a:t>в пунктах </a:t>
            </a:r>
            <a:r>
              <a:rPr lang="ru-RU" sz="1900" dirty="0" smtClean="0">
                <a:latin typeface="Liberation Serif" panose="02020603050405020304" pitchFamily="18" charset="0"/>
              </a:rPr>
              <a:t>5-8  </a:t>
            </a:r>
            <a:r>
              <a:rPr lang="ru-RU" sz="1900" dirty="0">
                <a:latin typeface="Liberation Serif" panose="02020603050405020304" pitchFamily="18" charset="0"/>
              </a:rPr>
              <a:t>Положения </a:t>
            </a:r>
            <a:r>
              <a:rPr lang="ru-RU" sz="1900" dirty="0" smtClean="0">
                <a:latin typeface="Liberation Serif" panose="02020603050405020304" pitchFamily="18" charset="0"/>
              </a:rPr>
              <a:t>о </a:t>
            </a:r>
            <a:r>
              <a:rPr lang="ru-RU" sz="1900" dirty="0">
                <a:latin typeface="Liberation Serif" panose="02020603050405020304" pitchFamily="18" charset="0"/>
              </a:rPr>
              <a:t>лицензировании образовательной </a:t>
            </a:r>
            <a:r>
              <a:rPr lang="ru-RU" sz="1900" dirty="0" smtClean="0">
                <a:latin typeface="Liberation Serif" panose="02020603050405020304" pitchFamily="18" charset="0"/>
              </a:rPr>
              <a:t>деятельности.</a:t>
            </a:r>
          </a:p>
          <a:p>
            <a:pPr marL="0" indent="457200" algn="just">
              <a:lnSpc>
                <a:spcPct val="100000"/>
              </a:lnSpc>
              <a:buNone/>
            </a:pPr>
            <a:r>
              <a:rPr lang="ru-RU" sz="1900" dirty="0" smtClean="0">
                <a:latin typeface="Liberation Serif" panose="02020603050405020304" pitchFamily="18" charset="0"/>
              </a:rPr>
              <a:t>К соискателю лицензии, планирующему </a:t>
            </a:r>
            <a:r>
              <a:rPr lang="ru-RU" sz="1900" dirty="0">
                <a:latin typeface="Liberation Serif" panose="02020603050405020304" pitchFamily="18" charset="0"/>
              </a:rPr>
              <a:t>реализовывать образовательные программы с применением исключительно электронного обучения, дистанционных образовательных </a:t>
            </a:r>
            <a:r>
              <a:rPr lang="ru-RU" sz="1900" dirty="0" smtClean="0">
                <a:latin typeface="Liberation Serif" panose="02020603050405020304" pitchFamily="18" charset="0"/>
              </a:rPr>
              <a:t>технологий, предъявляются следующие </a:t>
            </a:r>
            <a:r>
              <a:rPr lang="ru-RU" sz="1900" b="1" dirty="0" smtClean="0">
                <a:latin typeface="Liberation Serif" panose="02020603050405020304" pitchFamily="18" charset="0"/>
              </a:rPr>
              <a:t>лицензионные требов</a:t>
            </a:r>
            <a:r>
              <a:rPr lang="ru-RU" sz="1900" b="1" dirty="0">
                <a:latin typeface="Liberation Serif" panose="02020603050405020304" pitchFamily="18" charset="0"/>
              </a:rPr>
              <a:t>ания</a:t>
            </a:r>
            <a:r>
              <a:rPr lang="ru-RU" sz="1900" dirty="0" smtClean="0">
                <a:latin typeface="Liberation Serif" panose="02020603050405020304" pitchFamily="18" charset="0"/>
              </a:rPr>
              <a:t>: </a:t>
            </a:r>
            <a:endParaRPr lang="ru-RU" sz="1900" dirty="0">
              <a:latin typeface="Liberation Serif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sz="1800" b="1" dirty="0" smtClean="0">
                <a:latin typeface="Liberation Serif" panose="02020603050405020304" pitchFamily="18" charset="0"/>
              </a:rPr>
              <a:t>наличие</a:t>
            </a:r>
            <a:r>
              <a:rPr lang="ru-RU" sz="1800" dirty="0" smtClean="0">
                <a:latin typeface="Liberation Serif" panose="02020603050405020304" pitchFamily="18" charset="0"/>
              </a:rPr>
              <a:t> </a:t>
            </a:r>
            <a:r>
              <a:rPr lang="ru-RU" sz="1800" dirty="0">
                <a:latin typeface="Liberation Serif" panose="02020603050405020304" pitchFamily="18" charset="0"/>
              </a:rPr>
              <a:t>разработанных и утвержденных организацией, осуществляющей образовательную деятельность, </a:t>
            </a:r>
            <a:r>
              <a:rPr lang="ru-RU" sz="1800" b="1" dirty="0">
                <a:latin typeface="Liberation Serif" panose="02020603050405020304" pitchFamily="18" charset="0"/>
              </a:rPr>
              <a:t>образовательных программ </a:t>
            </a:r>
            <a:r>
              <a:rPr lang="ru-RU" sz="1800" dirty="0">
                <a:latin typeface="Liberation Serif" panose="02020603050405020304" pitchFamily="18" charset="0"/>
              </a:rPr>
              <a:t>в соответствии </a:t>
            </a:r>
            <a:r>
              <a:rPr lang="ru-RU" sz="1800" dirty="0" smtClean="0">
                <a:latin typeface="Liberation Serif" panose="02020603050405020304" pitchFamily="18" charset="0"/>
              </a:rPr>
              <a:t>с частями 2-8 статьи 12 Федерального </a:t>
            </a:r>
            <a:r>
              <a:rPr lang="ru-RU" sz="1800" dirty="0">
                <a:latin typeface="Liberation Serif" panose="02020603050405020304" pitchFamily="18" charset="0"/>
              </a:rPr>
              <a:t>закона от 29 декабря 2012 года № 273-ФЗ «Об образовании в Российской Федерации</a:t>
            </a:r>
            <a:r>
              <a:rPr lang="ru-RU" sz="1800" dirty="0" smtClean="0">
                <a:latin typeface="Liberation Serif" panose="02020603050405020304" pitchFamily="18" charset="0"/>
              </a:rPr>
              <a:t>»;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sz="1800" b="1" dirty="0" smtClean="0">
                <a:latin typeface="Liberation Serif" panose="02020603050405020304" pitchFamily="18" charset="0"/>
              </a:rPr>
              <a:t>наличие условий </a:t>
            </a:r>
            <a:r>
              <a:rPr lang="ru-RU" sz="1800" b="1" dirty="0">
                <a:latin typeface="Liberation Serif" panose="02020603050405020304" pitchFamily="18" charset="0"/>
              </a:rPr>
              <a:t>для функционирования электронной информационно-образовательной среды</a:t>
            </a:r>
            <a:r>
              <a:rPr lang="ru-RU" sz="1800" dirty="0">
                <a:latin typeface="Liberation Serif" panose="02020603050405020304" pitchFamily="18" charset="0"/>
              </a:rPr>
              <a:t>, включающей в себя электронные информационные ресурсы, электронные образовательные ресурсы, совокупность информационных технологий, телекоммуникационных технологий, соответствующих технологических средств и обеспечивающей освоение обучающимися образовательных программ в полном объеме независимо от места нахождения обучающихся</a:t>
            </a:r>
            <a:r>
              <a:rPr lang="ru-RU" sz="1800" dirty="0" smtClean="0">
                <a:latin typeface="Liberation Serif" panose="02020603050405020304" pitchFamily="18" charset="0"/>
              </a:rPr>
              <a:t>.</a:t>
            </a:r>
            <a:endParaRPr lang="ru-RU" sz="1800" dirty="0">
              <a:latin typeface="Liberation Serif" panose="02020603050405020304" pitchFamily="18" charset="0"/>
              <a:hlinkClick r:id="rId2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endParaRPr lang="ru-RU" sz="1800" dirty="0">
              <a:latin typeface="Liberation Serif" panose="02020603050405020304" pitchFamily="18" charset="0"/>
              <a:hlinkClick r:id="rId3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ru-RU" sz="1900" dirty="0">
              <a:latin typeface="Liberation Serif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538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44138"/>
            <a:ext cx="10515600" cy="471133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b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b="1" dirty="0">
                <a:latin typeface="Liberation Serif" panose="02020603050405020304" pitchFamily="18" charset="0"/>
                <a:cs typeface="Times New Roman" panose="02020603050405020304" pitchFamily="18" charset="0"/>
              </a:rPr>
              <a:t>получения лицензии организации, осуществляющие образовательную деятельность, планирующие реализовывать образовательные программы с применением исключительно электронного обучения, дистанционных образовательных технологий представляют в лицензирующий орган</a:t>
            </a:r>
            <a:r>
              <a:rPr lang="ru-RU" sz="2000" b="1" dirty="0" smtClean="0">
                <a:latin typeface="Liberation Serif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endParaRPr lang="ru-RU" sz="1900" b="1" dirty="0">
              <a:latin typeface="Liberation Serif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</a:pPr>
            <a:r>
              <a:rPr lang="ru-RU" sz="1800" dirty="0"/>
              <a:t> </a:t>
            </a:r>
            <a:r>
              <a:rPr lang="ru-RU" sz="1800" dirty="0">
                <a:latin typeface="Liberation Serif" panose="02020603050405020304" pitchFamily="18" charset="0"/>
              </a:rPr>
              <a:t>заявление о предоставлении лицензии на осуществление образовательной деятельности;</a:t>
            </a:r>
          </a:p>
          <a:p>
            <a:pPr marL="0" indent="0" algn="just">
              <a:lnSpc>
                <a:spcPct val="100000"/>
              </a:lnSpc>
            </a:pPr>
            <a:r>
              <a:rPr lang="ru-RU" sz="1800" dirty="0">
                <a:latin typeface="Liberation Serif" panose="02020603050405020304" pitchFamily="18" charset="0"/>
              </a:rPr>
              <a:t> </a:t>
            </a:r>
            <a:r>
              <a:rPr lang="ru-RU" sz="1800" dirty="0" smtClean="0">
                <a:latin typeface="Liberation Serif" panose="02020603050405020304" pitchFamily="18" charset="0"/>
              </a:rPr>
              <a:t>копии </a:t>
            </a:r>
            <a:r>
              <a:rPr lang="ru-RU" sz="1800" dirty="0">
                <a:latin typeface="Liberation Serif" panose="02020603050405020304" pitchFamily="18" charset="0"/>
              </a:rPr>
              <a:t>разработанных и утвержденных организацией, осуществляющей образовательную деятельность, образовательных программ;</a:t>
            </a:r>
          </a:p>
          <a:p>
            <a:pPr marL="0" lvl="0" indent="0" algn="just">
              <a:lnSpc>
                <a:spcPct val="100000"/>
              </a:lnSpc>
            </a:pPr>
            <a:r>
              <a:rPr lang="ru-RU" sz="1800" dirty="0" smtClean="0">
                <a:latin typeface="Liberation Serif" panose="02020603050405020304" pitchFamily="18" charset="0"/>
              </a:rPr>
              <a:t> справку </a:t>
            </a:r>
            <a:r>
              <a:rPr lang="ru-RU" sz="1800" dirty="0">
                <a:latin typeface="Liberation Serif" panose="02020603050405020304" pitchFamily="18" charset="0"/>
              </a:rPr>
              <a:t>о наличии условий для функционирования электронной информационно-образовательной среды, включающей в себя электронные информационные ресурсы, электронные образовательные ресурсы, совокупность информационных технологий, телекоммуникационных технологий, соответствующих технологических средств и обеспечивающей освоение обучающимися образовательных программ в полном объеме независимо от места нахождения обучающихся</a:t>
            </a:r>
            <a:r>
              <a:rPr lang="ru-RU" sz="1800" dirty="0" smtClean="0">
                <a:latin typeface="Liberation Serif" panose="02020603050405020304" pitchFamily="18" charset="0"/>
              </a:rPr>
              <a:t>.</a:t>
            </a:r>
            <a:endParaRPr lang="ru-RU" sz="1800" dirty="0">
              <a:latin typeface="Liberation Serif" panose="02020603050405020304" pitchFamily="18" charset="0"/>
              <a:hlinkClick r:id="rId2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endParaRPr lang="ru-RU" sz="1800" dirty="0">
              <a:latin typeface="Liberation Serif" panose="02020603050405020304" pitchFamily="18" charset="0"/>
              <a:hlinkClick r:id="rId3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ru-RU" sz="1900" dirty="0">
              <a:latin typeface="Liberation Serif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7711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072" t="5587" r="19857" b="9587"/>
          <a:stretch/>
        </p:blipFill>
        <p:spPr>
          <a:xfrm>
            <a:off x="4937760" y="1332416"/>
            <a:ext cx="6574971" cy="48211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66354" y="2726903"/>
            <a:ext cx="391885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latin typeface="Liberation Serif" panose="02020603050405020304" pitchFamily="18" charset="0"/>
                <a:ea typeface="Times New Roman" panose="02020603050405020304" pitchFamily="18" charset="0"/>
              </a:rPr>
              <a:t>Форма заявления и форма справки размещены </a:t>
            </a:r>
            <a:r>
              <a:rPr lang="ru-RU" dirty="0">
                <a:latin typeface="Liberation Serif" panose="02020603050405020304" pitchFamily="18" charset="0"/>
                <a:ea typeface="Times New Roman" panose="02020603050405020304" pitchFamily="18" charset="0"/>
              </a:rPr>
              <a:t>на официальном сайте Министерства </a:t>
            </a:r>
            <a:r>
              <a:rPr lang="ru-RU" u="sng" dirty="0">
                <a:solidFill>
                  <a:srgbClr val="0563C1"/>
                </a:solidFill>
                <a:latin typeface="Liberation Serif" panose="02020603050405020304" pitchFamily="18" charset="0"/>
                <a:ea typeface="Times New Roman" panose="02020603050405020304" pitchFamily="18" charset="0"/>
                <a:hlinkClick r:id="rId3"/>
              </a:rPr>
              <a:t>https://minobraz.egov66.ru/</a:t>
            </a:r>
            <a:r>
              <a:rPr lang="ru-RU" dirty="0">
                <a:latin typeface="Liberation Serif" panose="02020603050405020304" pitchFamily="18" charset="0"/>
                <a:ea typeface="Times New Roman" panose="02020603050405020304" pitchFamily="18" charset="0"/>
              </a:rPr>
              <a:t> («Деятельность» → «Государственная аккредитация и лицензирование образовательной деятельности» → «Лицензирование образовательной деятельности»).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37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latin typeface="Liberation Serif" panose="02020603050405020304" pitchFamily="18" charset="0"/>
              </a:rPr>
              <a:t>Формы и образцы заполнения документов </a:t>
            </a:r>
            <a:r>
              <a:rPr lang="ru-RU" sz="2400" b="1" dirty="0" smtClean="0">
                <a:latin typeface="Liberation Serif" panose="02020603050405020304" pitchFamily="18" charset="0"/>
              </a:rPr>
              <a:t/>
            </a:r>
            <a:br>
              <a:rPr lang="ru-RU" sz="2400" b="1" dirty="0" smtClean="0">
                <a:latin typeface="Liberation Serif" panose="02020603050405020304" pitchFamily="18" charset="0"/>
              </a:rPr>
            </a:br>
            <a:r>
              <a:rPr lang="ru-RU" sz="2400" b="1" dirty="0" smtClean="0">
                <a:latin typeface="Liberation Serif" panose="02020603050405020304" pitchFamily="18" charset="0"/>
              </a:rPr>
              <a:t>по </a:t>
            </a:r>
            <a:r>
              <a:rPr lang="ru-RU" sz="2400" b="1" dirty="0" smtClean="0">
                <a:latin typeface="Liberation Serif" panose="02020603050405020304" pitchFamily="18" charset="0"/>
              </a:rPr>
              <a:t>лицензированию образовательной деятельности</a:t>
            </a:r>
            <a:endParaRPr lang="ru-RU" sz="2400" b="1" dirty="0">
              <a:latin typeface="Liberation Serif" panose="02020603050405020304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1390811" y="5042266"/>
            <a:ext cx="121920" cy="217714"/>
            <a:chOff x="2272937" y="5808617"/>
            <a:chExt cx="235132" cy="261257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2272937" y="5817326"/>
              <a:ext cx="113212" cy="24384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2386149" y="5808617"/>
              <a:ext cx="121920" cy="26125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11405970" y="5383838"/>
            <a:ext cx="121920" cy="217714"/>
            <a:chOff x="2272937" y="5808617"/>
            <a:chExt cx="235132" cy="261257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2272937" y="5817326"/>
              <a:ext cx="113212" cy="24384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2386149" y="5808617"/>
              <a:ext cx="121920" cy="26125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46700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270666" y="2421156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Liberation Serif" panose="02020603050405020304" pitchFamily="18" charset="0"/>
              </a:rPr>
              <a:t>Спасибо за внимание!</a:t>
            </a:r>
            <a:endParaRPr lang="ru-RU" b="1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916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2824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Liberation Serif" panose="02020603050405020304" pitchFamily="18" charset="0"/>
              </a:rPr>
              <a:t>Адрес места нахождения юридического лица</a:t>
            </a:r>
            <a:endParaRPr lang="ru-RU" sz="3200" b="1" dirty="0">
              <a:latin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b="1" dirty="0">
                <a:latin typeface="Liberation Serif" panose="02020603050405020304" pitchFamily="18" charset="0"/>
              </a:rPr>
              <a:t>Место нахождения </a:t>
            </a:r>
            <a:r>
              <a:rPr lang="ru-RU" sz="2000" dirty="0">
                <a:latin typeface="Liberation Serif" panose="02020603050405020304" pitchFamily="18" charset="0"/>
              </a:rPr>
              <a:t>юридического лица определяется местом его государственной регистрации на территории Российской Федерации путем указания наименования населенного пункта (муниципального образования). Место нахождения юридического лица указывается в его учредительном </a:t>
            </a:r>
            <a:r>
              <a:rPr lang="ru-RU" sz="2000" dirty="0" smtClean="0">
                <a:latin typeface="Liberation Serif" panose="02020603050405020304" pitchFamily="18" charset="0"/>
              </a:rPr>
              <a:t>документе (за </a:t>
            </a:r>
            <a:r>
              <a:rPr lang="ru-RU" sz="2000" dirty="0">
                <a:latin typeface="Liberation Serif" panose="02020603050405020304" pitchFamily="18" charset="0"/>
              </a:rPr>
              <a:t>исключением случая, когда </a:t>
            </a:r>
            <a:r>
              <a:rPr lang="ru-RU" sz="2000" dirty="0" smtClean="0">
                <a:latin typeface="Liberation Serif" panose="02020603050405020304" pitchFamily="18" charset="0"/>
              </a:rPr>
              <a:t>юридическое </a:t>
            </a:r>
            <a:r>
              <a:rPr lang="ru-RU" sz="2000" dirty="0">
                <a:latin typeface="Liberation Serif" panose="02020603050405020304" pitchFamily="18" charset="0"/>
              </a:rPr>
              <a:t>лицо действует на основании типового устава) и в Едином государственном реестре юридических лиц (далее – ЕГРЮЛ</a:t>
            </a:r>
            <a:r>
              <a:rPr lang="ru-RU" sz="2000" dirty="0" smtClean="0">
                <a:latin typeface="Liberation Serif" panose="02020603050405020304" pitchFamily="18" charset="0"/>
              </a:rPr>
              <a:t>) (</a:t>
            </a:r>
            <a:r>
              <a:rPr lang="ru-RU" sz="2000" dirty="0">
                <a:latin typeface="Liberation Serif" panose="02020603050405020304" pitchFamily="18" charset="0"/>
                <a:hlinkClick r:id="rId2"/>
              </a:rPr>
              <a:t>п. 5 ст. 54</a:t>
            </a:r>
            <a:r>
              <a:rPr lang="ru-RU" sz="2000" dirty="0">
                <a:latin typeface="Liberation Serif" panose="02020603050405020304" pitchFamily="18" charset="0"/>
              </a:rPr>
              <a:t> ГК РФ).</a:t>
            </a:r>
          </a:p>
          <a:p>
            <a:pPr algn="just"/>
            <a:r>
              <a:rPr lang="ru-RU" sz="2000" b="1" dirty="0">
                <a:latin typeface="Liberation Serif" panose="02020603050405020304" pitchFamily="18" charset="0"/>
              </a:rPr>
              <a:t>Адрес</a:t>
            </a:r>
            <a:r>
              <a:rPr lang="ru-RU" sz="2000" dirty="0">
                <a:latin typeface="Liberation Serif" panose="02020603050405020304" pitchFamily="18" charset="0"/>
              </a:rPr>
              <a:t> юридического лица подразумевает указание почтового индекса, наименования населенного пункта, улицы, номера дома, корпуса, офиса (квартиры). Адрес юридического лица в обязательном порядке указывается в ЕГРЮЛ (</a:t>
            </a:r>
            <a:r>
              <a:rPr lang="ru-RU" sz="2000" dirty="0">
                <a:latin typeface="Liberation Serif" panose="02020603050405020304" pitchFamily="18" charset="0"/>
                <a:hlinkClick r:id="rId3"/>
              </a:rPr>
              <a:t>подп. «в» п. 1 ст. 5</a:t>
            </a:r>
            <a:r>
              <a:rPr lang="ru-RU" sz="2000" dirty="0">
                <a:latin typeface="Liberation Serif" panose="02020603050405020304" pitchFamily="18" charset="0"/>
              </a:rPr>
              <a:t> Федерального закона от 08.08.2001 N 129-ФЗ «О государственной регистрации юридических лиц и индивидуальных предпринимателей</a:t>
            </a:r>
            <a:r>
              <a:rPr lang="ru-RU" sz="2000" dirty="0" smtClean="0">
                <a:latin typeface="Liberation Serif" panose="02020603050405020304" pitchFamily="18" charset="0"/>
              </a:rPr>
              <a:t>»).</a:t>
            </a:r>
          </a:p>
        </p:txBody>
      </p:sp>
    </p:spTree>
    <p:extLst>
      <p:ext uri="{BB962C8B-B14F-4D97-AF65-F5344CB8AC3E}">
        <p14:creationId xmlns:p14="http://schemas.microsoft.com/office/powerpoint/2010/main" val="375587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Liberation Serif" panose="02020603050405020304" pitchFamily="18" charset="0"/>
              </a:rPr>
              <a:t>Адрес места нахождения юридического лица</a:t>
            </a:r>
            <a:endParaRPr lang="ru-RU" sz="3200" b="1" dirty="0">
              <a:latin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4265023" cy="4351338"/>
          </a:xfrm>
        </p:spPr>
        <p:txBody>
          <a:bodyPr>
            <a:normAutofit/>
          </a:bodyPr>
          <a:lstStyle/>
          <a:p>
            <a:pPr algn="just"/>
            <a:r>
              <a:rPr lang="ru-RU" sz="1800" dirty="0">
                <a:latin typeface="Liberation Serif" panose="02020603050405020304" pitchFamily="18" charset="0"/>
              </a:rPr>
              <a:t>В заявлении о предоставлении лицензии (внесении изменений </a:t>
            </a:r>
            <a:r>
              <a:rPr lang="ru-RU" sz="1800" dirty="0" smtClean="0">
                <a:latin typeface="Liberation Serif" panose="02020603050405020304" pitchFamily="18" charset="0"/>
              </a:rPr>
              <a:t>в </a:t>
            </a:r>
            <a:r>
              <a:rPr lang="ru-RU" sz="1800" dirty="0">
                <a:latin typeface="Liberation Serif" panose="02020603050405020304" pitchFamily="18" charset="0"/>
              </a:rPr>
              <a:t>реестр лицензий) на осуществление образовательной </a:t>
            </a:r>
            <a:r>
              <a:rPr lang="ru-RU" sz="1800" dirty="0" smtClean="0">
                <a:latin typeface="Liberation Serif" panose="02020603050405020304" pitchFamily="18" charset="0"/>
              </a:rPr>
              <a:t>деятельности </a:t>
            </a:r>
            <a:r>
              <a:rPr lang="ru-RU" sz="1800" dirty="0">
                <a:latin typeface="Liberation Serif" panose="02020603050405020304" pitchFamily="18" charset="0"/>
              </a:rPr>
              <a:t>адрес места нахождения необходимо указывать в соответствии со сведениями Федеральной налоговой службы, содержащимся в выписке из </a:t>
            </a:r>
            <a:r>
              <a:rPr lang="ru-RU" sz="1800" dirty="0" smtClean="0">
                <a:latin typeface="Liberation Serif" panose="02020603050405020304" pitchFamily="18" charset="0"/>
              </a:rPr>
              <a:t>ЕГРЮЛ на </a:t>
            </a:r>
            <a:r>
              <a:rPr lang="ru-RU" sz="1800" dirty="0">
                <a:latin typeface="Liberation Serif" panose="02020603050405020304" pitchFamily="18" charset="0"/>
              </a:rPr>
              <a:t>дату заполнения заявления.</a:t>
            </a:r>
          </a:p>
          <a:p>
            <a:pPr algn="just"/>
            <a:r>
              <a:rPr lang="ru-RU" sz="1800" dirty="0">
                <a:latin typeface="Liberation Serif" panose="02020603050405020304" pitchFamily="18" charset="0"/>
              </a:rPr>
              <a:t>Получить выписку можно с официального сайта Федеральной налоговой службы (ФНС России)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Liberation Serif" panose="02020603050405020304" pitchFamily="18" charset="0"/>
              </a:rPr>
              <a:t>https://egrul.nalog.ru/index.html</a:t>
            </a:r>
          </a:p>
          <a:p>
            <a:endParaRPr lang="ru-RU" dirty="0">
              <a:latin typeface="Liberation Serif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7959" t="2281" r="22105" b="12172"/>
          <a:stretch/>
        </p:blipFill>
        <p:spPr bwMode="auto">
          <a:xfrm>
            <a:off x="5228772" y="1922326"/>
            <a:ext cx="4643120" cy="37274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9997441" y="2970009"/>
            <a:ext cx="1741713" cy="2062570"/>
          </a:xfrm>
          <a:prstGeom prst="wedgeRoundRectCallout">
            <a:avLst>
              <a:gd name="adj1" fmla="val -77941"/>
              <a:gd name="adj2" fmla="val 55753"/>
              <a:gd name="adj3" fmla="val 16667"/>
            </a:avLst>
          </a:prstGeom>
          <a:solidFill>
            <a:schemeClr val="bg1">
              <a:alpha val="7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200" dirty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Найти организацию по ИНН или ОГРН </a:t>
            </a:r>
            <a:r>
              <a:rPr lang="ru-RU" sz="1200" dirty="0" smtClean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/>
            </a:r>
            <a:br>
              <a:rPr lang="ru-RU" sz="1200" dirty="0" smtClean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</a:br>
            <a:r>
              <a:rPr lang="ru-RU" sz="1200" dirty="0" smtClean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и </a:t>
            </a:r>
            <a:r>
              <a:rPr lang="ru-RU" sz="1200" dirty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нажать кнопку «Получить выписку». </a:t>
            </a:r>
            <a:endParaRPr lang="ru-RU" sz="1200" dirty="0" smtClean="0">
              <a:solidFill>
                <a:srgbClr val="FF0000"/>
              </a:solidFill>
              <a:effectLst/>
              <a:latin typeface="Liberation Serif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dirty="0" smtClean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Она </a:t>
            </a:r>
            <a:r>
              <a:rPr lang="ru-RU" sz="1200" dirty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скачивается в</a:t>
            </a:r>
            <a:r>
              <a:rPr lang="en-US" sz="1200" dirty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 </a:t>
            </a:r>
            <a:r>
              <a:rPr lang="en-US" sz="1200" dirty="0" err="1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формате</a:t>
            </a:r>
            <a:r>
              <a:rPr lang="en-US" sz="1200" dirty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 pdf</a:t>
            </a:r>
            <a:r>
              <a:rPr lang="ru-RU" sz="1200" dirty="0">
                <a:solidFill>
                  <a:srgbClr val="FF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-документа.</a:t>
            </a:r>
            <a:endParaRPr lang="ru-RU" sz="1200" dirty="0">
              <a:effectLst/>
              <a:latin typeface="Times New Roman CYR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92134" y="5354410"/>
            <a:ext cx="707390" cy="1028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77987" y="3894908"/>
            <a:ext cx="513806" cy="11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260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  <a14:imgEffect>
                      <a14:brightnessContrast bright="54000" contrast="-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163" y="3442637"/>
            <a:ext cx="4084263" cy="291003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4028" y="841556"/>
            <a:ext cx="10515600" cy="4351338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000" dirty="0" smtClean="0">
                <a:latin typeface="Liberation Serif" panose="02020603050405020304" pitchFamily="18" charset="0"/>
              </a:rPr>
              <a:t>Министерство </a:t>
            </a:r>
            <a:r>
              <a:rPr lang="ru-RU" sz="2000" dirty="0">
                <a:latin typeface="Liberation Serif" panose="02020603050405020304" pitchFamily="18" charset="0"/>
              </a:rPr>
              <a:t>образования и молодежной политики Свердловской </a:t>
            </a:r>
            <a:r>
              <a:rPr lang="ru-RU" sz="2000" dirty="0" smtClean="0">
                <a:latin typeface="Liberation Serif" panose="02020603050405020304" pitchFamily="18" charset="0"/>
              </a:rPr>
              <a:t>области осуществляет лицензирование </a:t>
            </a:r>
            <a:r>
              <a:rPr lang="ru-RU" sz="2000" dirty="0">
                <a:latin typeface="Liberation Serif" panose="02020603050405020304" pitchFamily="18" charset="0"/>
              </a:rPr>
              <a:t>образовательной деятельности юридических </a:t>
            </a:r>
            <a:r>
              <a:rPr lang="ru-RU" sz="2000" dirty="0" smtClean="0">
                <a:latin typeface="Liberation Serif" panose="02020603050405020304" pitchFamily="18" charset="0"/>
              </a:rPr>
              <a:t>лиц, зарегистрированных по месту нахождения, и </a:t>
            </a:r>
            <a:r>
              <a:rPr lang="ru-RU" sz="2000" dirty="0">
                <a:latin typeface="Liberation Serif" panose="02020603050405020304" pitchFamily="18" charset="0"/>
              </a:rPr>
              <a:t>индивидуальных </a:t>
            </a:r>
            <a:r>
              <a:rPr lang="ru-RU" sz="2000" dirty="0" smtClean="0">
                <a:latin typeface="Liberation Serif" panose="02020603050405020304" pitchFamily="18" charset="0"/>
              </a:rPr>
              <a:t>предпринимателей, зарегистрированных по месту жительства, </a:t>
            </a:r>
            <a:r>
              <a:rPr lang="ru-RU" sz="2000" b="1" dirty="0" smtClean="0">
                <a:latin typeface="Liberation Serif" panose="02020603050405020304" pitchFamily="18" charset="0"/>
              </a:rPr>
              <a:t>на </a:t>
            </a:r>
            <a:r>
              <a:rPr lang="ru-RU" sz="2000" b="1" dirty="0">
                <a:latin typeface="Liberation Serif" panose="02020603050405020304" pitchFamily="18" charset="0"/>
              </a:rPr>
              <a:t>территории Свердловской </a:t>
            </a:r>
            <a:r>
              <a:rPr lang="ru-RU" sz="2000" b="1" dirty="0" smtClean="0">
                <a:latin typeface="Liberation Serif" panose="02020603050405020304" pitchFamily="18" charset="0"/>
              </a:rPr>
              <a:t>области</a:t>
            </a:r>
            <a:r>
              <a:rPr lang="ru-RU" sz="2000" dirty="0" smtClean="0">
                <a:latin typeface="Liberation Serif" panose="02020603050405020304" pitchFamily="18" charset="0"/>
              </a:rPr>
              <a:t>. </a:t>
            </a:r>
          </a:p>
          <a:p>
            <a:pPr marL="0" indent="457200" algn="just">
              <a:buNone/>
            </a:pPr>
            <a:endParaRPr lang="ru-RU" sz="2000" dirty="0" smtClean="0">
              <a:latin typeface="Liberation Serif" panose="02020603050405020304" pitchFamily="18" charset="0"/>
            </a:endParaRPr>
          </a:p>
          <a:p>
            <a:pPr marL="0" indent="457200" algn="just">
              <a:buNone/>
            </a:pPr>
            <a:r>
              <a:rPr lang="ru-RU" sz="2000" dirty="0" smtClean="0">
                <a:latin typeface="Liberation Serif" panose="02020603050405020304" pitchFamily="18" charset="0"/>
              </a:rPr>
              <a:t>В заявлении о предоставлении лицензии (внесении изменений в реестр лицензий) на осуществление образовательной </a:t>
            </a:r>
            <a:r>
              <a:rPr lang="ru-RU" sz="2000" dirty="0" smtClean="0">
                <a:latin typeface="Liberation Serif" panose="02020603050405020304" pitchFamily="18" charset="0"/>
              </a:rPr>
              <a:t>деятельности </a:t>
            </a:r>
            <a:r>
              <a:rPr lang="ru-RU" sz="2000" dirty="0" smtClean="0">
                <a:latin typeface="Liberation Serif" panose="02020603050405020304" pitchFamily="18" charset="0"/>
              </a:rPr>
              <a:t>индивидуальный предприниматель указывает </a:t>
            </a:r>
            <a:r>
              <a:rPr lang="ru-RU" sz="2000" b="1" dirty="0">
                <a:latin typeface="Liberation Serif" panose="02020603050405020304" pitchFamily="18" charset="0"/>
              </a:rPr>
              <a:t>адрес места жительства </a:t>
            </a:r>
            <a:r>
              <a:rPr lang="ru-RU" sz="2000" dirty="0" smtClean="0">
                <a:latin typeface="Liberation Serif" panose="02020603050405020304" pitchFamily="18" charset="0"/>
              </a:rPr>
              <a:t>в соответствии с адресом, указанном в паспорте гражданина Российской Федерации (то есть адрес регистрации).</a:t>
            </a:r>
          </a:p>
        </p:txBody>
      </p:sp>
    </p:spTree>
    <p:extLst>
      <p:ext uri="{BB962C8B-B14F-4D97-AF65-F5344CB8AC3E}">
        <p14:creationId xmlns:p14="http://schemas.microsoft.com/office/powerpoint/2010/main" val="3864190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271450" y="1358538"/>
            <a:ext cx="9884229" cy="2873828"/>
            <a:chOff x="0" y="30131"/>
            <a:chExt cx="9144000" cy="2683979"/>
          </a:xfrm>
          <a:scene3d>
            <a:camera prst="orthographicFront"/>
            <a:lightRig rig="flat" dir="t"/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30131"/>
              <a:ext cx="9144000" cy="2683979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131021" y="161152"/>
              <a:ext cx="8881958" cy="242193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dirty="0" smtClean="0">
                  <a:latin typeface="Liberation Serif" panose="02020603050405020304" pitchFamily="18" charset="0"/>
                </a:rPr>
                <a:t>Как правильно указать в заявлении </a:t>
              </a:r>
              <a:br>
                <a:rPr lang="ru-RU" sz="3200" b="1" dirty="0" smtClean="0">
                  <a:latin typeface="Liberation Serif" panose="02020603050405020304" pitchFamily="18" charset="0"/>
                </a:rPr>
              </a:br>
              <a:r>
                <a:rPr lang="ru-RU" sz="3200" b="1" dirty="0" smtClean="0">
                  <a:latin typeface="Liberation Serif" panose="02020603050405020304" pitchFamily="18" charset="0"/>
                </a:rPr>
                <a:t>о предоставлении лицензии (внесении изменений в реестр лицензий) на осуществление образовательной деятельности адрес места (адреса мест) осуществления образовательной деятельности?</a:t>
              </a:r>
              <a:endParaRPr lang="ru-RU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84623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9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Liberation Serif" panose="02020603050405020304" pitchFamily="18" charset="0"/>
              </a:rPr>
              <a:t>Адрес места осуществления образовательной деятельности</a:t>
            </a:r>
            <a:endParaRPr lang="ru-RU" sz="2400" b="1" dirty="0">
              <a:latin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92777"/>
            <a:ext cx="10515600" cy="5184186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b="1" dirty="0">
                <a:latin typeface="Liberation Serif" panose="02020603050405020304" pitchFamily="18" charset="0"/>
              </a:rPr>
              <a:t>Адрес </a:t>
            </a:r>
            <a:r>
              <a:rPr lang="ru-RU" sz="1400" dirty="0">
                <a:latin typeface="Liberation Serif" panose="02020603050405020304" pitchFamily="18" charset="0"/>
              </a:rPr>
              <a:t>– описание места нахождения объекта адресации, структурированное в соответствии с принципами организации местного самоуправления в Российской Федерации и включающее в себя в том числе наименование элемента улично-дорожной сети и (или) наименование элемента планировочной структуры (при необходимости), а также цифровое и (или) буквенно-цифровое обозначение объекта адресации, позволяющее его идентифицировать (статья 2 Федерального закона от 28 декабря 2013 года № 443-ФЗ «О федеральной информационной адресной системе и о внесении изменений в Федеральный закон «Об общих принципах организации местного самоуправления в Российской Федерации</a:t>
            </a:r>
            <a:r>
              <a:rPr lang="ru-RU" sz="1400" dirty="0" smtClean="0">
                <a:latin typeface="Liberation Serif" panose="02020603050405020304" pitchFamily="18" charset="0"/>
              </a:rPr>
              <a:t>»).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b="1" dirty="0">
                <a:latin typeface="Liberation Serif" panose="02020603050405020304" pitchFamily="18" charset="0"/>
              </a:rPr>
              <a:t>Структура адреса </a:t>
            </a:r>
            <a:r>
              <a:rPr lang="ru-RU" sz="1400" dirty="0">
                <a:latin typeface="Liberation Serif" panose="02020603050405020304" pitchFamily="18" charset="0"/>
              </a:rPr>
              <a:t>определена в статье 44 Правил присвоения, изменения и аннулирования адресов  (утверждены постановлением Правительства Российской Федерации от 19.11.2014 № 1221 «Об утверждении Правил присвоения, изменения и аннулирования адресов</a:t>
            </a:r>
            <a:r>
              <a:rPr lang="ru-RU" sz="1400" dirty="0" smtClean="0">
                <a:latin typeface="Liberation Serif" panose="02020603050405020304" pitchFamily="18" charset="0"/>
              </a:rPr>
              <a:t>». Адрес </a:t>
            </a:r>
            <a:r>
              <a:rPr lang="ru-RU" sz="1400" dirty="0">
                <a:latin typeface="Liberation Serif" panose="02020603050405020304" pitchFamily="18" charset="0"/>
              </a:rPr>
              <a:t>включает в себя следующую последовательность </a:t>
            </a:r>
            <a:r>
              <a:rPr lang="ru-RU" sz="1400" dirty="0" err="1">
                <a:latin typeface="Liberation Serif" panose="02020603050405020304" pitchFamily="18" charset="0"/>
              </a:rPr>
              <a:t>адресообразующих</a:t>
            </a:r>
            <a:r>
              <a:rPr lang="ru-RU" sz="1400" dirty="0">
                <a:latin typeface="Liberation Serif" panose="02020603050405020304" pitchFamily="18" charset="0"/>
              </a:rPr>
              <a:t> элементов, описанных идентифицирующими их реквизитами:</a:t>
            </a:r>
          </a:p>
          <a:p>
            <a:pPr marL="0" indent="2160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Liberation Serif" panose="02020603050405020304" pitchFamily="18" charset="0"/>
              </a:rPr>
              <a:t>а) наименование страны (Российская Федерация);</a:t>
            </a:r>
          </a:p>
          <a:p>
            <a:pPr marL="0" indent="2160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Liberation Serif" panose="02020603050405020304" pitchFamily="18" charset="0"/>
              </a:rPr>
              <a:t>б) наименование субъекта Российской Федерации;</a:t>
            </a:r>
          </a:p>
          <a:p>
            <a:pPr marL="0" indent="2160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Liberation Serif" panose="02020603050405020304" pitchFamily="18" charset="0"/>
              </a:rPr>
              <a:t>в) наименование муниципального района, муниципального округа, городского округа или внутригородской территории (для городов федерального значения) в составе субъекта Российской Федерации, федеральной территории;</a:t>
            </a:r>
          </a:p>
          <a:p>
            <a:pPr marL="0" indent="2160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Liberation Serif" panose="02020603050405020304" pitchFamily="18" charset="0"/>
              </a:rPr>
              <a:t>г) наименование городского или сельского поселения в составе муниципального района (для муниципального района) или внутригородского района городского округа (за исключением объектов адресации, расположенных на федеральных территориях);</a:t>
            </a:r>
          </a:p>
          <a:p>
            <a:pPr marL="0" indent="2160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Liberation Serif" panose="02020603050405020304" pitchFamily="18" charset="0"/>
              </a:rPr>
              <a:t>д) наименование населенного пункта;</a:t>
            </a:r>
          </a:p>
          <a:p>
            <a:pPr marL="0" indent="2160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Liberation Serif" panose="02020603050405020304" pitchFamily="18" charset="0"/>
              </a:rPr>
              <a:t>е) наименование элемента планировочной структуры </a:t>
            </a:r>
            <a:r>
              <a:rPr lang="ru-RU" sz="1400" i="1" dirty="0">
                <a:latin typeface="Liberation Serif" panose="02020603050405020304" pitchFamily="18" charset="0"/>
              </a:rPr>
              <a:t>(зона (массив), район (в том числе жилой район, микрорайон, квартал, промышленный район)</a:t>
            </a:r>
            <a:r>
              <a:rPr lang="ru-RU" sz="1400" dirty="0">
                <a:latin typeface="Liberation Serif" panose="02020603050405020304" pitchFamily="18" charset="0"/>
              </a:rPr>
              <a:t>;</a:t>
            </a:r>
          </a:p>
          <a:p>
            <a:pPr marL="0" indent="2160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Liberation Serif" panose="02020603050405020304" pitchFamily="18" charset="0"/>
              </a:rPr>
              <a:t>ж) наименование элемента улично-дорожной </a:t>
            </a:r>
            <a:r>
              <a:rPr lang="ru-RU" sz="1400" dirty="0" smtClean="0">
                <a:latin typeface="Liberation Serif" panose="02020603050405020304" pitchFamily="18" charset="0"/>
              </a:rPr>
              <a:t>сети </a:t>
            </a:r>
            <a:r>
              <a:rPr lang="ru-RU" sz="1400" i="1" dirty="0">
                <a:latin typeface="Liberation Serif" panose="02020603050405020304" pitchFamily="18" charset="0"/>
              </a:rPr>
              <a:t>(улица, проспект, переулок, проезд, набережная, площадь, бульвар, тупик, съезд, шоссе, аллея и иное);</a:t>
            </a:r>
          </a:p>
          <a:p>
            <a:pPr marL="0" indent="2160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Liberation Serif" panose="02020603050405020304" pitchFamily="18" charset="0"/>
              </a:rPr>
              <a:t>з) наименование объекта адресации «земельный участок» и номер земельного участка или тип и номер здания (строения), сооружения;</a:t>
            </a:r>
          </a:p>
          <a:p>
            <a:pPr marL="0" indent="2160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Liberation Serif" panose="02020603050405020304" pitchFamily="18" charset="0"/>
              </a:rPr>
              <a:t>к) тип и номер помещения, расположенного в здании или </a:t>
            </a:r>
            <a:r>
              <a:rPr lang="ru-RU" sz="1400" dirty="0" smtClean="0">
                <a:latin typeface="Liberation Serif" panose="02020603050405020304" pitchFamily="18" charset="0"/>
              </a:rPr>
              <a:t>сооружении.</a:t>
            </a:r>
            <a:endParaRPr lang="ru-RU" sz="1400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627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9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Liberation Serif" panose="02020603050405020304" pitchFamily="18" charset="0"/>
              </a:rPr>
              <a:t>Адрес места осуществления образовательной деятельности</a:t>
            </a:r>
            <a:endParaRPr lang="ru-RU" sz="2400" b="1" dirty="0">
              <a:latin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92777"/>
            <a:ext cx="10515600" cy="5184186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latin typeface="Liberation Serif" panose="02020603050405020304" pitchFamily="18" charset="0"/>
              </a:rPr>
              <a:t>Примеры написания адресов мест осуществления образовательной деятельности: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latin typeface="Liberation Serif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i="1" dirty="0">
                <a:latin typeface="Liberation Serif" panose="02020603050405020304" pitchFamily="18" charset="0"/>
              </a:rPr>
              <a:t>620000, г. </a:t>
            </a:r>
            <a:r>
              <a:rPr lang="ru-RU" sz="2000" i="1" dirty="0" smtClean="0">
                <a:latin typeface="Liberation Serif" panose="02020603050405020304" pitchFamily="18" charset="0"/>
              </a:rPr>
              <a:t>Екатеринбург, ул</a:t>
            </a:r>
            <a:r>
              <a:rPr lang="ru-RU" sz="2000" i="1" dirty="0">
                <a:latin typeface="Liberation Serif" panose="02020603050405020304" pitchFamily="18" charset="0"/>
              </a:rPr>
              <a:t>. Главная, д. </a:t>
            </a:r>
            <a:r>
              <a:rPr lang="ru-RU" sz="2000" i="1" dirty="0" smtClean="0">
                <a:latin typeface="Liberation Serif" panose="02020603050405020304" pitchFamily="18" charset="0"/>
              </a:rPr>
              <a:t>1.</a:t>
            </a:r>
            <a:br>
              <a:rPr lang="ru-RU" sz="2000" i="1" dirty="0" smtClean="0">
                <a:latin typeface="Liberation Serif" panose="02020603050405020304" pitchFamily="18" charset="0"/>
              </a:rPr>
            </a:br>
            <a:r>
              <a:rPr lang="ru-RU" sz="2000" i="1" dirty="0" smtClean="0">
                <a:latin typeface="Liberation Serif" panose="02020603050405020304" pitchFamily="18" charset="0"/>
              </a:rPr>
              <a:t>623280</a:t>
            </a:r>
            <a:r>
              <a:rPr lang="ru-RU" sz="2000" i="1" dirty="0">
                <a:latin typeface="Liberation Serif" panose="02020603050405020304" pitchFamily="18" charset="0"/>
              </a:rPr>
              <a:t>, Свердловская область, г. Ревда, ул. Евгения Платонова, д. 1, 1 этаж: помещения </a:t>
            </a:r>
            <a:r>
              <a:rPr lang="ru-RU" sz="2000" i="1" dirty="0" smtClean="0">
                <a:latin typeface="Liberation Serif" panose="02020603050405020304" pitchFamily="18" charset="0"/>
              </a:rPr>
              <a:t/>
            </a:r>
            <a:br>
              <a:rPr lang="ru-RU" sz="2000" i="1" dirty="0" smtClean="0">
                <a:latin typeface="Liberation Serif" panose="02020603050405020304" pitchFamily="18" charset="0"/>
              </a:rPr>
            </a:br>
            <a:r>
              <a:rPr lang="ru-RU" sz="2000" i="1" dirty="0" smtClean="0">
                <a:latin typeface="Liberation Serif" panose="02020603050405020304" pitchFamily="18" charset="0"/>
              </a:rPr>
              <a:t>№ </a:t>
            </a:r>
            <a:r>
              <a:rPr lang="ru-RU" sz="2000" i="1" dirty="0">
                <a:latin typeface="Liberation Serif" panose="02020603050405020304" pitchFamily="18" charset="0"/>
              </a:rPr>
              <a:t>50, </a:t>
            </a:r>
            <a:r>
              <a:rPr lang="ru-RU" sz="2000" i="1" dirty="0" smtClean="0">
                <a:latin typeface="Liberation Serif" panose="02020603050405020304" pitchFamily="18" charset="0"/>
              </a:rPr>
              <a:t>51 по </a:t>
            </a:r>
            <a:r>
              <a:rPr lang="ru-RU" sz="2000" i="1" dirty="0">
                <a:latin typeface="Liberation Serif" panose="02020603050405020304" pitchFamily="18" charset="0"/>
              </a:rPr>
              <a:t>поэтажному плану; 2 </a:t>
            </a:r>
            <a:r>
              <a:rPr lang="ru-RU" sz="2000" i="1" dirty="0" smtClean="0">
                <a:latin typeface="Liberation Serif" panose="02020603050405020304" pitchFamily="18" charset="0"/>
              </a:rPr>
              <a:t>этаж: помещение </a:t>
            </a:r>
            <a:r>
              <a:rPr lang="ru-RU" sz="2000" i="1" dirty="0">
                <a:latin typeface="Liberation Serif" panose="02020603050405020304" pitchFamily="18" charset="0"/>
              </a:rPr>
              <a:t>№ 8 по поэтажному </a:t>
            </a:r>
            <a:r>
              <a:rPr lang="ru-RU" sz="2000" i="1" dirty="0" smtClean="0">
                <a:latin typeface="Liberation Serif" panose="02020603050405020304" pitchFamily="18" charset="0"/>
              </a:rPr>
              <a:t>плану.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i="1" dirty="0">
                <a:latin typeface="Liberation Serif" panose="02020603050405020304" pitchFamily="18" charset="0"/>
              </a:rPr>
              <a:t>620000, г. Екатеринбург, ул. Первая, д. ХХ, 3 этаж, нежилое помещение с кадастровым номером </a:t>
            </a:r>
            <a:r>
              <a:rPr lang="ru-RU" sz="2000" i="1" dirty="0" smtClean="0">
                <a:latin typeface="Liberation Serif" panose="02020603050405020304" pitchFamily="18" charset="0"/>
              </a:rPr>
              <a:t>66:41:00000ХХ:ХХХХ.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i="1" dirty="0">
                <a:latin typeface="Liberation Serif" panose="02020603050405020304" pitchFamily="18" charset="0"/>
              </a:rPr>
              <a:t>г. Екатеринбург, 8 км Московского тракта, земельный участок с кадастровым номером 66:41:000ХХХХ:Х (учебная площадка</a:t>
            </a:r>
            <a:r>
              <a:rPr lang="ru-RU" sz="2000" i="1" dirty="0" smtClean="0">
                <a:latin typeface="Liberation Serif" panose="02020603050405020304" pitchFamily="18" charset="0"/>
              </a:rPr>
              <a:t>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 smtClean="0">
              <a:latin typeface="Liberation Serif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Liberation Serif" panose="02020603050405020304" pitchFamily="18" charset="0"/>
              </a:rPr>
              <a:t>Данные, которые позволяют определенно установить адрес объекта недвижимого имущества – информация из правоустанавливающих документов или </a:t>
            </a:r>
            <a:r>
              <a:rPr lang="ru-RU" sz="2400" dirty="0" smtClean="0">
                <a:latin typeface="Liberation Serif" panose="02020603050405020304" pitchFamily="18" charset="0"/>
              </a:rPr>
              <a:t>выписка </a:t>
            </a:r>
            <a:r>
              <a:rPr lang="ru-RU" sz="2400" dirty="0">
                <a:latin typeface="Liberation Serif" panose="02020603050405020304" pitchFamily="18" charset="0"/>
              </a:rPr>
              <a:t>из Единого государственного реестра недвижимости (далее – </a:t>
            </a:r>
            <a:r>
              <a:rPr lang="ru-RU" sz="2400" dirty="0" smtClean="0">
                <a:latin typeface="Liberation Serif" panose="02020603050405020304" pitchFamily="18" charset="0"/>
              </a:rPr>
              <a:t>выписка из ЕГРН</a:t>
            </a:r>
            <a:r>
              <a:rPr lang="ru-RU" sz="2400" dirty="0">
                <a:latin typeface="Liberation Serif" panose="02020603050405020304" pitchFamily="18" charset="0"/>
              </a:rPr>
              <a:t>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299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9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Liberation Serif" panose="02020603050405020304" pitchFamily="18" charset="0"/>
              </a:rPr>
              <a:t>Адрес места осуществления образовательной деятельности</a:t>
            </a:r>
            <a:endParaRPr lang="ru-RU" sz="2400" b="1" dirty="0">
              <a:latin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92777"/>
            <a:ext cx="3864429" cy="411044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/>
              <a:t>В заявлении о предоставлении лицензии (внесении изменений в реестр лицензий) на осуществление </a:t>
            </a:r>
            <a:r>
              <a:rPr lang="ru-RU" sz="2000" dirty="0" smtClean="0"/>
              <a:t>образовательной </a:t>
            </a:r>
            <a:r>
              <a:rPr lang="ru-RU" sz="2000" dirty="0"/>
              <a:t>деятельности) адрес места (адреса мест) осуществления образовательной деятельности необходимо указывать в соответствии со сведениями, указанными в выписке из ЕГРН, актуальной на дату заполнения заявления.</a:t>
            </a:r>
            <a:endParaRPr lang="ru-RU" sz="2000" dirty="0">
              <a:latin typeface="Liberation Serif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7643" t="7839" r="24155" b="5401"/>
          <a:stretch/>
        </p:blipFill>
        <p:spPr bwMode="auto">
          <a:xfrm>
            <a:off x="4981303" y="992777"/>
            <a:ext cx="6905897" cy="53557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886099" y="2380299"/>
            <a:ext cx="707390" cy="1028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807723" y="3070588"/>
            <a:ext cx="707390" cy="1028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702629" y="2417173"/>
            <a:ext cx="513806" cy="63082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5299166" y="3048000"/>
            <a:ext cx="492034" cy="14804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907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1558</Words>
  <Application>Microsoft Office PowerPoint</Application>
  <PresentationFormat>Широкоэкранный</PresentationFormat>
  <Paragraphs>95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Liberation Serif</vt:lpstr>
      <vt:lpstr>Sylfaen</vt:lpstr>
      <vt:lpstr>Times New Roman</vt:lpstr>
      <vt:lpstr>Times New Roman CYR</vt:lpstr>
      <vt:lpstr>Тема Office</vt:lpstr>
      <vt:lpstr> «О вопросах подготовки к лицензированию образовательной деятельности и лицензировании образовательных программ, планируемых к реализации с применением исключительно электронного обучения, дистанционных образовательных технологий»  материалы к совещанию с юридическими лицами и индивидуальными предпринимателями по вопросам лицензирования образовательной деятельности</vt:lpstr>
      <vt:lpstr>Презентация PowerPoint</vt:lpstr>
      <vt:lpstr>Адрес места нахождения юридического лица</vt:lpstr>
      <vt:lpstr>Адрес места нахождения юридического лица</vt:lpstr>
      <vt:lpstr>Презентация PowerPoint</vt:lpstr>
      <vt:lpstr>Презентация PowerPoint</vt:lpstr>
      <vt:lpstr>Адрес места осуществления образовательной деятельности</vt:lpstr>
      <vt:lpstr>Адрес места осуществления образовательной деятельности</vt:lpstr>
      <vt:lpstr>Адрес места осуществления образовательной деятельности</vt:lpstr>
      <vt:lpstr>Адрес места осуществления образовательной деятельности</vt:lpstr>
      <vt:lpstr>Презентация PowerPoint</vt:lpstr>
      <vt:lpstr>Наличие санитарно-эпидемиологического заключения</vt:lpstr>
      <vt:lpstr>Наличие санитарно-эпидемиологического заключения</vt:lpstr>
      <vt:lpstr>Наличие санитарно-эпидемиологического заключения</vt:lpstr>
      <vt:lpstr>Наличие санитарно-эпидемиологического заключения</vt:lpstr>
      <vt:lpstr>Наличие санитарно-эпидемиологического заключения</vt:lpstr>
      <vt:lpstr>Презентация PowerPoint</vt:lpstr>
      <vt:lpstr>Статья 16 Федерального закона от 29 декабря 2012 года № 273-ФЗ «Об образовании в Российской Федерации»</vt:lpstr>
      <vt:lpstr>Статья 16 Федерального закона от 29 декабря 2012 года № 273-ФЗ «Об образовании в Российской Федерации»</vt:lpstr>
      <vt:lpstr>При намерении реализовывать образовательные программы с применением исключительно электронного обучения, дистанционных образовательных технологий</vt:lpstr>
      <vt:lpstr>Презентация PowerPoint</vt:lpstr>
      <vt:lpstr>Формы и образцы заполнения документов  по лицензированию образовательной деятельности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«Об изменениях законодательства по вопросам лицензирования образовательной деятельности с 1 марта  2022 года. О соблюдении лицензионных требований  к осуществлению образовательной деятельности»  материалы публичного мероприятия</dc:title>
  <dc:creator>Старикова Елена Николаевна</dc:creator>
  <cp:lastModifiedBy>Старикова Елена Николаевна</cp:lastModifiedBy>
  <cp:revision>131</cp:revision>
  <dcterms:created xsi:type="dcterms:W3CDTF">2022-11-22T09:47:59Z</dcterms:created>
  <dcterms:modified xsi:type="dcterms:W3CDTF">2022-11-24T06:10:12Z</dcterms:modified>
</cp:coreProperties>
</file>