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76" r:id="rId3"/>
    <p:sldId id="279" r:id="rId4"/>
    <p:sldId id="280" r:id="rId5"/>
    <p:sldId id="281" r:id="rId6"/>
    <p:sldId id="282" r:id="rId7"/>
    <p:sldId id="297" r:id="rId8"/>
    <p:sldId id="271" r:id="rId9"/>
    <p:sldId id="295" r:id="rId10"/>
    <p:sldId id="298" r:id="rId11"/>
    <p:sldId id="284" r:id="rId12"/>
    <p:sldId id="268" r:id="rId13"/>
    <p:sldId id="299" r:id="rId14"/>
    <p:sldId id="264" r:id="rId15"/>
    <p:sldId id="265" r:id="rId16"/>
    <p:sldId id="300" r:id="rId17"/>
    <p:sldId id="296" r:id="rId18"/>
    <p:sldId id="307" r:id="rId19"/>
    <p:sldId id="275" r:id="rId20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6005" autoAdjust="0"/>
  </p:normalViewPr>
  <p:slideViewPr>
    <p:cSldViewPr snapToGrid="0">
      <p:cViewPr varScale="1">
        <p:scale>
          <a:sx n="67" d="100"/>
          <a:sy n="67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2F2A6-5E68-4F6A-B534-E5CC5E5FE73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DAED7-77EB-470B-980E-1EEA2F1E0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04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AED7-77EB-470B-980E-1EEA2F1E068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622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>
            <a:extLst>
              <a:ext uri="{FF2B5EF4-FFF2-40B4-BE49-F238E27FC236}">
                <a16:creationId xmlns:a16="http://schemas.microsoft.com/office/drawing/2014/main" id="{0AAD3039-06AA-40AC-9F60-1D03845F6C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>
            <a:extLst>
              <a:ext uri="{FF2B5EF4-FFF2-40B4-BE49-F238E27FC236}">
                <a16:creationId xmlns:a16="http://schemas.microsoft.com/office/drawing/2014/main" id="{7225B9C9-F719-4567-8283-28D55977D7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Одним из важных направлений первичной профилактики в рамках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реализации плана Государственной стратегии,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которая впервые была утверждена в нашей стране в конце 2016 года, является разработка и внедрение программ по профилактике ВИЧ-инфекции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образовательных учреждениях.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нашей области программа разработана и реализуется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2012 года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во всех образовательных организациях. Всего с 2012г. по дополнительным образовательным программам подготовлено 5603 специалиста, в т.ч. в 2018г. специалистами ГБУЗ СО «ОЦ СПИД» подготовлен 1171 специалист.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2018 году разработана программа по профилактике ВИЧ-инфекции для специалистов коррекционных организаций с методическим пособием «Организация работы по профилактике ВИЧ-инфекции в коррекционных организациях» с комплектом учебных материалов (рекомендовано Ученым советом ФГБОУ ВО «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УрГПУ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») и программа по профилактике ВИЧ-инфекции для специалистов учреждений для детей-сирот и детей, оставшихся без попечения родителей с методическим пособием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Задачи на 2019 г. прежние: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Подготовка специалистов 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Анкетирование учащихся и родителей по оценке уровня  информированности по ВИЧ-инфекции и толерантности к людям, живущим с ВИЧ/СПИДом</a:t>
            </a:r>
          </a:p>
          <a:p>
            <a:r>
              <a:rPr lang="ru-RU" altLang="ru-RU" dirty="0"/>
              <a:t>	</a:t>
            </a:r>
            <a:endParaRPr lang="ru-RU" altLang="ru-RU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18436" name="Номер слайда 3">
            <a:extLst>
              <a:ext uri="{FF2B5EF4-FFF2-40B4-BE49-F238E27FC236}">
                <a16:creationId xmlns:a16="http://schemas.microsoft.com/office/drawing/2014/main" id="{429135B4-C0E1-4593-BA39-AD5DD60351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D9D56-C623-4A02-A0A6-4E050849C277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773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>
            <a:extLst>
              <a:ext uri="{FF2B5EF4-FFF2-40B4-BE49-F238E27FC236}">
                <a16:creationId xmlns:a16="http://schemas.microsoft.com/office/drawing/2014/main" id="{6ED281BD-DC8D-4B57-A6BD-929F2174F9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>
            <a:extLst>
              <a:ext uri="{FF2B5EF4-FFF2-40B4-BE49-F238E27FC236}">
                <a16:creationId xmlns:a16="http://schemas.microsoft.com/office/drawing/2014/main" id="{A37BB454-FB61-485B-A830-56E5DEA923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Говоря о профилактике ВИЧ-инфекции среди молодежи, нельзя не уделить внимание деятельности волонтеров.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нашей области успешно работают:</a:t>
            </a:r>
          </a:p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волонтеры медики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из медицинского университета и медицинского колледжа;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18 городах действует проект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«Танцуй ради жизни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»;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муниципалитетах есть волонтерские отряды на базе учреждений среднего профессионального и дополнительного образования.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 активно реализоваться волонтерская деятельность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ВИЧ-инфекции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нашей области начала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2016 года,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поэтому необходимо ее активно поддерживать и развивать.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для этого необходимо не только обучать педагогов-кураторов на базе центра СПИДа, но и предусмотреть финансирование 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(финансирование для атрибутики (футболки, значки кепки, повязки), поощрительные призы, информационные материалы для раздачи).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Примерное количество денег на работу 1 волонтера в год, который может охватить за год от 600 и более человек: </a:t>
            </a:r>
            <a:r>
              <a:rPr lang="ru-R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400 руб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на футболку и кепку, </a:t>
            </a:r>
            <a:r>
              <a:rPr lang="ru-R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125 рублей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информационные флаеры ему в руки (при условии, что он раздаст 500 штук по 25 копеек), </a:t>
            </a:r>
            <a:r>
              <a:rPr lang="ru-R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500 рублей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раздачу значков (1 значок 5 рублей, допустим, он раздаст 100). Итого 1025 рублей на 1 волонтера. Если их 50 человек, то 51 250 рублей.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altLang="ru-RU" dirty="0"/>
          </a:p>
        </p:txBody>
      </p:sp>
      <p:sp>
        <p:nvSpPr>
          <p:cNvPr id="22532" name="Номер слайда 3">
            <a:extLst>
              <a:ext uri="{FF2B5EF4-FFF2-40B4-BE49-F238E27FC236}">
                <a16:creationId xmlns:a16="http://schemas.microsoft.com/office/drawing/2014/main" id="{9D7260FD-E6A6-46BD-9EB4-CF6A96682E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210A2E-141B-4183-B914-F8E1EB28CE9B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541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оценки эффективности реализации профилактических мероприятий осуществляется ежегодный мониторинг на областном и муниципальном уровнях с использованием специально разработанных анкет.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AED7-77EB-470B-980E-1EEA2F1E068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040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результатам социологического исследования в 2018 г. 90% студентов информированы, что в нашей области эпидемия ВИЧ-инфекции.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AED7-77EB-470B-980E-1EEA2F1E068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377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Уровень информированности по основным путям передачи недостаточный – только 66% верно назвали все пути.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AED7-77EB-470B-980E-1EEA2F1E068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4381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Основные источники информации по-прежнему СМИ и педагоги!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AED7-77EB-470B-980E-1EEA2F1E068B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200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Недостаточно студентам информационных материалов! Только треть получили в руки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информ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материалы!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AED7-77EB-470B-980E-1EEA2F1E068B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9920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Уважаемые коллеги! В завершении своего выступления хотела бы еще раз подчеркнуть важность организации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всего комплекса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мер по профилактике ВИЧ-инфекции. Сегодня у нас есть реальный шанс снизить бремя, которое несет ВИЧ-инфекция для нашей страны и нашей области. Общими усилиями мы добиваемся определенных успехов в плане снижения количества новых случаев ВИЧ-инфекции среди молодежи.</a:t>
            </a:r>
          </a:p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AED7-77EB-470B-980E-1EEA2F1E068B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6126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425450" y="361950"/>
            <a:ext cx="7693025" cy="4327525"/>
          </a:xfrm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198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>
            <a:extLst>
              <a:ext uri="{FF2B5EF4-FFF2-40B4-BE49-F238E27FC236}">
                <a16:creationId xmlns:a16="http://schemas.microsoft.com/office/drawing/2014/main" id="{4E88FF2C-BF32-452C-9F79-D282841452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Заметки 2">
            <a:extLst>
              <a:ext uri="{FF2B5EF4-FFF2-40B4-BE49-F238E27FC236}">
                <a16:creationId xmlns:a16="http://schemas.microsoft.com/office/drawing/2014/main" id="{274239E6-5F7A-47C9-9390-52A883885E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Добрый день!  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ВИЧ-инфекция продолжает оставаться актуальной медико-социальной проблемой.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Всего в России выявлено более миллиона 300 тысяч ВИЧ-инфицированных, показатель пораженности составляет 0,6%. Живут с ВИЧ 998 067 человек.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 наиболее пораженным регионам относятся Иркутская, Свердловская, Кемеровская, Самарская и Оренбургская области.</a:t>
            </a:r>
          </a:p>
          <a:p>
            <a:endParaRPr lang="ru-RU" altLang="ru-RU" dirty="0"/>
          </a:p>
        </p:txBody>
      </p:sp>
      <p:sp>
        <p:nvSpPr>
          <p:cNvPr id="10244" name="Номер слайда 3">
            <a:extLst>
              <a:ext uri="{FF2B5EF4-FFF2-40B4-BE49-F238E27FC236}">
                <a16:creationId xmlns:a16="http://schemas.microsoft.com/office/drawing/2014/main" id="{F3C1FB14-0C62-40CB-B2AA-0EF0A33615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30E730-8D24-4DDC-AD46-D14875832B95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917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>
            <a:extLst>
              <a:ext uri="{FF2B5EF4-FFF2-40B4-BE49-F238E27FC236}">
                <a16:creationId xmlns:a16="http://schemas.microsoft.com/office/drawing/2014/main" id="{A6964F7F-431E-4DA2-BA64-88AD7C96FA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Заметки 2">
            <a:extLst>
              <a:ext uri="{FF2B5EF4-FFF2-40B4-BE49-F238E27FC236}">
                <a16:creationId xmlns:a16="http://schemas.microsoft.com/office/drawing/2014/main" id="{16A9B529-0931-448E-B559-873B8ECFA2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Свердловской области живут с ВИЧ более 77 тысяч человек, показатель пораженности населения достигает 1,8%, что в 3 раза превышает среднероссийский уровень.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Наряду с этим, с 2015 года мы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регистрируем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рост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первичной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заболеваемости. Однако, число новых случаев остается высоким. 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 2018 году выявлено 6213 ВИЧ-инфицированных).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…т.е.  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17 случаев в день.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altLang="ru-RU" dirty="0"/>
          </a:p>
        </p:txBody>
      </p:sp>
      <p:sp>
        <p:nvSpPr>
          <p:cNvPr id="12292" name="Номер слайда 3">
            <a:extLst>
              <a:ext uri="{FF2B5EF4-FFF2-40B4-BE49-F238E27FC236}">
                <a16:creationId xmlns:a16="http://schemas.microsoft.com/office/drawing/2014/main" id="{18C5C6B0-24AD-4EFF-955A-80AD4CC469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E48C844-0CAD-4B05-BB5D-7881CB385196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477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>
            <a:extLst>
              <a:ext uri="{FF2B5EF4-FFF2-40B4-BE49-F238E27FC236}">
                <a16:creationId xmlns:a16="http://schemas.microsoft.com/office/drawing/2014/main" id="{93A2E20D-A794-4802-B464-AC6BFADAE1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Заметки 2">
            <a:extLst>
              <a:ext uri="{FF2B5EF4-FFF2-40B4-BE49-F238E27FC236}">
                <a16:creationId xmlns:a16="http://schemas.microsoft.com/office/drawing/2014/main" id="{29FD2C7A-84F1-47DB-9597-E14685E6B5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 наиболее пораженным муниципалитетам относятся – Североуральск, Полевской, Кировград, Первоуральск, Верхний Тагил, Сухой Лог, Среднеуральск, Туринск, Арамиль и Сысерть.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данных территориях пораженность превышает 2%, т.е. только по официальной статистике, с ВИЧ живет каждый 50.</a:t>
            </a:r>
          </a:p>
          <a:p>
            <a:endParaRPr lang="ru-RU" altLang="ru-RU" dirty="0"/>
          </a:p>
        </p:txBody>
      </p:sp>
      <p:sp>
        <p:nvSpPr>
          <p:cNvPr id="14340" name="Номер слайда 3">
            <a:extLst>
              <a:ext uri="{FF2B5EF4-FFF2-40B4-BE49-F238E27FC236}">
                <a16:creationId xmlns:a16="http://schemas.microsoft.com/office/drawing/2014/main" id="{780A811C-8B4C-47B2-8E19-3DB4C227B2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41A0D1-C2A2-41F7-B0B2-DF94EB83EB9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521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>
            <a:extLst>
              <a:ext uri="{FF2B5EF4-FFF2-40B4-BE49-F238E27FC236}">
                <a16:creationId xmlns:a16="http://schemas.microsoft.com/office/drawing/2014/main" id="{B013CBB5-0E0C-4073-9676-6D52B6BCA2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>
            <a:extLst>
              <a:ext uri="{FF2B5EF4-FFF2-40B4-BE49-F238E27FC236}">
                <a16:creationId xmlns:a16="http://schemas.microsoft.com/office/drawing/2014/main" id="{7C9C46AF-F5E5-4B40-B2A1-55EF91ACF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последние годы наблюдается ряд изменений в распространении ВИЧ-инфекции, которые необходимо учитывать при принятии решений о проведении профилактических мероприятий.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Первая, и главная, особенность –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изменение путей передачи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2018 году доля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полового пути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более, чем на 20% превысила таковую при употреблении инъекционных наркотиков, составив 65%. Но тем не менее, число ВИЧ-инфицированных наркопотребителей остается на высоком уровне, они продолжают играют важную роль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передаче инфекции. </a:t>
            </a:r>
          </a:p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гендерной структуре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2018 году наблюдается увеличение доли мужчин.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Благоприятным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фактором можно считать снижение доли женщин. Однако, при увеличении влияния полового пути передачи, риск их инфицирования, по-прежнему, остается очень высоким.</a:t>
            </a:r>
          </a:p>
          <a:p>
            <a:pPr>
              <a:defRPr/>
            </a:pP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0611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344488" y="361950"/>
            <a:ext cx="7308851" cy="4111625"/>
          </a:xfrm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последние годы, наблюдается ряд изменений в распространении ВИЧ-инфекции, в частности – резкое снижение первичной заболеваемости среди подростков (до единичных случаев) и молодых людей в возрасте до 29 лет.</a:t>
            </a:r>
          </a:p>
          <a:p>
            <a:r>
              <a:rPr lang="ru-RU" dirty="0"/>
              <a:t>Анализ динамики первичной заболеваемости </a:t>
            </a:r>
            <a:r>
              <a:rPr lang="ru-RU" b="1" dirty="0"/>
              <a:t>подростков</a:t>
            </a:r>
            <a:r>
              <a:rPr lang="ru-RU" dirty="0"/>
              <a:t> (красная линия) показывает, что в  последние 3 года зарегистрирован самый низкий показатель за последние 17 лет –  17,7 на 100 тысяч населения. Кроме этого, заболеваемость подростков стала ниже российского уровня в 2 раза </a:t>
            </a:r>
            <a:r>
              <a:rPr lang="ru-RU" i="1" dirty="0"/>
              <a:t>(27,9 на 100 тысяч). </a:t>
            </a:r>
            <a:r>
              <a:rPr lang="ru-RU" dirty="0"/>
              <a:t>В прошлом году ВИЧ-инфекция была выявлена у 31 подростков. Всего, на сегодняшний день, на диспансерном учете в центре СПИДа наблюдается 182 подростка.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045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322263" y="290513"/>
            <a:ext cx="7566026" cy="4256087"/>
          </a:xfrm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dirty="0"/>
              <a:t>Кроме снижения первичной заболеваемости, с 2013 года отмечено достоверное снижение </a:t>
            </a:r>
            <a:r>
              <a:rPr lang="ru-RU" b="1" dirty="0" err="1"/>
              <a:t>выявляемости</a:t>
            </a:r>
            <a:r>
              <a:rPr lang="ru-RU" dirty="0"/>
              <a:t> ВИЧ среди обследованных подростков при увеличении охвата обследованием, а в 2017 году </a:t>
            </a:r>
            <a:r>
              <a:rPr lang="ru-RU" dirty="0" err="1"/>
              <a:t>выявляемость</a:t>
            </a:r>
            <a:r>
              <a:rPr lang="ru-RU" dirty="0"/>
              <a:t> была максимально низкой с 2001 года и составляла 378 на 100 тысяч обследованных - или 0,4%, что в 2 раза ниже </a:t>
            </a:r>
            <a:r>
              <a:rPr lang="ru-RU" dirty="0" err="1"/>
              <a:t>выявляемости</a:t>
            </a:r>
            <a:r>
              <a:rPr lang="ru-RU" dirty="0"/>
              <a:t> у взрослых. Тогда как, еще в 2011 году </a:t>
            </a:r>
            <a:r>
              <a:rPr lang="ru-RU" dirty="0" err="1"/>
              <a:t>выявляемость</a:t>
            </a:r>
            <a:r>
              <a:rPr lang="ru-RU" dirty="0"/>
              <a:t> у подростков была выше почти в 2 раза.</a:t>
            </a:r>
          </a:p>
        </p:txBody>
      </p:sp>
    </p:spTree>
    <p:extLst>
      <p:ext uri="{BB962C8B-B14F-4D97-AF65-F5344CB8AC3E}">
        <p14:creationId xmlns:p14="http://schemas.microsoft.com/office/powerpoint/2010/main" val="919409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Увеличение охвата обследованием подростков стало возможным и благодаря информационной кампании и экспресс-тестированию на ВИЧ, реализуемых в учреждениях профессионального образования Свердловской области. Так. В 2018 году в средних профессиональных образовательных организациях обследовано 8330 студентов, ВИЧ-инфекция выявлена у 8 человек в 4 МО: 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Полевской - 1 (2017 - 3)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В. Тура – 2 (2017 - 1)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Невьянск – 1 (2017 - 1)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Н. Тагил - 4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AED7-77EB-470B-980E-1EEA2F1E068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438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>
            <a:extLst>
              <a:ext uri="{FF2B5EF4-FFF2-40B4-BE49-F238E27FC236}">
                <a16:creationId xmlns:a16="http://schemas.microsoft.com/office/drawing/2014/main" id="{CCF83394-E221-4D93-BE91-7C430822A0B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01613" y="633413"/>
            <a:ext cx="7210426" cy="4056062"/>
          </a:xfrm>
        </p:spPr>
      </p:sp>
      <p:sp>
        <p:nvSpPr>
          <p:cNvPr id="15363" name="Заметки 2">
            <a:extLst>
              <a:ext uri="{FF2B5EF4-FFF2-40B4-BE49-F238E27FC236}">
                <a16:creationId xmlns:a16="http://schemas.microsoft.com/office/drawing/2014/main" id="{6ED4BBC4-6C1B-471D-8727-25DF76039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гендерной структуре ВИЧ-инфицированных подростков и молодежи устойчиво преобладают девушки, которые в 60% случаев инфицируются ВИЧ половым путем.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 юношей ведущим остается наркотический путь заражения, что необходимо учитывается при планировании и проведении профилактических мероприятий.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80900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C921FD-1FB7-44D2-B49C-EDD939260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265F9F-CED6-4D5F-B4AE-C83044422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796243-C0FB-4489-BAD2-C7F5124A4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612354-2FA5-4AAC-80B4-2B7F9F387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CDBBD5-0DF2-497C-B429-509D3526F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518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BC8384-7A11-4DA4-BEE1-28DF642FC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7B79CED-5AA2-466B-B6B0-22820C867F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1DEA09-60AD-4ECC-8FF5-07E7E9FAB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A9360A-DA76-42C3-A444-9478766BE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5D7704-B08D-43C0-9FC9-CD2860534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21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3B65510-4672-4EA4-AE7A-22013AABBB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47BA8DF-A3BE-4B65-A53C-58797D8412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845BFC-71DF-402A-BB42-D4FB0FBF4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0D1ED5-E908-4BE6-9113-FCE09CF71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BDB1FE-5C2C-4D73-8945-08EBAB85A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982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CA5B581B-6BA5-4082-9706-251FD8CD47B5}"/>
              </a:ext>
            </a:extLst>
          </p:cNvPr>
          <p:cNvSpPr/>
          <p:nvPr/>
        </p:nvSpPr>
        <p:spPr>
          <a:xfrm>
            <a:off x="920835" y="1346948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4095DFE-622F-45D9-A28F-78446CF514BC}"/>
              </a:ext>
            </a:extLst>
          </p:cNvPr>
          <p:cNvSpPr/>
          <p:nvPr/>
        </p:nvSpPr>
        <p:spPr>
          <a:xfrm>
            <a:off x="920835" y="4299698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AD821318-7FA8-42AB-83A1-5C22522F2E01}"/>
              </a:ext>
            </a:extLst>
          </p:cNvPr>
          <p:cNvSpPr/>
          <p:nvPr/>
        </p:nvSpPr>
        <p:spPr>
          <a:xfrm>
            <a:off x="920835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49825F3D-5178-4D3D-80FD-A03D2AA718C2}"/>
              </a:ext>
            </a:extLst>
          </p:cNvPr>
          <p:cNvGrpSpPr>
            <a:grpSpLocks/>
          </p:cNvGrpSpPr>
          <p:nvPr/>
        </p:nvGrpSpPr>
        <p:grpSpPr bwMode="auto">
          <a:xfrm>
            <a:off x="9649885" y="4068764"/>
            <a:ext cx="1079500" cy="1081087"/>
            <a:chOff x="9685338" y="4460675"/>
            <a:chExt cx="1080904" cy="1080902"/>
          </a:xfrm>
        </p:grpSpPr>
        <p:sp>
          <p:nvSpPr>
            <p:cNvPr id="8" name="Oval 10">
              <a:extLst>
                <a:ext uri="{FF2B5EF4-FFF2-40B4-BE49-F238E27FC236}">
                  <a16:creationId xmlns:a16="http://schemas.microsoft.com/office/drawing/2014/main" id="{37C83FD4-C663-4B52-8E6E-BEBA3B64D897}"/>
                </a:ext>
              </a:extLst>
            </p:cNvPr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11">
              <a:extLst>
                <a:ext uri="{FF2B5EF4-FFF2-40B4-BE49-F238E27FC236}">
                  <a16:creationId xmlns:a16="http://schemas.microsoft.com/office/drawing/2014/main" id="{F8F7863F-991F-4F3E-834F-E6BAE0D8A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720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/>
          <a:lstStyle>
            <a:lvl1pPr marL="0" indent="0" algn="l">
              <a:buNone/>
              <a:defRPr sz="1650">
                <a:solidFill>
                  <a:schemeClr val="tx1"/>
                </a:solidFill>
              </a:defRPr>
            </a:lvl1pPr>
            <a:lvl2pPr marL="342900" indent="0" algn="ctr">
              <a:buNone/>
              <a:defRPr sz="1650"/>
            </a:lvl2pPr>
            <a:lvl3pPr marL="685800" indent="0" algn="ctr">
              <a:buNone/>
              <a:defRPr sz="165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7E1EBCF-FD51-493B-AE12-00EDF1C75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765D5-EF91-4476-A806-9071821E3C7B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F1C026E-9EC1-46AE-8AEB-93393113F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A4E31D8-D6FD-43DE-8DE7-7A97C7E40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92733" y="4289426"/>
            <a:ext cx="1193800" cy="639763"/>
          </a:xfrm>
        </p:spPr>
        <p:txBody>
          <a:bodyPr/>
          <a:lstStyle>
            <a:lvl1pPr>
              <a:defRPr sz="2100" smtClean="0"/>
            </a:lvl1pPr>
          </a:lstStyle>
          <a:p>
            <a:pPr>
              <a:defRPr/>
            </a:pPr>
            <a:fld id="{2EB616F5-1594-4B58-A735-128136911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471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7D176-61C8-4CE3-87D4-30C647E15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21CDD-A77D-4E03-B8A8-2E326D6632A5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EA362-0BC2-4C7E-914F-45EF7685F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6A67F-07AA-487C-A7D9-9A14F842C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2335D-C273-4A79-88E0-D256F1B2D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57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9740DEC4-2907-4689-821B-D89906BA57DB}"/>
              </a:ext>
            </a:extLst>
          </p:cNvPr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2A91FAF1-C567-492E-9879-907202E184EA}"/>
              </a:ext>
            </a:extLst>
          </p:cNvPr>
          <p:cNvGrpSpPr>
            <a:grpSpLocks/>
          </p:cNvGrpSpPr>
          <p:nvPr/>
        </p:nvGrpSpPr>
        <p:grpSpPr bwMode="auto">
          <a:xfrm>
            <a:off x="897468" y="2325689"/>
            <a:ext cx="1081617" cy="1081087"/>
            <a:chOff x="9685338" y="4460675"/>
            <a:chExt cx="1080904" cy="1080902"/>
          </a:xfrm>
        </p:grpSpPr>
        <p:sp>
          <p:nvSpPr>
            <p:cNvPr id="6" name="Oval 8">
              <a:extLst>
                <a:ext uri="{FF2B5EF4-FFF2-40B4-BE49-F238E27FC236}">
                  <a16:creationId xmlns:a16="http://schemas.microsoft.com/office/drawing/2014/main" id="{08BDF4B8-E647-4BA2-9A7B-84C4FCE6B663}"/>
                </a:ext>
              </a:extLst>
            </p:cNvPr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7" name="Oval 9">
              <a:extLst>
                <a:ext uri="{FF2B5EF4-FFF2-40B4-BE49-F238E27FC236}">
                  <a16:creationId xmlns:a16="http://schemas.microsoft.com/office/drawing/2014/main" id="{BD1E75FB-E5F7-4F77-A4A5-8E673CDB9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/>
          <a:lstStyle>
            <a:lvl1pPr>
              <a:lnSpc>
                <a:spcPct val="80000"/>
              </a:lnSpc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5" y="5020056"/>
            <a:ext cx="9052560" cy="1066800"/>
          </a:xfrm>
        </p:spPr>
        <p:txBody>
          <a:bodyPr anchor="t"/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7DC8011-60FC-4A82-B90B-2A89E0A2EB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93667" y="6272214"/>
            <a:ext cx="264371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CC353-D8B4-4017-BF64-4EC6A49D2EF8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40221D3-22E9-4788-A629-ECB6CC961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82285" y="6272214"/>
            <a:ext cx="632883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AC588A6-7C2E-45E3-8B34-A958E26C8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4552" y="2506664"/>
            <a:ext cx="1187449" cy="719137"/>
          </a:xfrm>
        </p:spPr>
        <p:txBody>
          <a:bodyPr/>
          <a:lstStyle>
            <a:lvl1pPr>
              <a:defRPr sz="2100" smtClean="0"/>
            </a:lvl1pPr>
          </a:lstStyle>
          <a:p>
            <a:pPr>
              <a:defRPr/>
            </a:pPr>
            <a:fld id="{5291A5E3-5D2F-49F0-A0A5-83C594D3B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809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619BC94-3983-4353-801D-6FC7FDD10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828D7-C26B-4211-A810-9BFF7FC2077D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0BE94F2-F782-4B09-9053-2BAA3DC50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CB09616-6A8E-4468-A9BE-4C8767090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2A105-568C-4EEF-B3A5-5C935728A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298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/>
          <a:lstStyle>
            <a:lvl1pPr marL="0" indent="0">
              <a:buNone/>
              <a:defRPr sz="1500" b="1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/>
          <a:lstStyle>
            <a:lvl1pPr marL="0" indent="0">
              <a:buNone/>
              <a:defRPr sz="1500" b="1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FC12614-7418-4C07-A513-DF4DEE60D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6FEA0-0A4B-4A51-ABDC-A31B451273F5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04EC3C1-D6C8-45FA-925E-16F53B789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552E3EC-7532-4D71-8418-3ADFB9E55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3375A-BD2F-48C8-A7D6-0AC832F99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279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FC87294-637B-4BC8-A484-6AB9A0CF2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84A31-1214-4495-9DC6-1412CB6ED214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43F9119-B64A-44F3-82DA-40C49B111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92B6A7D-B8CB-4F6A-8E92-FB6791194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E48FC-AF42-44DE-89F0-A0330A01E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94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98E6672-69D7-4A31-A111-553E1FAFA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634A8-F921-4D6B-82C2-3B1CAC714F21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65A8426-08F3-49C7-BFB4-3DF64B8AC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2189F72-43ED-424C-8D52-94BBA858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3135A-2A3D-451B-A3F2-330C9F7B6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742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63307BCA-A4D2-48B2-8D31-7BB014CCDD60}"/>
              </a:ext>
            </a:extLst>
          </p:cNvPr>
          <p:cNvSpPr/>
          <p:nvPr/>
        </p:nvSpPr>
        <p:spPr>
          <a:xfrm>
            <a:off x="8303741" y="2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6" name="Group 8">
            <a:extLst>
              <a:ext uri="{FF2B5EF4-FFF2-40B4-BE49-F238E27FC236}">
                <a16:creationId xmlns:a16="http://schemas.microsoft.com/office/drawing/2014/main" id="{5C725DEC-3E87-4CE9-9153-70E52EB14B7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402484" y="6229350"/>
            <a:ext cx="457200" cy="457200"/>
            <a:chOff x="11361456" y="6195813"/>
            <a:chExt cx="548640" cy="548640"/>
          </a:xfrm>
        </p:grpSpPr>
        <p:sp>
          <p:nvSpPr>
            <p:cNvPr id="7" name="Oval 9">
              <a:extLst>
                <a:ext uri="{FF2B5EF4-FFF2-40B4-BE49-F238E27FC236}">
                  <a16:creationId xmlns:a16="http://schemas.microsoft.com/office/drawing/2014/main" id="{64AE4913-B6AB-447C-A251-1A879623DA5F}"/>
                </a:ext>
              </a:extLst>
            </p:cNvPr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8" name="Oval 10">
              <a:extLst>
                <a:ext uri="{FF2B5EF4-FFF2-40B4-BE49-F238E27FC236}">
                  <a16:creationId xmlns:a16="http://schemas.microsoft.com/office/drawing/2014/main" id="{3FD20E9F-A48F-461C-830E-74525C7BC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/>
          <a:lstStyle>
            <a:lvl1pPr>
              <a:defRPr sz="24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619B4BC7-A277-415A-91F8-482C9DE6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72581-09AA-47CE-BCEE-2FDA8A309B98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7C9381D9-2434-4171-99AB-F489B177D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E5330E6F-8FEA-4131-A943-53CEC5C5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E22AE-2966-4CBA-8892-365435665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605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F48FC4-BD41-4981-B6B6-282B2DB10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8380A3-A32E-410C-A477-D9F9F1897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8F20E6-9F55-4509-8F1A-3E7C8AAD1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778E91-1827-4BAE-AFE6-15AE03D04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FF3A02-15D2-4ED5-80DA-DA8894694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498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>
            <a:extLst>
              <a:ext uri="{FF2B5EF4-FFF2-40B4-BE49-F238E27FC236}">
                <a16:creationId xmlns:a16="http://schemas.microsoft.com/office/drawing/2014/main" id="{4C8691DD-59E7-45F5-97BF-356ABBAB1577}"/>
              </a:ext>
            </a:extLst>
          </p:cNvPr>
          <p:cNvSpPr/>
          <p:nvPr/>
        </p:nvSpPr>
        <p:spPr>
          <a:xfrm>
            <a:off x="8303741" y="2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99ECD00B-1D3C-417B-988B-CDC8A93660C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402484" y="6229350"/>
            <a:ext cx="457200" cy="457200"/>
            <a:chOff x="11361456" y="6195813"/>
            <a:chExt cx="548640" cy="548640"/>
          </a:xfrm>
        </p:grpSpPr>
        <p:sp>
          <p:nvSpPr>
            <p:cNvPr id="7" name="Oval 8">
              <a:extLst>
                <a:ext uri="{FF2B5EF4-FFF2-40B4-BE49-F238E27FC236}">
                  <a16:creationId xmlns:a16="http://schemas.microsoft.com/office/drawing/2014/main" id="{F925967B-838B-4DCB-90AC-2237A09075C1}"/>
                </a:ext>
              </a:extLst>
            </p:cNvPr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8" name="Oval 9">
              <a:extLst>
                <a:ext uri="{FF2B5EF4-FFF2-40B4-BE49-F238E27FC236}">
                  <a16:creationId xmlns:a16="http://schemas.microsoft.com/office/drawing/2014/main" id="{3DB62390-1AAB-422C-B02E-DE1EA6548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/>
          <a:lstStyle>
            <a:lvl1pPr>
              <a:defRPr sz="24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52E0B97A-9B7B-4FC1-A564-2C43198F6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46CD3-0432-4BA5-910C-5CA3D079786B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C64F50D5-71DD-4A61-BF2E-7A7CEC8006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4BE0C-F6D7-4338-97F8-C86CA194E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36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6DC04-3BA7-406A-9F19-D6C3F076B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D11EC-9A46-43D2-A8CD-680B20CB0A7E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F414A-C4AB-4E71-A549-0ED3B37C8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3D5269-2472-4C23-AF7A-671ED4A2B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DDB74-C9E8-4A47-9C76-6523B3094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6569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1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3900-28C3-4704-80D3-6FA1D0AED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78571-15BF-4508-8803-EACE65AC5ABF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CDAB6-9AAD-4209-B51E-44B7B3512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5178A-54A7-48BC-B0D5-1BDD4EAC5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D04B0-AC49-4DCF-B509-8CE035B88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7942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D3DA02-5EC6-4F51-BB0A-6A86F3294D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E4118D-EFCC-452A-A658-786795B956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220AE8-A531-4E04-93B7-3F2A7A86A9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D1286-ABC5-43D0-B89C-ABF198000E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020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A58076-E5EA-442C-8207-C9469DFBC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BAF2C3-7040-4EF4-BEAA-090F16924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EC5908-62B9-4BBF-BF38-5E2A48479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D68DA0-6E2E-40B9-AEA0-3DDBD58B1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52D9B7-5784-4269-8115-FB36142A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35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31818-F261-48B9-A406-E2BCE784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93A72B-354E-4FDA-BF38-7D40DE0F6F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DEE9176-F70B-4474-9C37-47783B665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FBAEE3-81F2-447A-9932-25DD8CAD2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CAA790-E762-4741-A75D-F67CFB8D4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15DDF5-DB0A-476E-B2AB-BC24E21BC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660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84C3A-21E4-46C9-A03C-56069381D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2C816A-D5BE-4568-A516-F20CED6EC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0E2DA7-0B8B-4FCE-ABB6-A06D1A70A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20087B1-50DB-4EB2-AED4-737866579D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65986D6-81C1-4BE6-9F30-CAFA8423DA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6227D7C-194A-4205-AF93-BE15AF96A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BDF7503-9830-480E-92DA-773E0EAAC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468351E-D5E4-4F9A-8D9B-F8C8E6F3C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4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20720F-ABEC-4C6B-90D5-8A52AC8EF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B2E8D6D-AF75-4573-8E5D-C12540000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44E84A9-D3FC-4523-B6A6-62074F9D3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75D10B6-694C-48C2-ACAE-C18AA06D9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234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52AB143-EB75-4909-B144-0C3B6D85D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4594EC7-22F8-4FD0-87DB-9DE3BF6F3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B5776B2-CD14-4F66-BA03-B341E5A6E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288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4775F3-FED9-42F0-A72D-76353AD3D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1B239D-D58C-4CBF-98AE-2C798E0B4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63AF040-EC33-407F-9628-6A9D7F25B9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8F7319-0E4E-4DAF-96AC-DE55332E5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0042265-DB25-412B-9FA1-E37CB7D29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3E58E2-B3B4-4829-8442-4CE0720DC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682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47686-16A2-4BED-B586-9C0178151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7328B30-3137-4428-87EB-E77B8534A8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4CD6E4-CEF9-4E95-9E49-39B64AFF6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A8593A-D203-4135-8489-536410498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D925CC8-F0EB-4B45-AA39-C158E9E14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19EA58-3E51-4ADA-B58C-6B0129A48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545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986EC-6053-407C-9F46-2C1F22EFA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836B66-D2B0-491E-B033-84EB4C8E2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CF9A97-2B4C-438B-B229-9FD67EFD01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6663D-20FF-49F9-A84B-6FE6BA16F0C8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FC81C2-0D79-4725-A5A2-A8EF5125E5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7EED0C-222A-4111-BECE-CCDC746779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0147B-5C72-4912-8C90-83480277C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36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06D013-22D0-4E52-8C07-BBA051F03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917" y="484189"/>
            <a:ext cx="10058400" cy="1609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99B4E9-484F-4671-9C1F-BE21FB60E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917" y="2120900"/>
            <a:ext cx="10058400" cy="4051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905E7-EDDA-4FD1-8D60-48C3328F47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65018" y="6272214"/>
            <a:ext cx="3272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CA28262-3FCB-475A-A521-0F45E17C3677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EB8D2-EF87-48F7-B31B-40670C245B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87968" y="6272214"/>
            <a:ext cx="6328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grpSp>
        <p:nvGrpSpPr>
          <p:cNvPr id="2054" name="Group 6">
            <a:extLst>
              <a:ext uri="{FF2B5EF4-FFF2-40B4-BE49-F238E27FC236}">
                <a16:creationId xmlns:a16="http://schemas.microsoft.com/office/drawing/2014/main" id="{74815EB8-F5FA-49CE-B93F-290EB28CEC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402484" y="6229350"/>
            <a:ext cx="457200" cy="457200"/>
            <a:chOff x="11361456" y="6195813"/>
            <a:chExt cx="548640" cy="54864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8F31BA4-AC8B-4AD8-BF8B-109D8380BD87}"/>
                </a:ext>
              </a:extLst>
            </p:cNvPr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2059" name="Oval 8">
              <a:extLst>
                <a:ext uri="{FF2B5EF4-FFF2-40B4-BE49-F238E27FC236}">
                  <a16:creationId xmlns:a16="http://schemas.microsoft.com/office/drawing/2014/main" id="{E041F1D4-441E-4A2E-A28D-B6DA81CEA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algn="ctr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 sz="1800"/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F6863-7CDA-4240-9556-6F5D1FD0E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1468" y="6272214"/>
            <a:ext cx="6392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 smtClean="0">
                <a:solidFill>
                  <a:srgbClr val="FFFFFF"/>
                </a:solidFill>
                <a:latin typeface="+mj-lt"/>
              </a:defRPr>
            </a:lvl1pPr>
          </a:lstStyle>
          <a:p>
            <a:pPr>
              <a:defRPr/>
            </a:pPr>
            <a:fld id="{B745E2A0-6FC1-457F-90F6-46004F5E5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8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 kern="1200" cap="all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anose="02040503050406030204" pitchFamily="18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anose="02040503050406030204" pitchFamily="18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anose="02040503050406030204" pitchFamily="18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anose="02040503050406030204" pitchFamily="18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anose="02040503050406030204" pitchFamily="18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anose="02040503050406030204" pitchFamily="18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anose="02040503050406030204" pitchFamily="18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mbria" panose="02040503050406030204" pitchFamily="18" charset="0"/>
        </a:defRPr>
      </a:lvl9pPr>
    </p:titleStyle>
    <p:bodyStyle>
      <a:lvl1pPr marL="136525" indent="-136525" algn="l" defTabSz="685800" rtl="0" fontAlgn="base">
        <a:lnSpc>
          <a:spcPct val="90000"/>
        </a:lnSpc>
        <a:spcBef>
          <a:spcPts val="900"/>
        </a:spcBef>
        <a:spcAft>
          <a:spcPct val="0"/>
        </a:spcAft>
        <a:buClr>
          <a:srgbClr val="9E3611"/>
        </a:buClr>
        <a:buSzPct val="85000"/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6525" algn="l" defTabSz="685800" rtl="0" fontAlgn="base">
        <a:lnSpc>
          <a:spcPct val="90000"/>
        </a:lnSpc>
        <a:spcBef>
          <a:spcPts val="300"/>
        </a:spcBef>
        <a:spcAft>
          <a:spcPts val="150"/>
        </a:spcAft>
        <a:buClr>
          <a:srgbClr val="9E3611"/>
        </a:buClr>
        <a:buSzPct val="85000"/>
        <a:buFont typeface="Wingdings" panose="05000000000000000000" pitchFamily="2" charset="2"/>
        <a:buChar char="§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47688" indent="-136525" algn="l" defTabSz="685800" rtl="0" fontAlgn="base">
        <a:lnSpc>
          <a:spcPct val="90000"/>
        </a:lnSpc>
        <a:spcBef>
          <a:spcPts val="300"/>
        </a:spcBef>
        <a:spcAft>
          <a:spcPts val="150"/>
        </a:spcAft>
        <a:buClr>
          <a:srgbClr val="9E3611"/>
        </a:buClr>
        <a:buSzPct val="85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54063" indent="-136525" algn="l" defTabSz="685800" rtl="0" fontAlgn="base">
        <a:lnSpc>
          <a:spcPct val="90000"/>
        </a:lnSpc>
        <a:spcBef>
          <a:spcPts val="300"/>
        </a:spcBef>
        <a:spcAft>
          <a:spcPts val="150"/>
        </a:spcAft>
        <a:buClr>
          <a:srgbClr val="9E3611"/>
        </a:buClr>
        <a:buSzPct val="85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58850" indent="-136525" algn="l" defTabSz="685800" rtl="0" fontAlgn="base">
        <a:lnSpc>
          <a:spcPct val="90000"/>
        </a:lnSpc>
        <a:spcBef>
          <a:spcPts val="300"/>
        </a:spcBef>
        <a:spcAft>
          <a:spcPts val="150"/>
        </a:spcAft>
        <a:buClr>
          <a:srgbClr val="9E3611"/>
        </a:buClr>
        <a:buSzPct val="85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1.png"/><Relationship Id="rId4" Type="http://schemas.openxmlformats.org/officeDocument/2006/relationships/oleObject" Target="../embeddings/oleObject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2.png"/><Relationship Id="rId4" Type="http://schemas.openxmlformats.org/officeDocument/2006/relationships/oleObject" Target="../embeddings/oleObject10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4.png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10853DBE-0651-4E67-8649-B641EFB309D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30442" y="304800"/>
            <a:ext cx="9585158" cy="4114800"/>
          </a:xfrm>
        </p:spPr>
        <p:txBody>
          <a:bodyPr anchor="ctr"/>
          <a:lstStyle/>
          <a:p>
            <a:pPr eaLnBrk="1" hangingPunct="1">
              <a:defRPr/>
            </a:pPr>
            <a:r>
              <a:rPr lang="ru-RU" altLang="ru-RU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Государственное учреждение здравоохранения Свердловской области «Свердловский областной центр профилактики и борьбы со СПИД»</a:t>
            </a:r>
            <a:br>
              <a:rPr lang="ru-RU" altLang="ru-RU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br>
              <a:rPr lang="ru-RU" altLang="ru-RU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ситуации по ВИЧ-инфекции в Свердловской области, выполнении мероприятий по ограничению распространения ВИЧ-инфекции в муниципальных образованиях Свердловской области и планах на 2019 год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4AF83DA8-5D83-4EC7-B014-5A6D34C2AA8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0" y="5334000"/>
            <a:ext cx="5105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Врач отдела профилактики и психосоциального консультирования </a:t>
            </a:r>
          </a:p>
          <a:p>
            <a:pPr eaLnBrk="1" hangingPunct="1">
              <a:defRPr/>
            </a:pPr>
            <a:r>
              <a:rPr lang="ru-RU" alt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Кравченко Ольга Ивановна</a:t>
            </a:r>
          </a:p>
        </p:txBody>
      </p:sp>
      <p:pic>
        <p:nvPicPr>
          <p:cNvPr id="8196" name="Picture 5" descr="Untitled-1">
            <a:extLst>
              <a:ext uri="{FF2B5EF4-FFF2-40B4-BE49-F238E27FC236}">
                <a16:creationId xmlns:a16="http://schemas.microsoft.com/office/drawing/2014/main" id="{5275A477-E408-4070-9717-EC8031674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724401"/>
            <a:ext cx="2819400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2083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286C969-7A3A-4374-8991-EFB1102B36EB}"/>
              </a:ext>
            </a:extLst>
          </p:cNvPr>
          <p:cNvSpPr/>
          <p:nvPr/>
        </p:nvSpPr>
        <p:spPr>
          <a:xfrm>
            <a:off x="1215343" y="266219"/>
            <a:ext cx="10014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D34817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Разработка и внедрение профилактических программ по ВИЧ-инфекции в образовательных учреждениях</a:t>
            </a:r>
          </a:p>
        </p:txBody>
      </p:sp>
      <p:sp>
        <p:nvSpPr>
          <p:cNvPr id="17411" name="TextBox 4">
            <a:extLst>
              <a:ext uri="{FF2B5EF4-FFF2-40B4-BE49-F238E27FC236}">
                <a16:creationId xmlns:a16="http://schemas.microsoft.com/office/drawing/2014/main" id="{3DFA4635-AAD2-4207-BA5B-7ADCC0C902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4987" y="1097216"/>
            <a:ext cx="2129742" cy="461665"/>
          </a:xfrm>
          <a:prstGeom prst="rect">
            <a:avLst/>
          </a:prstGeom>
          <a:noFill/>
          <a:ln w="222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Сделано: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FBCEF9-6D5D-4268-9AA1-752E0883B7EE}"/>
              </a:ext>
            </a:extLst>
          </p:cNvPr>
          <p:cNvSpPr txBox="1"/>
          <p:nvPr/>
        </p:nvSpPr>
        <p:spPr>
          <a:xfrm>
            <a:off x="162046" y="4367843"/>
            <a:ext cx="11894915" cy="1923604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Задачи на 2019 г:</a:t>
            </a:r>
          </a:p>
          <a:p>
            <a:pPr marL="257175" marR="0" lvl="0" indent="-2571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16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Подготовка специалистов образовательных организаций Свердловской области по дополнительной образовательной программе </a:t>
            </a:r>
          </a:p>
          <a:p>
            <a:pPr marL="257175" marR="0" lvl="0" indent="-2571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16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Анкетирование учащихся и родителей по оценке уровня  информированности по ВИЧ-инфекции и толерантности к людям, живущим с ВИЧ/СПИДом</a:t>
            </a:r>
          </a:p>
          <a:p>
            <a:pPr marL="257175" marR="0" lvl="0" indent="-2571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6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Информационная кампания, проведение экспресс-тестирования в течение учебного года в соответствии с рекомендованным объемом </a:t>
            </a:r>
            <a:r>
              <a:rPr kumimoji="0" lang="ru-RU" sz="16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7413" name="Rectangle 4">
            <a:extLst>
              <a:ext uri="{FF2B5EF4-FFF2-40B4-BE49-F238E27FC236}">
                <a16:creationId xmlns:a16="http://schemas.microsoft.com/office/drawing/2014/main" id="{78C1159E-4721-4BE7-89DD-91899D001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47" y="1701478"/>
            <a:ext cx="11748302" cy="1200329"/>
          </a:xfrm>
          <a:prstGeom prst="rect">
            <a:avLst/>
          </a:prstGeom>
          <a:solidFill>
            <a:srgbClr val="92D050">
              <a:alpha val="9019"/>
            </a:srgbClr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257175" indent="-2571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57175" marR="0" lvl="0" indent="-2571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Реализация программы «Профилактика ВИЧ-инфекции среди молодежи» </a:t>
            </a:r>
          </a:p>
          <a:p>
            <a:pPr marL="257175" marR="0" lvl="0" indent="-2571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sng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во всех образовательных учреждениях (с 2012 г.) 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(ежегодный мониторинг эффективности)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Всего с 2012г. </a:t>
            </a:r>
            <a:r>
              <a:rPr lang="ru-RU" altLang="ru-RU" sz="1800" b="1" dirty="0">
                <a:solidFill>
                  <a:srgbClr val="000000"/>
                </a:solidFill>
                <a:cs typeface="Arial" panose="020B0604020202020204" pitchFamily="34" charset="0"/>
              </a:rPr>
              <a:t>специалистами ГБУЗ СО «ОЦ СПИД» подготовлено 5603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специалиста, в т.ч.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2018г.  </a:t>
            </a:r>
            <a:r>
              <a:rPr lang="ru-RU" altLang="ru-RU" sz="1800" b="1" dirty="0">
                <a:solidFill>
                  <a:srgbClr val="000000"/>
                </a:solidFill>
                <a:cs typeface="Arial" panose="020B0604020202020204" pitchFamily="34" charset="0"/>
              </a:rPr>
              <a:t>1171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специалист</a:t>
            </a:r>
            <a:endParaRPr kumimoji="0" lang="ru-RU" altLang="ru-RU" sz="1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BBF8CD3B-FB5F-4679-893A-A214D0E4E801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162046" y="3044404"/>
            <a:ext cx="11921923" cy="1323439"/>
          </a:xfrm>
          <a:prstGeom prst="rect">
            <a:avLst/>
          </a:prstGeom>
          <a:noFill/>
          <a:ln w="222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914400" eaLnBrk="0" hangingPunct="0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Разработана программа по профилактике ВИЧ-инфекции для специалистов коррекционных организаций с методическим пособием «Организация работы по профилактике ВИЧ-инфекции в коррекционных организациях» с комплектом учебных материалов (рекомендовано Ученым советом ФГБОУ ВО «</a:t>
            </a:r>
            <a:r>
              <a:rPr kumimoji="0" lang="ru-RU" alt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УрГПУ</a:t>
            </a:r>
            <a:r>
              <a:rPr kumimoji="0" lang="ru-RU" alt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»)</a:t>
            </a:r>
          </a:p>
          <a:p>
            <a:pPr algn="just" defTabSz="914400" eaLnBrk="0" hangingPunct="0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ru-RU" altLang="ru-RU" sz="1600" b="1" dirty="0">
                <a:solidFill>
                  <a:srgbClr val="002060"/>
                </a:solidFill>
                <a:cs typeface="Arial" panose="020B0604020202020204" pitchFamily="34" charset="0"/>
              </a:rPr>
              <a:t>Разработана программа по профилактике ВИЧ-инфекции для специалистов учреждений для детей-сирот и детей, оставшихся без попечения родителей с методическим пособием</a:t>
            </a:r>
            <a:endParaRPr kumimoji="0" lang="ru-RU" altLang="ru-RU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975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3448BFE-CDEF-47BF-808A-4E49BB04935F}"/>
              </a:ext>
            </a:extLst>
          </p:cNvPr>
          <p:cNvSpPr/>
          <p:nvPr/>
        </p:nvSpPr>
        <p:spPr>
          <a:xfrm>
            <a:off x="802104" y="364363"/>
            <a:ext cx="111171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D34817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Разработка и внедрение региональных волонтерских программ по профилактике ВИЧ</a:t>
            </a:r>
          </a:p>
        </p:txBody>
      </p:sp>
      <p:sp>
        <p:nvSpPr>
          <p:cNvPr id="21507" name="TextBox 4">
            <a:extLst>
              <a:ext uri="{FF2B5EF4-FFF2-40B4-BE49-F238E27FC236}">
                <a16:creationId xmlns:a16="http://schemas.microsoft.com/office/drawing/2014/main" id="{CB6A5958-CC71-4400-BC24-5F34CC390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6326" y="1226385"/>
            <a:ext cx="2973844" cy="461665"/>
          </a:xfrm>
          <a:prstGeom prst="rect">
            <a:avLst/>
          </a:prstGeom>
          <a:noFill/>
          <a:ln w="222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Сделано: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08F444-8BCC-4E84-B890-E036E8E9BC2F}"/>
              </a:ext>
            </a:extLst>
          </p:cNvPr>
          <p:cNvSpPr txBox="1"/>
          <p:nvPr/>
        </p:nvSpPr>
        <p:spPr>
          <a:xfrm>
            <a:off x="1748589" y="4778376"/>
            <a:ext cx="8454190" cy="1015663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Задачи на 2019 год: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257175" marR="0" lvl="0" indent="-2571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обучение педагогов-кураторов и волонтеров (в ОЦСПИД)</a:t>
            </a:r>
          </a:p>
          <a:p>
            <a:pPr marL="257175" marR="0" lvl="0" indent="-2571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привлечение к информированию работающих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81635E-FFAE-40BD-B787-BE8EFD0EF754}"/>
              </a:ext>
            </a:extLst>
          </p:cNvPr>
          <p:cNvSpPr txBox="1"/>
          <p:nvPr/>
        </p:nvSpPr>
        <p:spPr>
          <a:xfrm>
            <a:off x="2476501" y="1781176"/>
            <a:ext cx="2409825" cy="170815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9050">
            <a:solidFill>
              <a:srgbClr val="800000"/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Волонтеры медики: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Медицинский университет,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Медицинский колледж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3E5DF7-E378-4314-8ACB-79D9D7551C77}"/>
              </a:ext>
            </a:extLst>
          </p:cNvPr>
          <p:cNvSpPr txBox="1"/>
          <p:nvPr/>
        </p:nvSpPr>
        <p:spPr>
          <a:xfrm>
            <a:off x="5016500" y="1781176"/>
            <a:ext cx="2320925" cy="171926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9050">
            <a:solidFill>
              <a:srgbClr val="002060"/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Волонтеры «Танцуй ради жизни»: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18 муниципалитетов,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29 команд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01B0B3-8A4C-4477-A840-A931855A86A7}"/>
              </a:ext>
            </a:extLst>
          </p:cNvPr>
          <p:cNvSpPr txBox="1"/>
          <p:nvPr/>
        </p:nvSpPr>
        <p:spPr>
          <a:xfrm>
            <a:off x="7446466" y="1781176"/>
            <a:ext cx="2151062" cy="1719262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1905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Волонтерские отряды в муниципалитете: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школах, СУЗ, учреждениях доп. образования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38EC09-FD1B-4BAF-8545-14381BB3B13B}"/>
              </a:ext>
            </a:extLst>
          </p:cNvPr>
          <p:cNvSpPr txBox="1"/>
          <p:nvPr/>
        </p:nvSpPr>
        <p:spPr>
          <a:xfrm>
            <a:off x="2514601" y="3752850"/>
            <a:ext cx="2409825" cy="8890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9050">
            <a:solidFill>
              <a:srgbClr val="800000"/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Экспресс тестирование </a:t>
            </a:r>
            <a:r>
              <a:rPr kumimoji="0" lang="ru-RU" sz="16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ВИЧ</a:t>
            </a: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консультирование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2B1EB1-0741-4AB6-9BFD-5B08A1F516B1}"/>
              </a:ext>
            </a:extLst>
          </p:cNvPr>
          <p:cNvSpPr txBox="1"/>
          <p:nvPr/>
        </p:nvSpPr>
        <p:spPr>
          <a:xfrm>
            <a:off x="5026026" y="3752850"/>
            <a:ext cx="4525595" cy="8890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Информирование,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привлечение к тестированию,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пропаганда ЗОЖ</a:t>
            </a: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9508EF13-FFBD-45E0-AC6D-201E15E2F7B1}"/>
              </a:ext>
            </a:extLst>
          </p:cNvPr>
          <p:cNvCxnSpPr/>
          <p:nvPr/>
        </p:nvCxnSpPr>
        <p:spPr>
          <a:xfrm>
            <a:off x="3829050" y="3563938"/>
            <a:ext cx="0" cy="188912"/>
          </a:xfrm>
          <a:prstGeom prst="straightConnector1">
            <a:avLst/>
          </a:prstGeom>
          <a:ln w="50800">
            <a:solidFill>
              <a:srgbClr val="8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CE54A85E-3921-447A-AD0A-AD23AFC3E530}"/>
              </a:ext>
            </a:extLst>
          </p:cNvPr>
          <p:cNvCxnSpPr/>
          <p:nvPr/>
        </p:nvCxnSpPr>
        <p:spPr>
          <a:xfrm>
            <a:off x="6176963" y="3562351"/>
            <a:ext cx="0" cy="188913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77BDECE5-6A97-438C-A81E-7E04A47B76A7}"/>
              </a:ext>
            </a:extLst>
          </p:cNvPr>
          <p:cNvCxnSpPr/>
          <p:nvPr/>
        </p:nvCxnSpPr>
        <p:spPr>
          <a:xfrm>
            <a:off x="8342313" y="3562351"/>
            <a:ext cx="0" cy="188913"/>
          </a:xfrm>
          <a:prstGeom prst="straightConnector1">
            <a:avLst/>
          </a:prstGeom>
          <a:ln w="50800">
            <a:solidFill>
              <a:srgbClr val="8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88CA19-6A6D-4A0D-81CF-3A8CE313E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599" y="3200400"/>
            <a:ext cx="7820949" cy="70026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Результаты опроса молодежи</a:t>
            </a:r>
          </a:p>
        </p:txBody>
      </p:sp>
      <p:sp>
        <p:nvSpPr>
          <p:cNvPr id="14339" name="TextBox 1">
            <a:extLst>
              <a:ext uri="{FF2B5EF4-FFF2-40B4-BE49-F238E27FC236}">
                <a16:creationId xmlns:a16="http://schemas.microsoft.com/office/drawing/2014/main" id="{5999EB90-777B-43B8-91B8-A7CEFF09D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6501" y="4660901"/>
            <a:ext cx="19859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800" b="1">
                <a:solidFill>
                  <a:schemeClr val="bg1"/>
                </a:solidFill>
              </a:rPr>
              <a:t>2017, 2018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A72A6D-01D7-43B2-90DC-DA2F372B5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9288" y="404813"/>
            <a:ext cx="8261350" cy="103981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Доля респондентов, считающих, что в Свердловской области существует эпидемия ВИЧ</a:t>
            </a:r>
          </a:p>
        </p:txBody>
      </p:sp>
      <p:graphicFrame>
        <p:nvGraphicFramePr>
          <p:cNvPr id="15363" name="Объект 3">
            <a:extLst>
              <a:ext uri="{FF2B5EF4-FFF2-40B4-BE49-F238E27FC236}">
                <a16:creationId xmlns:a16="http://schemas.microsoft.com/office/drawing/2014/main" id="{E963E045-8717-4AFC-A3CD-FAFD982C608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930400" y="1701800"/>
          <a:ext cx="8331200" cy="451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r:id="rId4" imgW="8327858" imgH="4517528" progId="Excel.Chart.8">
                  <p:embed/>
                </p:oleObj>
              </mc:Choice>
              <mc:Fallback>
                <p:oleObj r:id="rId4" imgW="8327858" imgH="4517528" progId="Excel.Chart.8">
                  <p:embed/>
                  <p:pic>
                    <p:nvPicPr>
                      <p:cNvPr id="15363" name="Объект 3">
                        <a:extLst>
                          <a:ext uri="{FF2B5EF4-FFF2-40B4-BE49-F238E27FC236}">
                            <a16:creationId xmlns:a16="http://schemas.microsoft.com/office/drawing/2014/main" id="{E963E045-8717-4AFC-A3CD-FAFD982C6084}"/>
                          </a:ext>
                        </a:extLst>
                      </p:cNvPr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0400" y="1701800"/>
                        <a:ext cx="8331200" cy="451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18B2E1-D693-4F1C-832B-5D0943D58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пУТИ передачи вич по мнению респондентов</a:t>
            </a:r>
          </a:p>
        </p:txBody>
      </p:sp>
      <p:sp>
        <p:nvSpPr>
          <p:cNvPr id="16387" name="TextBox 5">
            <a:extLst>
              <a:ext uri="{FF2B5EF4-FFF2-40B4-BE49-F238E27FC236}">
                <a16:creationId xmlns:a16="http://schemas.microsoft.com/office/drawing/2014/main" id="{730E789E-C70C-4BE7-BC5F-618F1BA1B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7664" y="1557339"/>
            <a:ext cx="281622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ru-RU" altLang="ru-RU" b="1"/>
              <a:t>Доля правильных ответов</a:t>
            </a:r>
          </a:p>
          <a:p>
            <a:pPr algn="ctr"/>
            <a:r>
              <a:rPr lang="ru-RU" altLang="ru-RU" sz="2800" b="1">
                <a:solidFill>
                  <a:srgbClr val="C00000"/>
                </a:solidFill>
              </a:rPr>
              <a:t>66,0%</a:t>
            </a:r>
          </a:p>
          <a:p>
            <a:pPr algn="ctr"/>
            <a:r>
              <a:rPr lang="ru-RU" altLang="ru-RU" sz="2000" b="1"/>
              <a:t>2017г – </a:t>
            </a:r>
            <a:r>
              <a:rPr lang="ru-RU" altLang="ru-RU" sz="2000" b="1">
                <a:solidFill>
                  <a:srgbClr val="C00000"/>
                </a:solidFill>
              </a:rPr>
              <a:t>67.2%</a:t>
            </a:r>
          </a:p>
          <a:p>
            <a:pPr algn="ctr"/>
            <a:r>
              <a:rPr lang="ru-RU" altLang="ru-RU" sz="2000" b="1"/>
              <a:t>Норма - </a:t>
            </a:r>
            <a:r>
              <a:rPr lang="ru-RU" altLang="ru-RU" sz="2000" b="1">
                <a:solidFill>
                  <a:srgbClr val="C00000"/>
                </a:solidFill>
              </a:rPr>
              <a:t>95%</a:t>
            </a:r>
          </a:p>
        </p:txBody>
      </p:sp>
      <p:graphicFrame>
        <p:nvGraphicFramePr>
          <p:cNvPr id="16388" name="Content Placeholder 4">
            <a:extLst>
              <a:ext uri="{FF2B5EF4-FFF2-40B4-BE49-F238E27FC236}">
                <a16:creationId xmlns:a16="http://schemas.microsoft.com/office/drawing/2014/main" id="{7F18F0A1-A185-4061-A084-EBC5B9B3143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084388" y="1793876"/>
          <a:ext cx="8331200" cy="447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r:id="rId4" imgW="8333954" imgH="4474852" progId="Excel.Chart.8">
                  <p:embed/>
                </p:oleObj>
              </mc:Choice>
              <mc:Fallback>
                <p:oleObj r:id="rId4" imgW="8333954" imgH="4474852" progId="Excel.Chart.8">
                  <p:embed/>
                  <p:pic>
                    <p:nvPicPr>
                      <p:cNvPr id="16388" name="Content Placeholder 4">
                        <a:extLst>
                          <a:ext uri="{FF2B5EF4-FFF2-40B4-BE49-F238E27FC236}">
                            <a16:creationId xmlns:a16="http://schemas.microsoft.com/office/drawing/2014/main" id="{7F18F0A1-A185-4061-A084-EBC5B9B31433}"/>
                          </a:ext>
                        </a:extLst>
                      </p:cNvPr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4388" y="1793876"/>
                        <a:ext cx="8331200" cy="4475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FCC45B34-8CD1-4016-99FD-8DFECADE3D11}"/>
              </a:ext>
            </a:extLst>
          </p:cNvPr>
          <p:cNvSpPr/>
          <p:nvPr/>
        </p:nvSpPr>
        <p:spPr>
          <a:xfrm>
            <a:off x="2073275" y="2849564"/>
            <a:ext cx="6711950" cy="20161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C49B570-D6B7-484A-8179-AAAA8E056A2F}"/>
              </a:ext>
            </a:extLst>
          </p:cNvPr>
          <p:cNvCxnSpPr/>
          <p:nvPr/>
        </p:nvCxnSpPr>
        <p:spPr>
          <a:xfrm>
            <a:off x="7967663" y="4508500"/>
            <a:ext cx="252095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86429-8D69-4DC1-9BE2-D965E51BA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Источники информации, из которых респонденты получают информацию o ВИЧ-инфекции</a:t>
            </a:r>
          </a:p>
        </p:txBody>
      </p:sp>
      <p:graphicFrame>
        <p:nvGraphicFramePr>
          <p:cNvPr id="19459" name="Content Placeholder 3">
            <a:extLst>
              <a:ext uri="{FF2B5EF4-FFF2-40B4-BE49-F238E27FC236}">
                <a16:creationId xmlns:a16="http://schemas.microsoft.com/office/drawing/2014/main" id="{E02A3CAE-AF99-49F5-800D-132DFB8EA07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930400" y="1701801"/>
          <a:ext cx="8331200" cy="447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r:id="rId4" imgW="8327858" imgH="4474852" progId="Excel.Chart.8">
                  <p:embed/>
                </p:oleObj>
              </mc:Choice>
              <mc:Fallback>
                <p:oleObj r:id="rId4" imgW="8327858" imgH="4474852" progId="Excel.Chart.8">
                  <p:embed/>
                  <p:pic>
                    <p:nvPicPr>
                      <p:cNvPr id="19459" name="Content Placeholder 3">
                        <a:extLst>
                          <a:ext uri="{FF2B5EF4-FFF2-40B4-BE49-F238E27FC236}">
                            <a16:creationId xmlns:a16="http://schemas.microsoft.com/office/drawing/2014/main" id="{E02A3CAE-AF99-49F5-800D-132DFB8EA072}"/>
                          </a:ext>
                        </a:extLst>
                      </p:cNvPr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0400" y="1701801"/>
                        <a:ext cx="8331200" cy="4475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CCF21-28EE-4871-B135-419D7EA26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Респонденты о том, какие мероприятия проводятся в их учебном заведении</a:t>
            </a:r>
          </a:p>
        </p:txBody>
      </p:sp>
      <p:graphicFrame>
        <p:nvGraphicFramePr>
          <p:cNvPr id="20483" name="Content Placeholder 3">
            <a:extLst>
              <a:ext uri="{FF2B5EF4-FFF2-40B4-BE49-F238E27FC236}">
                <a16:creationId xmlns:a16="http://schemas.microsoft.com/office/drawing/2014/main" id="{2B18AEDC-B3A7-4513-B8C9-3E89F7F1234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941513" y="1649413"/>
          <a:ext cx="8331200" cy="447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r:id="rId4" imgW="8333954" imgH="4474852" progId="Excel.Chart.8">
                  <p:embed/>
                </p:oleObj>
              </mc:Choice>
              <mc:Fallback>
                <p:oleObj r:id="rId4" imgW="8333954" imgH="4474852" progId="Excel.Chart.8">
                  <p:embed/>
                  <p:pic>
                    <p:nvPicPr>
                      <p:cNvPr id="20483" name="Content Placeholder 3">
                        <a:extLst>
                          <a:ext uri="{FF2B5EF4-FFF2-40B4-BE49-F238E27FC236}">
                            <a16:creationId xmlns:a16="http://schemas.microsoft.com/office/drawing/2014/main" id="{2B18AEDC-B3A7-4513-B8C9-3E89F7F12340}"/>
                          </a:ext>
                        </a:extLst>
                      </p:cNvPr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1513" y="1649413"/>
                        <a:ext cx="8331200" cy="4475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F87CDB33-A5A9-4DAB-846F-A53EDB8CA24F}"/>
              </a:ext>
            </a:extLst>
          </p:cNvPr>
          <p:cNvSpPr/>
          <p:nvPr/>
        </p:nvSpPr>
        <p:spPr>
          <a:xfrm>
            <a:off x="1631950" y="1628775"/>
            <a:ext cx="8064500" cy="17287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89474-C351-41B1-9C0C-27515AE9F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Выводы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D03DA-6FC4-4491-AC75-D6506BE12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124" y="2199190"/>
            <a:ext cx="10178193" cy="4074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Уровень информированности молодежи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 путях передачи ВИЧ-инфекции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недостаточен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Если про наркотический путь передачи знает большинство учащейся молодежи, то про половой путь передачи не знает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около трети.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Основными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источниками информации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 ВИЧ инфекции для молодежи являются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интернет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педагоги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 учащихся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не доходят информационные материалы по профилактике ВИЧ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Уровень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толерантности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молодежи к ВИЧ-инфицированным людям недостаточен</a:t>
            </a:r>
          </a:p>
          <a:p>
            <a:pPr fontAlgn="auto">
              <a:spcAft>
                <a:spcPts val="0"/>
              </a:spcAft>
              <a:defRPr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404730" y="332656"/>
            <a:ext cx="9260025" cy="5577814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ru-RU" sz="6000" b="1" i="1" dirty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6000" b="1" i="1" dirty="0">
                <a:solidFill>
                  <a:srgbClr val="800000"/>
                </a:solidFill>
                <a:latin typeface="Times New Roman" pitchFamily="18" charset="0"/>
              </a:rPr>
              <a:t>Спасибо за внимание!</a:t>
            </a:r>
            <a:br>
              <a:rPr lang="ru-RU" sz="6000" b="1" i="1" dirty="0">
                <a:solidFill>
                  <a:srgbClr val="800000"/>
                </a:solidFill>
                <a:latin typeface="Times New Roman" pitchFamily="18" charset="0"/>
              </a:rPr>
            </a:br>
            <a:br>
              <a:rPr lang="ru-RU" sz="6000" b="1" i="1" dirty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4000" b="1" i="1" dirty="0">
                <a:solidFill>
                  <a:srgbClr val="000066"/>
                </a:solidFill>
                <a:latin typeface="Times New Roman" pitchFamily="18" charset="0"/>
              </a:rPr>
              <a:t>ОБЛАСТНОЙ ЦЕНТР СПИД</a:t>
            </a:r>
            <a:br>
              <a:rPr lang="ru-RU" sz="4000" b="1" i="1" dirty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sz="4000" b="1" i="1" dirty="0">
                <a:solidFill>
                  <a:srgbClr val="000066"/>
                </a:solidFill>
                <a:latin typeface="Times New Roman" pitchFamily="18" charset="0"/>
              </a:rPr>
              <a:t>приемная 240-12-54</a:t>
            </a:r>
            <a:br>
              <a:rPr lang="ru-RU" sz="4000" b="1" i="1" dirty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sz="4000" b="1" i="1" dirty="0">
                <a:solidFill>
                  <a:srgbClr val="000066"/>
                </a:solidFill>
                <a:latin typeface="Times New Roman" pitchFamily="18" charset="0"/>
              </a:rPr>
              <a:t>отдел профилактики 240-89-94</a:t>
            </a:r>
            <a:br>
              <a:rPr lang="ru-RU" sz="4000" b="1" i="1" dirty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sz="4000" b="1" i="1" dirty="0">
                <a:solidFill>
                  <a:srgbClr val="000066"/>
                </a:solidFill>
                <a:latin typeface="Times New Roman" pitchFamily="18" charset="0"/>
              </a:rPr>
              <a:t>     </a:t>
            </a:r>
            <a:r>
              <a:rPr lang="en-US" sz="4000" b="1" i="1" dirty="0">
                <a:solidFill>
                  <a:srgbClr val="000066"/>
                </a:solidFill>
                <a:latin typeface="Times New Roman" pitchFamily="18" charset="0"/>
              </a:rPr>
              <a:t>spid66.ru, livehiv.ru</a:t>
            </a:r>
            <a:endParaRPr lang="ru-RU" sz="4000" b="1" i="1" dirty="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32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>
            <a:extLst>
              <a:ext uri="{FF2B5EF4-FFF2-40B4-BE49-F238E27FC236}">
                <a16:creationId xmlns:a16="http://schemas.microsoft.com/office/drawing/2014/main" id="{5B9CE777-A6B7-4A4A-B79F-EDCB901942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1508" y="407624"/>
            <a:ext cx="755757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Ситуация по ВИЧ-инфекции в России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(по данным Федерального центра СПИД)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4268A5-A38D-4674-9EC3-08F817861FE4}"/>
              </a:ext>
            </a:extLst>
          </p:cNvPr>
          <p:cNvSpPr txBox="1"/>
          <p:nvPr/>
        </p:nvSpPr>
        <p:spPr>
          <a:xfrm>
            <a:off x="378972" y="1146288"/>
            <a:ext cx="11467887" cy="888705"/>
          </a:xfrm>
          <a:prstGeom prst="rect">
            <a:avLst/>
          </a:prstGeom>
          <a:pattFill prst="pct5">
            <a:fgClr>
              <a:srgbClr val="800000"/>
            </a:fgClr>
            <a:bgClr>
              <a:schemeClr val="bg1"/>
            </a:bgClr>
          </a:pattFill>
          <a:ln w="19050">
            <a:solidFill>
              <a:srgbClr val="800000"/>
            </a:solidFill>
          </a:ln>
        </p:spPr>
        <p:txBody>
          <a:bodyPr wrap="square">
            <a:spAutoFit/>
          </a:bodyPr>
          <a:lstStyle/>
          <a:p>
            <a:pPr marL="257175" marR="0" lvl="0" indent="-2571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1725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</a:t>
            </a:r>
            <a:r>
              <a:rPr lang="ru-RU" sz="1725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01.11</a:t>
            </a:r>
            <a:r>
              <a:rPr kumimoji="0" lang="ru-RU" sz="1725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.2018 г.  </a:t>
            </a: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всего зарегистрировано </a:t>
            </a: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</a:t>
            </a:r>
            <a:r>
              <a:rPr lang="ru-RU" sz="1725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306 109</a:t>
            </a: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случаев ВИЧ-инфекции</a:t>
            </a:r>
          </a:p>
          <a:p>
            <a:pPr marL="257175" marR="0" lvl="0" indent="-2571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Умерло </a:t>
            </a:r>
            <a:r>
              <a:rPr lang="ru-RU" sz="1725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308 072</a:t>
            </a: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человека</a:t>
            </a:r>
          </a:p>
          <a:p>
            <a:pPr marL="257175" marR="0" lvl="0" indent="-2571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Живут с ВИЧ </a:t>
            </a: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998 067 </a:t>
            </a: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человек, пораженность </a:t>
            </a:r>
            <a:r>
              <a:rPr kumimoji="0" lang="ru-RU" sz="1725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0,6%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B29252C3-378B-4AEF-ADE8-5B511E4C0F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511204"/>
              </p:ext>
            </p:extLst>
          </p:nvPr>
        </p:nvGraphicFramePr>
        <p:xfrm>
          <a:off x="7140388" y="3334871"/>
          <a:ext cx="4504766" cy="2558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7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45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2380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Иркутская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1,9%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380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Свердловская</a:t>
                      </a:r>
                    </a:p>
                    <a:p>
                      <a:endParaRPr lang="ru-RU" sz="15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1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1,7%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1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380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Кемеровская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1,7%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380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Самарская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1,6%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380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Оренбургская 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1,3 %</a:t>
                      </a:r>
                    </a:p>
                  </a:txBody>
                  <a:tcPr marL="68572" marR="68572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275" name="TextBox 11">
            <a:extLst>
              <a:ext uri="{FF2B5EF4-FFF2-40B4-BE49-F238E27FC236}">
                <a16:creationId xmlns:a16="http://schemas.microsoft.com/office/drawing/2014/main" id="{5BADD0F4-1C6F-4700-A8AB-C496344A3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388" y="2528047"/>
            <a:ext cx="4504765" cy="69249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Регионы РФ с самой высокой пораженностью %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900E85-BD54-487D-90A2-F0EDFC224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41" y="2328274"/>
            <a:ext cx="6627949" cy="385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02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>
            <a:extLst>
              <a:ext uri="{FF2B5EF4-FFF2-40B4-BE49-F238E27FC236}">
                <a16:creationId xmlns:a16="http://schemas.microsoft.com/office/drawing/2014/main" id="{E7C6EB79-630D-4D62-9449-0B7567CBA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671514"/>
            <a:ext cx="89154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Ситуация по ВИЧ-инфекции в Свердловской области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(на  01.01.2019 года)</a:t>
            </a:r>
          </a:p>
        </p:txBody>
      </p:sp>
      <p:sp>
        <p:nvSpPr>
          <p:cNvPr id="11267" name="Прямоугольник 4">
            <a:extLst>
              <a:ext uri="{FF2B5EF4-FFF2-40B4-BE49-F238E27FC236}">
                <a16:creationId xmlns:a16="http://schemas.microsoft.com/office/drawing/2014/main" id="{913FA050-3D30-4E56-889F-96CB5F9E8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7163" y="1452563"/>
            <a:ext cx="6858000" cy="647700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Общее число живущих с ВИЧ – 77 432 человека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Пораженность населения - 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1,8% (Россия 0,6%)</a:t>
            </a:r>
          </a:p>
        </p:txBody>
      </p:sp>
      <p:sp>
        <p:nvSpPr>
          <p:cNvPr id="11268" name="TextBox 1">
            <a:extLst>
              <a:ext uri="{FF2B5EF4-FFF2-40B4-BE49-F238E27FC236}">
                <a16:creationId xmlns:a16="http://schemas.microsoft.com/office/drawing/2014/main" id="{2B69B76F-E4F6-438E-B4CB-2A077CB4E55E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H="1" flipV="1">
            <a:off x="9352344" y="3624882"/>
            <a:ext cx="1364962" cy="739775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5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Свердловская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5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область</a:t>
            </a:r>
          </a:p>
        </p:txBody>
      </p:sp>
      <p:sp>
        <p:nvSpPr>
          <p:cNvPr id="11269" name="TextBox 1">
            <a:extLst>
              <a:ext uri="{FF2B5EF4-FFF2-40B4-BE49-F238E27FC236}">
                <a16:creationId xmlns:a16="http://schemas.microsoft.com/office/drawing/2014/main" id="{02D31F71-108C-42E8-9C4F-9AFBCE36C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2344" y="5155512"/>
            <a:ext cx="1364962" cy="451911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Россия</a:t>
            </a:r>
          </a:p>
        </p:txBody>
      </p:sp>
      <p:sp>
        <p:nvSpPr>
          <p:cNvPr id="11271" name="TextBox 1">
            <a:extLst>
              <a:ext uri="{FF2B5EF4-FFF2-40B4-BE49-F238E27FC236}">
                <a16:creationId xmlns:a16="http://schemas.microsoft.com/office/drawing/2014/main" id="{0333AA75-8A32-4E4B-8E71-B26AB395A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0847" y="2312990"/>
            <a:ext cx="7911353" cy="647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Динамика первичной заболеваемости ВИЧ-инфекцией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Свердловской области и России </a:t>
            </a:r>
            <a:r>
              <a:rPr kumimoji="0" lang="ru-RU" alt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(на 100 тысяч населения)</a:t>
            </a:r>
          </a:p>
        </p:txBody>
      </p:sp>
      <p:graphicFrame>
        <p:nvGraphicFramePr>
          <p:cNvPr id="11272" name="Объект 10">
            <a:extLst>
              <a:ext uri="{FF2B5EF4-FFF2-40B4-BE49-F238E27FC236}">
                <a16:creationId xmlns:a16="http://schemas.microsoft.com/office/drawing/2014/main" id="{465A261D-B8AC-47AF-8D8B-4DB2073EAD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1028356"/>
              </p:ext>
            </p:extLst>
          </p:nvPr>
        </p:nvGraphicFramePr>
        <p:xfrm>
          <a:off x="2527300" y="3175000"/>
          <a:ext cx="6710363" cy="326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Worksheet" r:id="rId4" imgW="11792118" imgH="7067706" progId="Excel.Sheet.8">
                  <p:embed/>
                </p:oleObj>
              </mc:Choice>
              <mc:Fallback>
                <p:oleObj name="Worksheet" r:id="rId4" imgW="11792118" imgH="7067706" progId="Excel.Sheet.8">
                  <p:embed/>
                  <p:pic>
                    <p:nvPicPr>
                      <p:cNvPr id="11272" name="Объект 10">
                        <a:extLst>
                          <a:ext uri="{FF2B5EF4-FFF2-40B4-BE49-F238E27FC236}">
                            <a16:creationId xmlns:a16="http://schemas.microsoft.com/office/drawing/2014/main" id="{465A261D-B8AC-47AF-8D8B-4DB2073EADAB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7300" y="3175000"/>
                        <a:ext cx="6710363" cy="3265488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2060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9495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8D352892-5B69-4DA7-84D0-0C90AF843A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264043"/>
              </p:ext>
            </p:extLst>
          </p:nvPr>
        </p:nvGraphicFramePr>
        <p:xfrm>
          <a:off x="2181726" y="2057580"/>
          <a:ext cx="8181474" cy="4519432"/>
        </p:xfrm>
        <a:graphic>
          <a:graphicData uri="http://schemas.openxmlformats.org/drawingml/2006/table">
            <a:tbl>
              <a:tblPr/>
              <a:tblGrid>
                <a:gridCol w="879667">
                  <a:extLst>
                    <a:ext uri="{9D8B030D-6E8A-4147-A177-3AD203B41FA5}">
                      <a16:colId xmlns:a16="http://schemas.microsoft.com/office/drawing/2014/main" val="4105813108"/>
                    </a:ext>
                  </a:extLst>
                </a:gridCol>
                <a:gridCol w="1889655">
                  <a:extLst>
                    <a:ext uri="{9D8B030D-6E8A-4147-A177-3AD203B41FA5}">
                      <a16:colId xmlns:a16="http://schemas.microsoft.com/office/drawing/2014/main" val="2476998699"/>
                    </a:ext>
                  </a:extLst>
                </a:gridCol>
                <a:gridCol w="456123">
                  <a:extLst>
                    <a:ext uri="{9D8B030D-6E8A-4147-A177-3AD203B41FA5}">
                      <a16:colId xmlns:a16="http://schemas.microsoft.com/office/drawing/2014/main" val="2952415409"/>
                    </a:ext>
                  </a:extLst>
                </a:gridCol>
                <a:gridCol w="1956731">
                  <a:extLst>
                    <a:ext uri="{9D8B030D-6E8A-4147-A177-3AD203B41FA5}">
                      <a16:colId xmlns:a16="http://schemas.microsoft.com/office/drawing/2014/main" val="3511831687"/>
                    </a:ext>
                  </a:extLst>
                </a:gridCol>
                <a:gridCol w="456123">
                  <a:extLst>
                    <a:ext uri="{9D8B030D-6E8A-4147-A177-3AD203B41FA5}">
                      <a16:colId xmlns:a16="http://schemas.microsoft.com/office/drawing/2014/main" val="772314137"/>
                    </a:ext>
                  </a:extLst>
                </a:gridCol>
                <a:gridCol w="2087052">
                  <a:extLst>
                    <a:ext uri="{9D8B030D-6E8A-4147-A177-3AD203B41FA5}">
                      <a16:colId xmlns:a16="http://schemas.microsoft.com/office/drawing/2014/main" val="3708773975"/>
                    </a:ext>
                  </a:extLst>
                </a:gridCol>
                <a:gridCol w="456123">
                  <a:extLst>
                    <a:ext uri="{9D8B030D-6E8A-4147-A177-3AD203B41FA5}">
                      <a16:colId xmlns:a16="http://schemas.microsoft.com/office/drawing/2014/main" val="3223235699"/>
                    </a:ext>
                  </a:extLst>
                </a:gridCol>
              </a:tblGrid>
              <a:tr h="2717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Calibri" panose="020F0502020204030204" pitchFamily="34" charset="0"/>
                        </a:rPr>
                        <a:t>Место</a:t>
                      </a: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 год</a:t>
                      </a:r>
                      <a:endParaRPr kumimoji="0" lang="ru-RU" altLang="ru-RU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 год</a:t>
                      </a:r>
                      <a:endParaRPr kumimoji="0" lang="ru-RU" altLang="ru-RU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год</a:t>
                      </a: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3374611"/>
                  </a:ext>
                </a:extLst>
              </a:tr>
              <a:tr h="4329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ru-RU" altLang="ru-RU" sz="15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Североуральск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Североуральск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Североуральск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2,9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850197086"/>
                  </a:ext>
                </a:extLst>
              </a:tr>
              <a:tr h="4329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ru-RU" altLang="ru-RU" sz="15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Кировград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Полевской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Полевской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3644931224"/>
                  </a:ext>
                </a:extLst>
              </a:tr>
              <a:tr h="4329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ru-RU" altLang="ru-RU" sz="15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Полевской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Кировград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Кировград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507160436"/>
                  </a:ext>
                </a:extLst>
              </a:tr>
              <a:tr h="4165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0" lang="ru-RU" altLang="ru-RU" sz="15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Первоуральск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Первоуральск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Первоуральск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877039920"/>
                  </a:ext>
                </a:extLst>
              </a:tr>
              <a:tr h="4329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kumimoji="0" lang="ru-RU" altLang="ru-RU" sz="15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Верхний Тагил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Верхний Тагил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Верхний Тагил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2091697178"/>
                  </a:ext>
                </a:extLst>
              </a:tr>
              <a:tr h="4329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0" lang="ru-RU" altLang="ru-RU" sz="15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Среднеуральск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Сухой Лог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Сухой Лог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470901196"/>
                  </a:ext>
                </a:extLst>
              </a:tr>
              <a:tr h="4165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kumimoji="0" lang="ru-RU" altLang="ru-RU" sz="15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Сухой Лог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Среднеуральск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Среднеуральск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362686273"/>
                  </a:ext>
                </a:extLst>
              </a:tr>
              <a:tr h="4165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kumimoji="0" lang="ru-RU" altLang="ru-RU" sz="15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Туринск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Туринск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Туринск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2740850259"/>
                  </a:ext>
                </a:extLst>
              </a:tr>
              <a:tr h="4165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kumimoji="0" lang="ru-RU" altLang="ru-RU" sz="15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Арамиль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Арамиль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Арамиль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253987060"/>
                  </a:ext>
                </a:extLst>
              </a:tr>
              <a:tr h="4165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kumimoji="0" lang="ru-RU" altLang="ru-RU" sz="15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Сысерть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Сысерть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Сысерть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44741" marR="44741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3798483796"/>
                  </a:ext>
                </a:extLst>
              </a:tr>
            </a:tbl>
          </a:graphicData>
        </a:graphic>
      </p:graphicFrame>
      <p:sp>
        <p:nvSpPr>
          <p:cNvPr id="13409" name="TextBox 2">
            <a:extLst>
              <a:ext uri="{FF2B5EF4-FFF2-40B4-BE49-F238E27FC236}">
                <a16:creationId xmlns:a16="http://schemas.microsoft.com/office/drawing/2014/main" id="{0FE582D3-9630-4B1D-A79A-B4B4BE7D3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104" y="857251"/>
            <a:ext cx="105396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Ситуация по ВИЧ-инфекции в муниципальных образованиях Свердловской области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(на 25 декабря 2018 года)</a:t>
            </a:r>
          </a:p>
        </p:txBody>
      </p:sp>
    </p:spTree>
    <p:extLst>
      <p:ext uri="{BB962C8B-B14F-4D97-AF65-F5344CB8AC3E}">
        <p14:creationId xmlns:p14="http://schemas.microsoft.com/office/powerpoint/2010/main" val="105109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>
            <a:extLst>
              <a:ext uri="{FF2B5EF4-FFF2-40B4-BE49-F238E27FC236}">
                <a16:creationId xmlns:a16="http://schemas.microsoft.com/office/drawing/2014/main" id="{769F0601-CDA0-481D-B448-31D061A15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609601"/>
            <a:ext cx="69484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ОСОБЕННОСТИ ВИЧ-ИНФЕКЦИИ</a:t>
            </a:r>
          </a:p>
        </p:txBody>
      </p:sp>
      <p:sp>
        <p:nvSpPr>
          <p:cNvPr id="15363" name="Прямоугольник 1">
            <a:extLst>
              <a:ext uri="{FF2B5EF4-FFF2-40B4-BE49-F238E27FC236}">
                <a16:creationId xmlns:a16="http://schemas.microsoft.com/office/drawing/2014/main" id="{375DCB2F-6B88-451C-B83A-6C714478B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713" y="1485901"/>
            <a:ext cx="36226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Увеличение полового пути передачи среди вновь выявленных, %</a:t>
            </a: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364" name="Прямоугольник 6">
            <a:extLst>
              <a:ext uri="{FF2B5EF4-FFF2-40B4-BE49-F238E27FC236}">
                <a16:creationId xmlns:a16="http://schemas.microsoft.com/office/drawing/2014/main" id="{B65AE949-2044-42E3-91B2-622E42FED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26" y="1485901"/>
            <a:ext cx="3622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Увеличение мужчин среди вновь выявленных, %</a:t>
            </a:r>
          </a:p>
        </p:txBody>
      </p:sp>
      <p:graphicFrame>
        <p:nvGraphicFramePr>
          <p:cNvPr id="15365" name="Объект 2">
            <a:extLst>
              <a:ext uri="{FF2B5EF4-FFF2-40B4-BE49-F238E27FC236}">
                <a16:creationId xmlns:a16="http://schemas.microsoft.com/office/drawing/2014/main" id="{C7DFF8AA-4FAA-4ED8-9D15-C3324C279A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7019191"/>
              </p:ext>
            </p:extLst>
          </p:nvPr>
        </p:nvGraphicFramePr>
        <p:xfrm>
          <a:off x="6200774" y="2403475"/>
          <a:ext cx="4135417" cy="4170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Chart" r:id="rId4" imgW="3257718" imgH="3219294" progId="Excel.Chart.8">
                  <p:embed/>
                </p:oleObj>
              </mc:Choice>
              <mc:Fallback>
                <p:oleObj name="Chart" r:id="rId4" imgW="3257718" imgH="3219294" progId="Excel.Chart.8">
                  <p:embed/>
                  <p:pic>
                    <p:nvPicPr>
                      <p:cNvPr id="15365" name="Объект 2">
                        <a:extLst>
                          <a:ext uri="{FF2B5EF4-FFF2-40B4-BE49-F238E27FC236}">
                            <a16:creationId xmlns:a16="http://schemas.microsoft.com/office/drawing/2014/main" id="{C7DFF8AA-4FAA-4ED8-9D15-C3324C279ABA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0774" y="2403475"/>
                        <a:ext cx="4135417" cy="41709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Объект 6">
            <a:extLst>
              <a:ext uri="{FF2B5EF4-FFF2-40B4-BE49-F238E27FC236}">
                <a16:creationId xmlns:a16="http://schemas.microsoft.com/office/drawing/2014/main" id="{2BE9F981-E79F-423F-858A-ABCD94B357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5234901"/>
              </p:ext>
            </p:extLst>
          </p:nvPr>
        </p:nvGraphicFramePr>
        <p:xfrm>
          <a:off x="1711326" y="2403474"/>
          <a:ext cx="4044950" cy="4170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Chart" r:id="rId6" imgW="3228963" imgH="4010011" progId="Excel.Chart.8">
                  <p:embed/>
                </p:oleObj>
              </mc:Choice>
              <mc:Fallback>
                <p:oleObj name="Chart" r:id="rId6" imgW="3228963" imgH="4010011" progId="Excel.Chart.8">
                  <p:embed/>
                  <p:pic>
                    <p:nvPicPr>
                      <p:cNvPr id="15366" name="Объект 6">
                        <a:extLst>
                          <a:ext uri="{FF2B5EF4-FFF2-40B4-BE49-F238E27FC236}">
                            <a16:creationId xmlns:a16="http://schemas.microsoft.com/office/drawing/2014/main" id="{2BE9F981-E79F-423F-858A-ABCD94B3574E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1326" y="2403474"/>
                        <a:ext cx="4044950" cy="41709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9583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Диаграмма 3"/>
          <p:cNvGraphicFramePr>
            <a:graphicFrameLocks/>
          </p:cNvGraphicFramePr>
          <p:nvPr/>
        </p:nvGraphicFramePr>
        <p:xfrm>
          <a:off x="539262" y="1290638"/>
          <a:ext cx="10404231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r:id="rId4" imgW="8455885" imgH="4163929" progId="Excel.Chart.8">
                  <p:embed/>
                </p:oleObj>
              </mc:Choice>
              <mc:Fallback>
                <p:oleObj r:id="rId4" imgW="8455885" imgH="4163929" progId="Excel.Chart.8">
                  <p:embed/>
                  <p:pic>
                    <p:nvPicPr>
                      <p:cNvPr id="6146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262" y="1290638"/>
                        <a:ext cx="10404231" cy="416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0" y="115888"/>
            <a:ext cx="1219200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Первичная заболеваемость ВИЧ-инфекцией</a:t>
            </a:r>
          </a:p>
          <a:p>
            <a:pPr algn="ctr"/>
            <a:r>
              <a:rPr lang="ru-RU" sz="24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подростков (15-17 лет) и взрослого населения</a:t>
            </a:r>
          </a:p>
          <a:p>
            <a:pPr algn="ctr"/>
            <a:r>
              <a:rPr lang="ru-RU" sz="24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Свердловской области, на 100 тыс. нас. </a:t>
            </a:r>
          </a:p>
        </p:txBody>
      </p:sp>
      <p:sp>
        <p:nvSpPr>
          <p:cNvPr id="6148" name="TextBox 1"/>
          <p:cNvSpPr txBox="1">
            <a:spLocks noChangeArrowheads="1"/>
          </p:cNvSpPr>
          <p:nvPr/>
        </p:nvSpPr>
        <p:spPr bwMode="auto">
          <a:xfrm>
            <a:off x="9532190" y="5514976"/>
            <a:ext cx="2528904" cy="523875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РФ  27,9</a:t>
            </a:r>
          </a:p>
        </p:txBody>
      </p:sp>
      <p:sp>
        <p:nvSpPr>
          <p:cNvPr id="3" name="Овал 2"/>
          <p:cNvSpPr/>
          <p:nvPr/>
        </p:nvSpPr>
        <p:spPr>
          <a:xfrm>
            <a:off x="1133232" y="1317625"/>
            <a:ext cx="1684215" cy="28321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9171355" y="2420938"/>
            <a:ext cx="1684215" cy="27225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729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259863" y="1700213"/>
          <a:ext cx="11685953" cy="4065586"/>
        </p:xfrm>
        <a:graphic>
          <a:graphicData uri="http://schemas.openxmlformats.org/drawingml/2006/table">
            <a:tbl>
              <a:tblPr/>
              <a:tblGrid>
                <a:gridCol w="1185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7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6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462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0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Охват обследованием подростков, %</a:t>
                      </a: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Выявляемость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ВИЧ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подростков,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 100 тыс. обследований</a:t>
                      </a: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Выявляемость</a:t>
                      </a: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ВИЧ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взрослых,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 100 тыс. обследований</a:t>
                      </a: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6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2011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2,2</a:t>
                      </a:r>
                      <a:endParaRPr kumimoji="0" lang="ru-RU" sz="28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1517,9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828,2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6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2013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3,2</a:t>
                      </a:r>
                      <a:endParaRPr kumimoji="0" lang="ru-RU" sz="28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963,0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782,5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6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2015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4,6</a:t>
                      </a:r>
                      <a:endParaRPr kumimoji="0" lang="ru-RU" sz="28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839,2</a:t>
                      </a:r>
                      <a:endParaRPr kumimoji="0" lang="ru-RU" sz="28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810,4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6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2017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4,7</a:t>
                      </a:r>
                      <a:endParaRPr kumimoji="0" lang="ru-RU" sz="28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378,6 </a:t>
                      </a:r>
                      <a:endParaRPr kumimoji="0" lang="ru-RU" sz="28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808,1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36062" y="260350"/>
            <a:ext cx="11519877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rgbClr val="800000"/>
                </a:solidFill>
                <a:latin typeface="+mn-lt"/>
              </a:rPr>
              <a:t>Охват обследованием и </a:t>
            </a:r>
            <a:r>
              <a:rPr lang="ru-RU" sz="2600" b="1" dirty="0" err="1">
                <a:solidFill>
                  <a:srgbClr val="800000"/>
                </a:solidFill>
                <a:latin typeface="+mn-lt"/>
              </a:rPr>
              <a:t>выявляемость</a:t>
            </a:r>
            <a:r>
              <a:rPr lang="ru-RU" sz="2600" b="1" dirty="0">
                <a:solidFill>
                  <a:srgbClr val="800000"/>
                </a:solidFill>
                <a:latin typeface="+mn-lt"/>
              </a:rPr>
              <a:t> ВИЧ подростков Свердловской области, 2011–2017 гг. </a:t>
            </a:r>
          </a:p>
        </p:txBody>
      </p:sp>
      <p:sp>
        <p:nvSpPr>
          <p:cNvPr id="9" name="Овал 8"/>
          <p:cNvSpPr/>
          <p:nvPr/>
        </p:nvSpPr>
        <p:spPr>
          <a:xfrm>
            <a:off x="2498970" y="5200650"/>
            <a:ext cx="1330569" cy="6477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742355" y="5207000"/>
            <a:ext cx="1682261" cy="6477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208954" y="3933826"/>
            <a:ext cx="0" cy="1597025"/>
          </a:xfrm>
          <a:prstGeom prst="straightConnector1">
            <a:avLst/>
          </a:prstGeom>
          <a:ln w="41275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9286632" y="5183189"/>
            <a:ext cx="1684215" cy="6492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744309" y="3716339"/>
            <a:ext cx="1684215" cy="6492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9286632" y="3686175"/>
            <a:ext cx="1684215" cy="6477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321170" y="3698875"/>
            <a:ext cx="1684215" cy="6477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233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89463AEC-4507-470A-B2DE-B5DB696819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2737" y="274638"/>
            <a:ext cx="10138610" cy="147796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alt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  ИНФОРМАЦИОННОЙ КАМПАНИИ И ТЕСТИРОВАНИЯ НА ВИЧ С ПРИМЕНЕНИЕМ БЫСТРЫХ ТЕСТОВ В УЧРЕЖДЕНИЯХ ВЫСШЕГО И СРЕДНЕГО ПРОФЕССИОНАЛЬНОГО ОБРАЗОВАНИЯ СВЕРДЛОВСКОЙ ОБЛАСТИ, 2018 год</a:t>
            </a:r>
            <a:r>
              <a:rPr lang="ru-RU" altLang="ru-RU" sz="2400" b="1" dirty="0"/>
              <a:t> </a:t>
            </a:r>
          </a:p>
        </p:txBody>
      </p:sp>
      <p:graphicFrame>
        <p:nvGraphicFramePr>
          <p:cNvPr id="34895" name="Group 79">
            <a:extLst>
              <a:ext uri="{FF2B5EF4-FFF2-40B4-BE49-F238E27FC236}">
                <a16:creationId xmlns:a16="http://schemas.microsoft.com/office/drawing/2014/main" id="{0C51785C-72FC-42DE-9159-3ECFEEECCFC9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42597989"/>
              </p:ext>
            </p:extLst>
          </p:nvPr>
        </p:nvGraphicFramePr>
        <p:xfrm>
          <a:off x="1905000" y="1981201"/>
          <a:ext cx="8305800" cy="4062090"/>
        </p:xfrm>
        <a:graphic>
          <a:graphicData uri="http://schemas.openxmlformats.org/drawingml/2006/table">
            <a:tbl>
              <a:tblPr/>
              <a:tblGrid>
                <a:gridCol w="2319759">
                  <a:extLst>
                    <a:ext uri="{9D8B030D-6E8A-4147-A177-3AD203B41FA5}">
                      <a16:colId xmlns:a16="http://schemas.microsoft.com/office/drawing/2014/main" val="2472434634"/>
                    </a:ext>
                  </a:extLst>
                </a:gridCol>
                <a:gridCol w="3217441">
                  <a:extLst>
                    <a:ext uri="{9D8B030D-6E8A-4147-A177-3AD203B41FA5}">
                      <a16:colId xmlns:a16="http://schemas.microsoft.com/office/drawing/2014/main" val="3682177693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784605756"/>
                    </a:ext>
                  </a:extLst>
                </a:gridCol>
              </a:tblGrid>
              <a:tr h="7233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СПО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ВУЗ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7627183"/>
                  </a:ext>
                </a:extLst>
              </a:tr>
              <a:tr h="5367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обследовано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8330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1321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147499"/>
                  </a:ext>
                </a:extLst>
              </a:tr>
              <a:tr h="28020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выявлено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 (0,1%):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Полевской - 1 (2017 - 3)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В. Тура – 2 (2017 - 1)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Невьянск – 1 (2017 - 1)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Н. Тагил - 4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 (0,5%)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266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693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Диаграмма 3">
            <a:extLst>
              <a:ext uri="{FF2B5EF4-FFF2-40B4-BE49-F238E27FC236}">
                <a16:creationId xmlns:a16="http://schemas.microsoft.com/office/drawing/2014/main" id="{B84B54DF-EB19-4ED1-8470-832265083579}"/>
              </a:ext>
            </a:extLst>
          </p:cNvPr>
          <p:cNvGraphicFramePr>
            <a:graphicFrameLocks/>
          </p:cNvGraphicFramePr>
          <p:nvPr/>
        </p:nvGraphicFramePr>
        <p:xfrm>
          <a:off x="6116638" y="1722438"/>
          <a:ext cx="5003800" cy="403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Chart" r:id="rId4" imgW="5005250" imgH="4035902" progId="Excel.Chart.8">
                  <p:embed/>
                </p:oleObj>
              </mc:Choice>
              <mc:Fallback>
                <p:oleObj name="Chart" r:id="rId4" imgW="5005250" imgH="4035902" progId="Excel.Chart.8">
                  <p:embed/>
                  <p:pic>
                    <p:nvPicPr>
                      <p:cNvPr id="14338" name="Диаграмма 3">
                        <a:extLst>
                          <a:ext uri="{FF2B5EF4-FFF2-40B4-BE49-F238E27FC236}">
                            <a16:creationId xmlns:a16="http://schemas.microsoft.com/office/drawing/2014/main" id="{B84B54DF-EB19-4ED1-8470-832265083579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6638" y="1722438"/>
                        <a:ext cx="5003800" cy="4030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Диаграмма 4">
            <a:extLst>
              <a:ext uri="{FF2B5EF4-FFF2-40B4-BE49-F238E27FC236}">
                <a16:creationId xmlns:a16="http://schemas.microsoft.com/office/drawing/2014/main" id="{8C6A3B30-52AE-4A80-BF7E-E6CE9CDED8C3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125538" y="1670050"/>
          <a:ext cx="4519612" cy="427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Chart" r:id="rId6" imgW="4448163" imgH="4209993" progId="Excel.Chart.8">
                  <p:embed/>
                </p:oleObj>
              </mc:Choice>
              <mc:Fallback>
                <p:oleObj name="Chart" r:id="rId6" imgW="4448163" imgH="4209993" progId="Excel.Chart.8">
                  <p:embed/>
                  <p:pic>
                    <p:nvPicPr>
                      <p:cNvPr id="14339" name="Диаграмма 4">
                        <a:extLst>
                          <a:ext uri="{FF2B5EF4-FFF2-40B4-BE49-F238E27FC236}">
                            <a16:creationId xmlns:a16="http://schemas.microsoft.com/office/drawing/2014/main" id="{8C6A3B30-52AE-4A80-BF7E-E6CE9CDED8C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1670050"/>
                        <a:ext cx="4519612" cy="427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TextBox 5">
            <a:extLst>
              <a:ext uri="{FF2B5EF4-FFF2-40B4-BE49-F238E27FC236}">
                <a16:creationId xmlns:a16="http://schemas.microsoft.com/office/drawing/2014/main" id="{9DEC89AC-5841-49BF-B278-92854E5BA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1588" y="260350"/>
            <a:ext cx="4679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400" b="1" dirty="0">
                <a:solidFill>
                  <a:srgbClr val="800000"/>
                </a:solidFill>
              </a:rPr>
              <a:t>Гендерная структура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400" b="1" dirty="0">
                <a:solidFill>
                  <a:srgbClr val="800000"/>
                </a:solidFill>
              </a:rPr>
              <a:t>ВИЧ-инфицированных 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400" b="1" dirty="0">
                <a:solidFill>
                  <a:srgbClr val="800000"/>
                </a:solidFill>
              </a:rPr>
              <a:t>подростков, %</a:t>
            </a:r>
          </a:p>
        </p:txBody>
      </p:sp>
      <p:sp>
        <p:nvSpPr>
          <p:cNvPr id="14341" name="TextBox 6">
            <a:extLst>
              <a:ext uri="{FF2B5EF4-FFF2-40B4-BE49-F238E27FC236}">
                <a16:creationId xmlns:a16="http://schemas.microsoft.com/office/drawing/2014/main" id="{CB70BE25-1ED6-40BE-B9D3-5F9E1D3E0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4751" y="260350"/>
            <a:ext cx="45370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400" b="1" dirty="0">
                <a:solidFill>
                  <a:srgbClr val="800000"/>
                </a:solidFill>
              </a:rPr>
              <a:t>Структура путей передачи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400" b="1" dirty="0">
                <a:solidFill>
                  <a:srgbClr val="800000"/>
                </a:solidFill>
              </a:rPr>
              <a:t>ВИЧ-инфекции среди 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400" b="1" dirty="0">
                <a:solidFill>
                  <a:srgbClr val="800000"/>
                </a:solidFill>
              </a:rPr>
              <a:t>подростков, %</a:t>
            </a:r>
          </a:p>
        </p:txBody>
      </p:sp>
      <p:sp>
        <p:nvSpPr>
          <p:cNvPr id="14342" name="TextBox 7">
            <a:extLst>
              <a:ext uri="{FF2B5EF4-FFF2-40B4-BE49-F238E27FC236}">
                <a16:creationId xmlns:a16="http://schemas.microsoft.com/office/drawing/2014/main" id="{B579CD3C-7E7A-40A7-9547-DAFA24307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7064" y="5832476"/>
            <a:ext cx="30651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400" b="1"/>
              <a:t>Взрослое население: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400" b="1"/>
              <a:t>женщины 37%</a:t>
            </a:r>
          </a:p>
        </p:txBody>
      </p:sp>
      <p:sp>
        <p:nvSpPr>
          <p:cNvPr id="14343" name="TextBox 8">
            <a:extLst>
              <a:ext uri="{FF2B5EF4-FFF2-40B4-BE49-F238E27FC236}">
                <a16:creationId xmlns:a16="http://schemas.microsoft.com/office/drawing/2014/main" id="{6B2565FC-B330-43BF-92B5-D5DE696107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2171" y="5832476"/>
            <a:ext cx="345940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400" b="1"/>
              <a:t>Юноши: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400" b="1"/>
              <a:t>наркотический путь 70%</a:t>
            </a:r>
          </a:p>
        </p:txBody>
      </p:sp>
    </p:spTree>
    <p:extLst>
      <p:ext uri="{BB962C8B-B14F-4D97-AF65-F5344CB8AC3E}">
        <p14:creationId xmlns:p14="http://schemas.microsoft.com/office/powerpoint/2010/main" val="2433979712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1862</Words>
  <Application>Microsoft Office PowerPoint</Application>
  <PresentationFormat>Широкоэкранный</PresentationFormat>
  <Paragraphs>270</Paragraphs>
  <Slides>18</Slides>
  <Notes>18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32" baseType="lpstr">
      <vt:lpstr>Arial</vt:lpstr>
      <vt:lpstr>Calibri</vt:lpstr>
      <vt:lpstr>Calibri Light</vt:lpstr>
      <vt:lpstr>Cambria</vt:lpstr>
      <vt:lpstr>Century Gothic</vt:lpstr>
      <vt:lpstr>Rockwell</vt:lpstr>
      <vt:lpstr>Rockwell Condensed</vt:lpstr>
      <vt:lpstr>Times New Roman</vt:lpstr>
      <vt:lpstr>Wingdings</vt:lpstr>
      <vt:lpstr>Тема Office</vt:lpstr>
      <vt:lpstr>Дерево</vt:lpstr>
      <vt:lpstr>Worksheet</vt:lpstr>
      <vt:lpstr>Chart</vt:lpstr>
      <vt:lpstr>Microsoft Excel Chart</vt:lpstr>
      <vt:lpstr>Государственное учреждение здравоохранения Свердловской области «Свердловский областной центр профилактики и борьбы со СПИД»  О ситуации по ВИЧ-инфекции в Свердловской области, выполнении мероприятий по ограничению распространения ВИЧ-инфекции в муниципальных образованиях Свердловской области и планах на 2019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 ИНФОРМАЦИОННОЙ КАМПАНИИ И ТЕСТИРОВАНИЯ НА ВИЧ С ПРИМЕНЕНИЕМ БЫСТРЫХ ТЕСТОВ В УЧРЕЖДЕНИЯХ ВЫСШЕГО И СРЕДНЕГО ПРОФЕССИОНАЛЬНОГО ОБРАЗОВАНИЯ СВЕРДЛОВСКОЙ ОБЛАСТИ, 2018 год </vt:lpstr>
      <vt:lpstr>Презентация PowerPoint</vt:lpstr>
      <vt:lpstr>Презентация PowerPoint</vt:lpstr>
      <vt:lpstr>Презентация PowerPoint</vt:lpstr>
      <vt:lpstr>Результаты опроса молодежи</vt:lpstr>
      <vt:lpstr>Доля респондентов, считающих, что в Свердловской области существует эпидемия ВИЧ</vt:lpstr>
      <vt:lpstr>пУТИ передачи вич по мнению респондентов</vt:lpstr>
      <vt:lpstr>Источники информации, из которых респонденты получают информацию o ВИЧ-инфекции</vt:lpstr>
      <vt:lpstr>Респонденты о том, какие мероприятия проводятся в их учебном заведении</vt:lpstr>
      <vt:lpstr>Выводы</vt:lpstr>
      <vt:lpstr> Спасибо за внимание!  ОБЛАСТНОЙ ЦЕНТР СПИД приемная 240-12-54 отдел профилактики 240-89-94      spid66.ru, livehiv.ru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учреждение здравоохранения Свердловской области «Свердловский областной центр профилактики и борьбы со СПИД»  О ситуации по ВИЧ-инфекции в Свердловской области, выполнении мероприятий по ограничению распространения ВИЧ-инфекции в муниципальных образованиях Свердловской области и планах на 2018 год</dc:title>
  <dc:creator>Ольга Кравченко</dc:creator>
  <cp:lastModifiedBy>Ольга Кравченко</cp:lastModifiedBy>
  <cp:revision>24</cp:revision>
  <cp:lastPrinted>2019-02-11T13:24:33Z</cp:lastPrinted>
  <dcterms:created xsi:type="dcterms:W3CDTF">2019-02-11T08:43:51Z</dcterms:created>
  <dcterms:modified xsi:type="dcterms:W3CDTF">2019-02-11T13:25:39Z</dcterms:modified>
</cp:coreProperties>
</file>