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  <p:sldMasterId id="2147483767" r:id="rId2"/>
  </p:sldMasterIdLst>
  <p:notesMasterIdLst>
    <p:notesMasterId r:id="rId12"/>
  </p:notesMasterIdLst>
  <p:handoutMasterIdLst>
    <p:handoutMasterId r:id="rId13"/>
  </p:handoutMasterIdLst>
  <p:sldIdLst>
    <p:sldId id="256" r:id="rId3"/>
    <p:sldId id="326" r:id="rId4"/>
    <p:sldId id="332" r:id="rId5"/>
    <p:sldId id="333" r:id="rId6"/>
    <p:sldId id="331" r:id="rId7"/>
    <p:sldId id="320" r:id="rId8"/>
    <p:sldId id="327" r:id="rId9"/>
    <p:sldId id="330" r:id="rId10"/>
    <p:sldId id="325" r:id="rId11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B3D7"/>
    <a:srgbClr val="6EFC04"/>
    <a:srgbClr val="FF9966"/>
    <a:srgbClr val="66FF99"/>
    <a:srgbClr val="04DEFC"/>
    <a:srgbClr val="0FC6F1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7" autoAdjust="0"/>
    <p:restoredTop sz="94662" autoAdjust="0"/>
  </p:normalViewPr>
  <p:slideViewPr>
    <p:cSldViewPr>
      <p:cViewPr varScale="1">
        <p:scale>
          <a:sx n="82" d="100"/>
          <a:sy n="82" d="100"/>
        </p:scale>
        <p:origin x="118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3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30223" y="0"/>
            <a:ext cx="29293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1A33A-1BC5-43C6-877A-6ED1D84D9626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039"/>
            <a:ext cx="292936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30223" y="9444039"/>
            <a:ext cx="292936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E7690-817A-4BC1-9EAB-071E95E24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4458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65D152D-0156-4597-9CBF-E03E0DFABB71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5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2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7124C12-C672-48B5-BE07-AFCEC10C6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9262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DD65BA-E0C9-41A2-A285-9B87EB841BF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202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7C2B5-B906-495E-8DD1-C02CC57B5D72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9D240-752D-412C-B506-E5BA4FC9D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0010D-67E4-4E92-83AE-1609D482507E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25B7-CA18-4F8D-9141-4C780DC9E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A39E6-48D4-4E8E-ADC3-4EBFA884F087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D584B-1730-4B35-8487-62670DDCC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7C2B5-B906-495E-8DD1-C02CC57B5D7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9D240-752D-412C-B506-E5BA4FC9D43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875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02B63-6E0D-47AF-B7EC-27B32CAC500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92E94-30A9-4882-9DE4-5D27F717D4B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864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7DEE0-C6EF-44C2-9A12-80AADBE32EF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BD1F2-A2C3-4855-A671-CE331635600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191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A302F-0C15-4700-A2E2-CA6773E8053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B827B-03B2-4686-BAC6-31A92CA4D5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950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46BA8-EC53-4FFD-8133-058D5FB10AE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7DA47-8C5E-4773-8B12-079CF43693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407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0C6BD-3C83-45D3-959C-5FD9DD3FE9F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DCCB2-4FCE-4853-9AE4-47DECFDD42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19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82B55-585D-40A1-9C07-8A91494225B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36CB5-1A1F-4661-813F-A3C4EEEFE5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7935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09F55-E7FF-4DBB-80F8-0D2EE60EAF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15437-F9D7-42AC-BC7B-93390C38615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7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02B63-6E0D-47AF-B7EC-27B32CAC500F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92E94-30A9-4882-9DE4-5D27F717D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9B5F0-9E6A-4B53-A35C-6A5F3D66E99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F06AD-3E31-4C12-90D1-338B6D647D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8013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0010D-67E4-4E92-83AE-1609D482507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25B7-CA18-4F8D-9141-4C780DC9E4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49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A39E6-48D4-4E8E-ADC3-4EBFA884F08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D584B-1730-4B35-8487-62670DDCC98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404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7DEE0-C6EF-44C2-9A12-80AADBE32EF7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BD1F2-A2C3-4855-A671-CE3316356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A302F-0C15-4700-A2E2-CA6773E8053F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B827B-03B2-4686-BAC6-31A92CA4D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46BA8-EC53-4FFD-8133-058D5FB10AED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7DA47-8C5E-4773-8B12-079CF4369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0C6BD-3C83-45D3-959C-5FD9DD3FE9FE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DCCB2-4FCE-4853-9AE4-47DECFDD4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82B55-585D-40A1-9C07-8A91494225B7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36CB5-1A1F-4661-813F-A3C4EEEFE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09F55-E7FF-4DBB-80F8-0D2EE60EAF20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15437-F9D7-42AC-BC7B-93390C386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9B5F0-9E6A-4B53-A35C-6A5F3D66E99B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F06AD-3E31-4C12-90D1-338B6D647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19254F-4E63-41BC-B484-A61125F88101}" type="datetime1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3B4D10-2C39-4F93-9CB2-770B53C2C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C:\Users\Юлия\Downloads\logo 001 (1).tif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468313" y="315913"/>
            <a:ext cx="100806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395288" y="1268413"/>
            <a:ext cx="83534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 ft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19254F-4E63-41BC-B484-A61125F8810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3B4D10-2C39-4F93-9CB2-770B53C2C47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2" descr="C:\Users\Юлия\Downloads\logo 001 (1).tif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468313" y="315913"/>
            <a:ext cx="100806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395288" y="1268413"/>
            <a:ext cx="83534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632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____Microsoft_Word1.docx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7200354" cy="936327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kern="1400" dirty="0" smtClean="0">
                <a:solidFill>
                  <a:srgbClr val="2B4481"/>
                </a:solidFill>
                <a:latin typeface="Georgia" pitchFamily="18" charset="0"/>
                <a:cs typeface="Times New Roman" panose="02020603050405020304" pitchFamily="18" charset="0"/>
              </a:rPr>
              <a:t/>
            </a:r>
            <a:br>
              <a:rPr lang="ru-RU" sz="2000" b="1" kern="1400" dirty="0" smtClean="0">
                <a:solidFill>
                  <a:srgbClr val="2B4481"/>
                </a:solidFill>
                <a:latin typeface="Georgia" pitchFamily="18" charset="0"/>
                <a:cs typeface="Times New Roman" panose="02020603050405020304" pitchFamily="18" charset="0"/>
              </a:rPr>
            </a:br>
            <a:r>
              <a:rPr lang="ru-RU" sz="2000" b="1" kern="1400" dirty="0" smtClean="0">
                <a:solidFill>
                  <a:srgbClr val="2B4481"/>
                </a:solidFill>
                <a:latin typeface="Georgia" pitchFamily="18" charset="0"/>
                <a:cs typeface="Times New Roman" panose="02020603050405020304" pitchFamily="18" charset="0"/>
              </a:rPr>
              <a:t>Министерство </a:t>
            </a:r>
            <a:r>
              <a:rPr lang="ru-RU" sz="2000" b="1" kern="1400" dirty="0">
                <a:solidFill>
                  <a:srgbClr val="2B4481"/>
                </a:solidFill>
                <a:latin typeface="Georgia" pitchFamily="18" charset="0"/>
                <a:cs typeface="Times New Roman" panose="02020603050405020304" pitchFamily="18" charset="0"/>
              </a:rPr>
              <a:t>общего и профессионального образования  </a:t>
            </a:r>
            <a:r>
              <a:rPr lang="ru-RU" sz="2000" b="1" kern="1400" dirty="0" smtClean="0">
                <a:solidFill>
                  <a:srgbClr val="2B4481"/>
                </a:solidFill>
                <a:latin typeface="Georgia" pitchFamily="18" charset="0"/>
                <a:cs typeface="Times New Roman" panose="02020603050405020304" pitchFamily="18" charset="0"/>
              </a:rPr>
              <a:t>Свердловской </a:t>
            </a:r>
            <a:r>
              <a:rPr lang="ru-RU" sz="2000" b="1" kern="1400" dirty="0">
                <a:solidFill>
                  <a:srgbClr val="2B4481"/>
                </a:solidFill>
                <a:latin typeface="Georgia" pitchFamily="18" charset="0"/>
                <a:cs typeface="Times New Roman" panose="02020603050405020304" pitchFamily="18" charset="0"/>
              </a:rPr>
              <a:t>области</a:t>
            </a:r>
            <a:r>
              <a:rPr lang="ru-RU" sz="2000" b="1" kern="1400" dirty="0">
                <a:solidFill>
                  <a:srgbClr val="000000"/>
                </a:solidFill>
                <a:latin typeface="Georgia" pitchFamily="18" charset="0"/>
                <a:cs typeface="Times New Roman" panose="02020603050405020304" pitchFamily="18" charset="0"/>
              </a:rPr>
              <a:t/>
            </a:r>
            <a:br>
              <a:rPr lang="ru-RU" sz="2000" b="1" kern="1400" dirty="0">
                <a:solidFill>
                  <a:srgbClr val="000000"/>
                </a:solidFill>
                <a:latin typeface="Georgia" pitchFamily="18" charset="0"/>
                <a:cs typeface="Times New Roman" panose="02020603050405020304" pitchFamily="18" charset="0"/>
              </a:rPr>
            </a:br>
            <a:r>
              <a:rPr lang="ru-RU" sz="2000" b="1" kern="1400" dirty="0">
                <a:solidFill>
                  <a:srgbClr val="000000"/>
                </a:solidFill>
                <a:latin typeface="Georgia" pitchFamily="18" charset="0"/>
                <a:cs typeface="Times New Roman" panose="02020603050405020304" pitchFamily="18" charset="0"/>
              </a:rPr>
              <a:t> </a:t>
            </a:r>
            <a:br>
              <a:rPr lang="ru-RU" sz="2000" b="1" kern="1400" dirty="0">
                <a:solidFill>
                  <a:srgbClr val="000000"/>
                </a:solidFill>
                <a:latin typeface="Georgia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975"/>
            <a:ext cx="8352928" cy="5256213"/>
          </a:xfrm>
        </p:spPr>
        <p:txBody>
          <a:bodyPr>
            <a:normAutofit fontScale="250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anose="02040604050505020304" pitchFamily="18" charset="0"/>
            </a:endParaRPr>
          </a:p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anose="02040604050505020304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9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9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 </a:t>
            </a:r>
            <a:r>
              <a:rPr lang="ru-RU" sz="9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внедрении с 2019 года единой методики проведения социально-психологического тестирования обучающихся на предмет раннего выявления незаконного потребления наркотических средств и психотропных веществ для всех типов образовательных организаций  </a:t>
            </a:r>
            <a:r>
              <a:rPr lang="ru-RU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  в </a:t>
            </a:r>
            <a:r>
              <a:rPr lang="ru-RU" sz="9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Российской Федерации</a:t>
            </a:r>
          </a:p>
          <a:p>
            <a:pPr marL="403225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6400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304800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64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Коморникова </a:t>
            </a:r>
            <a:r>
              <a:rPr lang="ru-RU" sz="6400" i="1" dirty="0">
                <a:solidFill>
                  <a:srgbClr val="002060"/>
                </a:solidFill>
                <a:latin typeface="Georgia" panose="02040502050405020303" pitchFamily="18" charset="0"/>
              </a:rPr>
              <a:t>Наталья Геннадьевна,  </a:t>
            </a:r>
            <a:r>
              <a:rPr lang="ru-RU" sz="64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ведущий </a:t>
            </a:r>
            <a:r>
              <a:rPr lang="ru-RU" sz="6400" i="1" dirty="0">
                <a:solidFill>
                  <a:srgbClr val="002060"/>
                </a:solidFill>
                <a:latin typeface="Georgia" panose="02040502050405020303" pitchFamily="18" charset="0"/>
              </a:rPr>
              <a:t>специалист отдела воспитательной работы и оздоровительной кампании, </a:t>
            </a:r>
            <a:r>
              <a:rPr lang="ru-RU" sz="64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 член </a:t>
            </a:r>
            <a:r>
              <a:rPr lang="ru-RU" sz="6400" i="1" dirty="0">
                <a:solidFill>
                  <a:srgbClr val="002060"/>
                </a:solidFill>
                <a:latin typeface="Georgia" panose="02040502050405020303" pitchFamily="18" charset="0"/>
              </a:rPr>
              <a:t>межведомственной рабочей </a:t>
            </a:r>
            <a:r>
              <a:rPr lang="ru-RU" sz="64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группы по </a:t>
            </a:r>
            <a:r>
              <a:rPr lang="ru-RU" sz="6400" i="1" dirty="0">
                <a:solidFill>
                  <a:srgbClr val="002060"/>
                </a:solidFill>
                <a:latin typeface="Georgia" panose="02040502050405020303" pitchFamily="18" charset="0"/>
              </a:rPr>
              <a:t>проведению тестирования обучающихся на наличие ПАВ при Министерстве просвещения РФ</a:t>
            </a:r>
          </a:p>
          <a:p>
            <a:pPr marL="403225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64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7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12 февраля 2019 </a:t>
            </a:r>
            <a:r>
              <a:rPr lang="ru-RU" sz="7200" b="1" dirty="0">
                <a:solidFill>
                  <a:srgbClr val="002060"/>
                </a:solidFill>
                <a:latin typeface="Georgia" panose="02040502050405020303" pitchFamily="18" charset="0"/>
              </a:rPr>
              <a:t>года</a:t>
            </a:r>
            <a:endParaRPr lang="ru-RU" sz="7200" b="1" dirty="0">
              <a:solidFill>
                <a:schemeClr val="accent1"/>
              </a:solidFill>
              <a:latin typeface="Georgia" panose="02040502050405020303" pitchFamily="18" charset="0"/>
            </a:endParaRPr>
          </a:p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7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A35D06-1691-4A16-8E06-4D1805770790}" type="slidenum">
              <a:rPr lang="ru-RU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0" algn="ctr">
              <a:spcAft>
                <a:spcPts val="0"/>
              </a:spcAft>
              <a:buNone/>
            </a:pPr>
            <a:r>
              <a:rPr lang="ru-RU" sz="1900" b="1" dirty="0" smtClean="0">
                <a:latin typeface="Georgia" panose="02040502050405020303" pitchFamily="18" charset="0"/>
                <a:ea typeface="Times New Roman"/>
              </a:rPr>
              <a:t>Правовая </a:t>
            </a:r>
            <a:r>
              <a:rPr lang="ru-RU" sz="1900" b="1" dirty="0">
                <a:latin typeface="Georgia" panose="02040502050405020303" pitchFamily="18" charset="0"/>
                <a:ea typeface="Times New Roman"/>
              </a:rPr>
              <a:t>основа проведения мероприятий по раннему выявлению незаконного потребления наркотических средств и психотропных веществ среди обучающихся образовательных </a:t>
            </a:r>
            <a:r>
              <a:rPr lang="ru-RU" sz="1900" b="1" dirty="0" smtClean="0">
                <a:latin typeface="Georgia" panose="02040502050405020303" pitchFamily="18" charset="0"/>
                <a:ea typeface="Times New Roman"/>
              </a:rPr>
              <a:t>организаций</a:t>
            </a:r>
          </a:p>
          <a:p>
            <a:pPr indent="0" algn="just">
              <a:spcAft>
                <a:spcPts val="0"/>
              </a:spcAft>
              <a:buNone/>
            </a:pPr>
            <a:endParaRPr lang="ru-RU" sz="1800" dirty="0" smtClean="0">
              <a:latin typeface="Georgia" panose="02040502050405020303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800" b="1" dirty="0" smtClean="0">
                <a:latin typeface="Georgia" panose="02040502050405020303" pitchFamily="18" charset="0"/>
              </a:rPr>
              <a:t>Указ </a:t>
            </a:r>
            <a:r>
              <a:rPr lang="ru-RU" sz="1800" b="1" dirty="0">
                <a:latin typeface="Georgia" panose="02040502050405020303" pitchFamily="18" charset="0"/>
              </a:rPr>
              <a:t>Президента </a:t>
            </a:r>
            <a:r>
              <a:rPr lang="ru-RU" sz="1800" dirty="0">
                <a:latin typeface="Georgia" panose="02040502050405020303" pitchFamily="18" charset="0"/>
              </a:rPr>
              <a:t>Российской Федерации от 9 июня 2010 </a:t>
            </a:r>
            <a:r>
              <a:rPr lang="ru-RU" sz="1800" dirty="0" smtClean="0">
                <a:latin typeface="Georgia" panose="02040502050405020303" pitchFamily="18" charset="0"/>
              </a:rPr>
              <a:t>года </a:t>
            </a:r>
            <a:r>
              <a:rPr lang="ru-RU" sz="1800" dirty="0">
                <a:latin typeface="Georgia" panose="02040502050405020303" pitchFamily="18" charset="0"/>
              </a:rPr>
              <a:t>№</a:t>
            </a:r>
            <a:r>
              <a:rPr lang="ru-RU" sz="1800" dirty="0" smtClean="0">
                <a:latin typeface="Georgia" panose="02040502050405020303" pitchFamily="18" charset="0"/>
              </a:rPr>
              <a:t>690 </a:t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«О Стратегии </a:t>
            </a:r>
            <a:r>
              <a:rPr lang="ru-RU" sz="1800" dirty="0">
                <a:latin typeface="Georgia" panose="02040502050405020303" pitchFamily="18" charset="0"/>
              </a:rPr>
              <a:t>государственной антинаркотической политики Российской Федерации до 2020 </a:t>
            </a:r>
            <a:r>
              <a:rPr lang="ru-RU" sz="1800" dirty="0" smtClean="0">
                <a:latin typeface="Georgia" panose="02040502050405020303" pitchFamily="18" charset="0"/>
              </a:rPr>
              <a:t>года»</a:t>
            </a:r>
            <a:endParaRPr lang="ru-RU" sz="1800" dirty="0">
              <a:latin typeface="Georgia" panose="02040502050405020303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800" dirty="0" smtClean="0">
                <a:latin typeface="Georgia" panose="02040502050405020303" pitchFamily="18" charset="0"/>
              </a:rPr>
              <a:t>часть </a:t>
            </a:r>
            <a:r>
              <a:rPr lang="ru-RU" sz="1800" dirty="0">
                <a:latin typeface="Georgia" panose="02040502050405020303" pitchFamily="18" charset="0"/>
              </a:rPr>
              <a:t>1 статьи 53.4 Федерального закона  </a:t>
            </a:r>
            <a:r>
              <a:rPr lang="ru-RU" sz="1800" dirty="0" smtClean="0">
                <a:latin typeface="Georgia" panose="02040502050405020303" pitchFamily="18" charset="0"/>
              </a:rPr>
              <a:t>от </a:t>
            </a:r>
            <a:r>
              <a:rPr lang="ru-RU" sz="1800" dirty="0">
                <a:latin typeface="Georgia" panose="02040502050405020303" pitchFamily="18" charset="0"/>
              </a:rPr>
              <a:t>8 января 1998 года </a:t>
            </a:r>
            <a:r>
              <a:rPr lang="ru-RU" sz="1800" dirty="0" smtClean="0">
                <a:latin typeface="Georgia" panose="02040502050405020303" pitchFamily="18" charset="0"/>
              </a:rPr>
              <a:t/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№ </a:t>
            </a:r>
            <a:r>
              <a:rPr lang="ru-RU" sz="1800" dirty="0">
                <a:latin typeface="Georgia" panose="02040502050405020303" pitchFamily="18" charset="0"/>
              </a:rPr>
              <a:t>З-ФЗ «О наркотических средствах и психотропных веществах</a:t>
            </a:r>
            <a:r>
              <a:rPr lang="ru-RU" sz="1800" dirty="0" smtClean="0">
                <a:latin typeface="Georgia" panose="02040502050405020303" pitchFamily="18" charset="0"/>
              </a:rPr>
              <a:t>»;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b="1" dirty="0" smtClean="0">
                <a:latin typeface="Georgia" panose="02040502050405020303" pitchFamily="18" charset="0"/>
              </a:rPr>
              <a:t>часть </a:t>
            </a:r>
            <a:r>
              <a:rPr lang="ru-RU" sz="1800" b="1" dirty="0">
                <a:latin typeface="Georgia" panose="02040502050405020303" pitchFamily="18" charset="0"/>
              </a:rPr>
              <a:t>3 ст. 28</a:t>
            </a:r>
            <a:r>
              <a:rPr lang="ru-RU" sz="1800" dirty="0">
                <a:latin typeface="Georgia" panose="02040502050405020303" pitchFamily="18" charset="0"/>
              </a:rPr>
              <a:t> Федерального закона от 29.12.2012 </a:t>
            </a:r>
            <a:r>
              <a:rPr lang="ru-RU" sz="1800" b="1" dirty="0">
                <a:latin typeface="Georgia" panose="02040502050405020303" pitchFamily="18" charset="0"/>
              </a:rPr>
              <a:t>№ 273-ФЗ</a:t>
            </a:r>
            <a:r>
              <a:rPr lang="ru-RU" sz="1800" dirty="0">
                <a:latin typeface="Georgia" panose="02040502050405020303" pitchFamily="18" charset="0"/>
              </a:rPr>
              <a:t> </a:t>
            </a:r>
            <a:r>
              <a:rPr lang="ru-RU" sz="1800" dirty="0" smtClean="0">
                <a:latin typeface="Georgia" panose="02040502050405020303" pitchFamily="18" charset="0"/>
              </a:rPr>
              <a:t>                               «</a:t>
            </a:r>
            <a:r>
              <a:rPr lang="ru-RU" sz="1800" dirty="0">
                <a:latin typeface="Georgia" panose="02040502050405020303" pitchFamily="18" charset="0"/>
              </a:rPr>
              <a:t>Об образовании в Российской Федерации</a:t>
            </a:r>
            <a:r>
              <a:rPr lang="ru-RU" sz="1800" dirty="0" smtClean="0">
                <a:latin typeface="Georgia" panose="02040502050405020303" pitchFamily="18" charset="0"/>
              </a:rPr>
              <a:t>»;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dirty="0" smtClean="0">
                <a:latin typeface="Georgia" panose="02040502050405020303" pitchFamily="18" charset="0"/>
              </a:rPr>
              <a:t>Концепция </a:t>
            </a:r>
            <a:r>
              <a:rPr lang="ru-RU" sz="1800" dirty="0">
                <a:latin typeface="Georgia" panose="02040502050405020303" pitchFamily="18" charset="0"/>
              </a:rPr>
              <a:t>профилактики употребления </a:t>
            </a:r>
            <a:r>
              <a:rPr lang="ru-RU" sz="1800" dirty="0" err="1">
                <a:latin typeface="Georgia" panose="02040502050405020303" pitchFamily="18" charset="0"/>
              </a:rPr>
              <a:t>психоактивных</a:t>
            </a:r>
            <a:r>
              <a:rPr lang="ru-RU" sz="1800" dirty="0">
                <a:latin typeface="Georgia" panose="02040502050405020303" pitchFamily="18" charset="0"/>
              </a:rPr>
              <a:t> веществ в образовательной </a:t>
            </a:r>
            <a:r>
              <a:rPr lang="ru-RU" sz="1800" dirty="0" smtClean="0">
                <a:latin typeface="Georgia" panose="02040502050405020303" pitchFamily="18" charset="0"/>
              </a:rPr>
              <a:t>среде </a:t>
            </a:r>
            <a:r>
              <a:rPr lang="ru-RU" sz="1400" dirty="0" smtClean="0">
                <a:latin typeface="Georgia" panose="02040502050405020303" pitchFamily="18" charset="0"/>
              </a:rPr>
              <a:t>( утв. Министерством </a:t>
            </a:r>
            <a:r>
              <a:rPr lang="ru-RU" sz="1400" dirty="0">
                <a:latin typeface="Georgia" panose="02040502050405020303" pitchFamily="18" charset="0"/>
              </a:rPr>
              <a:t>образования и науки Российской Федерации в 2011 </a:t>
            </a:r>
            <a:r>
              <a:rPr lang="ru-RU" sz="1400" dirty="0" smtClean="0">
                <a:latin typeface="Georgia" panose="02040502050405020303" pitchFamily="18" charset="0"/>
              </a:rPr>
              <a:t>году);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b="1" dirty="0">
                <a:latin typeface="Georgia" panose="02040502050405020303" pitchFamily="18" charset="0"/>
              </a:rPr>
              <a:t>Приказ </a:t>
            </a:r>
            <a:r>
              <a:rPr lang="ru-RU" sz="1800" b="1" dirty="0" smtClean="0">
                <a:latin typeface="Georgia" panose="02040502050405020303" pitchFamily="18" charset="0"/>
              </a:rPr>
              <a:t>Министерства </a:t>
            </a:r>
            <a:r>
              <a:rPr lang="ru-RU" sz="1800" dirty="0">
                <a:latin typeface="Georgia" panose="02040502050405020303" pitchFamily="18" charset="0"/>
              </a:rPr>
              <a:t>образования и науки Российской Федерации </a:t>
            </a:r>
            <a:r>
              <a:rPr lang="ru-RU" sz="1800" dirty="0" smtClean="0">
                <a:latin typeface="Georgia" panose="02040502050405020303" pitchFamily="18" charset="0"/>
              </a:rPr>
              <a:t/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b="1" dirty="0" smtClean="0">
                <a:latin typeface="Georgia" panose="02040502050405020303" pitchFamily="18" charset="0"/>
              </a:rPr>
              <a:t>от </a:t>
            </a:r>
            <a:r>
              <a:rPr lang="ru-RU" sz="1800" b="1" dirty="0">
                <a:latin typeface="Georgia" panose="02040502050405020303" pitchFamily="18" charset="0"/>
              </a:rPr>
              <a:t>16 июня 2014 № </a:t>
            </a:r>
            <a:r>
              <a:rPr lang="ru-RU" sz="1800" b="1" dirty="0" smtClean="0">
                <a:latin typeface="Georgia" panose="02040502050405020303" pitchFamily="18" charset="0"/>
              </a:rPr>
              <a:t>658;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dirty="0" smtClean="0">
                <a:latin typeface="Georgia" panose="02040502050405020303" pitchFamily="18" charset="0"/>
              </a:rPr>
              <a:t>Приказ </a:t>
            </a:r>
            <a:r>
              <a:rPr lang="ru-RU" sz="1800" dirty="0">
                <a:latin typeface="Georgia" panose="02040502050405020303" pitchFamily="18" charset="0"/>
              </a:rPr>
              <a:t>Министерства здравоохранения Российской Федерации </a:t>
            </a:r>
            <a:r>
              <a:rPr lang="ru-RU" sz="1800" dirty="0" smtClean="0">
                <a:latin typeface="Georgia" panose="02040502050405020303" pitchFamily="18" charset="0"/>
              </a:rPr>
              <a:t/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smtClean="0">
                <a:latin typeface="Georgia" panose="02040502050405020303" pitchFamily="18" charset="0"/>
              </a:rPr>
              <a:t>от </a:t>
            </a:r>
            <a:r>
              <a:rPr lang="ru-RU" sz="1800" dirty="0">
                <a:latin typeface="Georgia" panose="02040502050405020303" pitchFamily="18" charset="0"/>
              </a:rPr>
              <a:t>6 октября 2014 года № </a:t>
            </a:r>
            <a:r>
              <a:rPr lang="ru-RU" sz="1800" dirty="0" smtClean="0">
                <a:latin typeface="Georgia" panose="02040502050405020303" pitchFamily="18" charset="0"/>
              </a:rPr>
              <a:t>581н.</a:t>
            </a:r>
            <a:endParaRPr lang="ru-RU" sz="1800" dirty="0">
              <a:latin typeface="Georgia" panose="02040502050405020303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92E94-30A9-4882-9DE4-5D27F717D4B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5557"/>
            <a:ext cx="7668344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521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51410"/>
            <a:ext cx="7200000" cy="993734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92E94-30A9-4882-9DE4-5D27F717D4B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aphicFrame>
        <p:nvGraphicFramePr>
          <p:cNvPr id="10" name="Объект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0135988"/>
              </p:ext>
            </p:extLst>
          </p:nvPr>
        </p:nvGraphicFramePr>
        <p:xfrm>
          <a:off x="1259632" y="1793915"/>
          <a:ext cx="3312368" cy="4752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crobat Document" r:id="rId4" imgW="5657664" imgH="8039100" progId="AcroExch.Document.11">
                  <p:embed/>
                </p:oleObj>
              </mc:Choice>
              <mc:Fallback>
                <p:oleObj name="Acrobat Document" r:id="rId4" imgW="5657664" imgH="803910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59632" y="1793915"/>
                        <a:ext cx="3312368" cy="47525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587369"/>
              </p:ext>
            </p:extLst>
          </p:nvPr>
        </p:nvGraphicFramePr>
        <p:xfrm>
          <a:off x="4932040" y="1793915"/>
          <a:ext cx="3096344" cy="4659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Документ" r:id="rId6" imgW="6315817" imgH="9286028" progId="Word.Document.12">
                  <p:embed/>
                </p:oleObj>
              </mc:Choice>
              <mc:Fallback>
                <p:oleObj name="Документ" r:id="rId6" imgW="6315817" imgH="92860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32040" y="1793915"/>
                        <a:ext cx="3096344" cy="4659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336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2125316"/>
            <a:ext cx="7704856" cy="4231033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92E94-30A9-4882-9DE4-5D27F717D4B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5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16632"/>
            <a:ext cx="7200000" cy="987638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2DCCB2-4FCE-4853-9AE4-47DECFDD425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1628800"/>
            <a:ext cx="84961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anose="02040502050405020303" pitchFamily="18" charset="0"/>
              </a:rPr>
              <a:t>Пилотная площадка в Свердловская области по </a:t>
            </a:r>
            <a:r>
              <a:rPr lang="ru-RU" b="1" dirty="0">
                <a:latin typeface="Georgia" panose="02040502050405020303" pitchFamily="18" charset="0"/>
              </a:rPr>
              <a:t>апробации электронного варианта методики </a:t>
            </a:r>
            <a:endParaRPr lang="ru-RU" b="1" dirty="0" smtClean="0">
              <a:latin typeface="Georgia" panose="02040502050405020303" pitchFamily="18" charset="0"/>
            </a:endParaRPr>
          </a:p>
          <a:p>
            <a:pPr algn="ctr"/>
            <a:endParaRPr lang="ru-RU" b="1" dirty="0">
              <a:latin typeface="Georgia" panose="02040502050405020303" pitchFamily="18" charset="0"/>
            </a:endParaRPr>
          </a:p>
          <a:p>
            <a:pPr algn="just" defTabSz="265113"/>
            <a:r>
              <a:rPr lang="ru-RU" b="1" dirty="0">
                <a:latin typeface="Georgia" panose="02040502050405020303" pitchFamily="18" charset="0"/>
              </a:rPr>
              <a:t>1.	МОУ СОШ № 26 города Волчанска;</a:t>
            </a:r>
          </a:p>
          <a:p>
            <a:pPr algn="just" defTabSz="265113"/>
            <a:r>
              <a:rPr lang="ru-RU" b="1" dirty="0">
                <a:latin typeface="Georgia" panose="02040502050405020303" pitchFamily="18" charset="0"/>
              </a:rPr>
              <a:t>2.	МОУ СОШ № 8, МОУ СОШ № 5 города Ирбита;</a:t>
            </a:r>
          </a:p>
          <a:p>
            <a:pPr algn="just" defTabSz="265113"/>
            <a:r>
              <a:rPr lang="ru-RU" b="1" dirty="0">
                <a:latin typeface="Georgia" panose="02040502050405020303" pitchFamily="18" charset="0"/>
              </a:rPr>
              <a:t>3.	МОУ СОШ № 24 города Краснотурьинска;</a:t>
            </a:r>
          </a:p>
          <a:p>
            <a:pPr algn="just" defTabSz="265113"/>
            <a:r>
              <a:rPr lang="ru-RU" b="1" dirty="0">
                <a:latin typeface="Georgia" panose="02040502050405020303" pitchFamily="18" charset="0"/>
              </a:rPr>
              <a:t>4.	МОУ СОШ № 5, МОУ СОШ № 58 города Нижний Тагил;</a:t>
            </a:r>
          </a:p>
          <a:p>
            <a:pPr algn="just" defTabSz="265113"/>
            <a:r>
              <a:rPr lang="ru-RU" b="1" dirty="0">
                <a:latin typeface="Georgia" panose="02040502050405020303" pitchFamily="18" charset="0"/>
              </a:rPr>
              <a:t>5.	МАОУ «Гимназия № 41» города Новоуральска;</a:t>
            </a:r>
          </a:p>
          <a:p>
            <a:pPr marL="342900" indent="-342900" algn="just" defTabSz="265113">
              <a:buAutoNum type="arabicPeriod" startAt="6"/>
            </a:pPr>
            <a:r>
              <a:rPr lang="ru-RU" b="1" dirty="0" smtClean="0">
                <a:latin typeface="Georgia" panose="02040502050405020303" pitchFamily="18" charset="0"/>
              </a:rPr>
              <a:t>МОУ </a:t>
            </a:r>
            <a:r>
              <a:rPr lang="ru-RU" b="1" dirty="0">
                <a:latin typeface="Georgia" panose="02040502050405020303" pitchFamily="18" charset="0"/>
              </a:rPr>
              <a:t>СОШ № 20 города  </a:t>
            </a:r>
            <a:r>
              <a:rPr lang="ru-RU" b="1" dirty="0" smtClean="0">
                <a:latin typeface="Georgia" panose="02040502050405020303" pitchFamily="18" charset="0"/>
              </a:rPr>
              <a:t>Полевского;</a:t>
            </a:r>
          </a:p>
          <a:p>
            <a:pPr marL="342900" indent="-342900" algn="just" defTabSz="265113">
              <a:buAutoNum type="arabicPeriod" startAt="6"/>
            </a:pPr>
            <a:r>
              <a:rPr lang="ru-RU" b="1" dirty="0" smtClean="0">
                <a:latin typeface="Georgia" panose="02040502050405020303" pitchFamily="18" charset="0"/>
              </a:rPr>
              <a:t>МОУ </a:t>
            </a:r>
            <a:r>
              <a:rPr lang="ru-RU" b="1" dirty="0">
                <a:latin typeface="Georgia" panose="02040502050405020303" pitchFamily="18" charset="0"/>
              </a:rPr>
              <a:t>СОШ № 127, МАОУ «Гимназия № 47» города </a:t>
            </a:r>
            <a:r>
              <a:rPr lang="ru-RU" b="1" dirty="0" smtClean="0">
                <a:latin typeface="Georgia" panose="02040502050405020303" pitchFamily="18" charset="0"/>
              </a:rPr>
              <a:t>Екатеринбурга;</a:t>
            </a:r>
          </a:p>
          <a:p>
            <a:pPr marL="342900" indent="-342900" algn="just" defTabSz="265113">
              <a:buAutoNum type="arabicPeriod" startAt="6"/>
            </a:pPr>
            <a:r>
              <a:rPr lang="ru-RU" b="1" dirty="0" smtClean="0">
                <a:latin typeface="Georgia" panose="02040502050405020303" pitchFamily="18" charset="0"/>
              </a:rPr>
              <a:t>ГАПОУ </a:t>
            </a:r>
            <a:r>
              <a:rPr lang="ru-RU" b="1" dirty="0">
                <a:latin typeface="Georgia" panose="02040502050405020303" pitchFamily="18" charset="0"/>
              </a:rPr>
              <a:t>СО «Техникум индустрии питания и услуг «Кулинар</a:t>
            </a:r>
            <a:r>
              <a:rPr lang="ru-RU" b="1" dirty="0" smtClean="0">
                <a:latin typeface="Georgia" panose="02040502050405020303" pitchFamily="18" charset="0"/>
              </a:rPr>
              <a:t>»;</a:t>
            </a:r>
          </a:p>
          <a:p>
            <a:pPr marL="342900" indent="-342900" algn="just" defTabSz="265113">
              <a:buAutoNum type="arabicPeriod" startAt="6"/>
            </a:pPr>
            <a:r>
              <a:rPr lang="ru-RU" b="1" dirty="0" smtClean="0">
                <a:latin typeface="Georgia" panose="02040502050405020303" pitchFamily="18" charset="0"/>
              </a:rPr>
              <a:t>ГБПОУ </a:t>
            </a:r>
            <a:r>
              <a:rPr lang="ru-RU" b="1" dirty="0">
                <a:latin typeface="Georgia" panose="02040502050405020303" pitchFamily="18" charset="0"/>
              </a:rPr>
              <a:t>СО «Уральский техникум автомобильного транспорта и сервиса</a:t>
            </a:r>
            <a:r>
              <a:rPr lang="ru-RU" b="1" dirty="0" smtClean="0">
                <a:latin typeface="Georgia" panose="02040502050405020303" pitchFamily="18" charset="0"/>
              </a:rPr>
              <a:t>»;</a:t>
            </a:r>
          </a:p>
          <a:p>
            <a:pPr marL="342900" indent="-342900" algn="just" defTabSz="265113">
              <a:buAutoNum type="arabicPeriod" startAt="6"/>
            </a:pPr>
            <a:r>
              <a:rPr lang="ru-RU" b="1" dirty="0" smtClean="0">
                <a:latin typeface="Georgia" panose="02040502050405020303" pitchFamily="18" charset="0"/>
              </a:rPr>
              <a:t>ГБПОУ </a:t>
            </a:r>
            <a:r>
              <a:rPr lang="ru-RU" b="1" dirty="0">
                <a:latin typeface="Georgia" panose="02040502050405020303" pitchFamily="18" charset="0"/>
              </a:rPr>
              <a:t>«Свердловский областной  педагогический колледж».</a:t>
            </a:r>
          </a:p>
          <a:p>
            <a:pPr marL="342900" indent="-342900" algn="ctr">
              <a:buAutoNum type="arabicPeriod" startAt="6"/>
            </a:pPr>
            <a:endParaRPr lang="ru-RU" b="1" dirty="0">
              <a:latin typeface="Georgia" panose="02040502050405020303" pitchFamily="18" charset="0"/>
            </a:endParaRPr>
          </a:p>
          <a:p>
            <a:pPr algn="ctr"/>
            <a:endParaRPr lang="ru-RU" b="1" dirty="0" smtClean="0">
              <a:latin typeface="Georgia" panose="02040502050405020303" pitchFamily="18" charset="0"/>
            </a:endParaRPr>
          </a:p>
          <a:p>
            <a:pPr algn="ctr"/>
            <a:endParaRPr lang="ru-RU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230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92E94-30A9-4882-9DE4-5D27F717D4B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2656"/>
            <a:ext cx="651033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84783"/>
            <a:ext cx="7886700" cy="496855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1600" b="1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Georgia" panose="02040502050405020303" pitchFamily="18" charset="0"/>
              </a:rPr>
              <a:t>Состав постоянно </a:t>
            </a:r>
            <a:r>
              <a:rPr lang="ru-RU" sz="2000" b="1" dirty="0">
                <a:latin typeface="Georgia" panose="02040502050405020303" pitchFamily="18" charset="0"/>
              </a:rPr>
              <a:t>действующей рабочей </a:t>
            </a:r>
            <a:r>
              <a:rPr lang="ru-RU" sz="2000" b="1" dirty="0" smtClean="0">
                <a:latin typeface="Georgia" panose="02040502050405020303" pitchFamily="18" charset="0"/>
              </a:rPr>
              <a:t>группы </a:t>
            </a:r>
            <a:r>
              <a:rPr lang="ru-RU" sz="2000" b="1" dirty="0">
                <a:latin typeface="Georgia" panose="02040502050405020303" pitchFamily="18" charset="0"/>
              </a:rPr>
              <a:t>при антинаркотической комиссии в субъекте Российской Федерации по вопросам раннего выявления </a:t>
            </a:r>
            <a:r>
              <a:rPr lang="ru-RU" sz="2000" b="1" dirty="0" err="1" smtClean="0">
                <a:latin typeface="Georgia" panose="02040502050405020303" pitchFamily="18" charset="0"/>
              </a:rPr>
              <a:t>наркопотребителей</a:t>
            </a:r>
            <a:endParaRPr lang="ru-RU" sz="2000" b="1" dirty="0" smtClean="0">
              <a:latin typeface="Georgia" panose="02040502050405020303" pitchFamily="18" charset="0"/>
            </a:endParaRPr>
          </a:p>
          <a:p>
            <a:endParaRPr lang="ru-RU" sz="1600" dirty="0">
              <a:latin typeface="Georgia" panose="02040502050405020303" pitchFamily="18" charset="0"/>
            </a:endParaRPr>
          </a:p>
          <a:p>
            <a:pPr algn="just"/>
            <a:r>
              <a:rPr lang="ru-RU" sz="1800" dirty="0" smtClean="0">
                <a:latin typeface="Georgia" panose="02040502050405020303" pitchFamily="18" charset="0"/>
              </a:rPr>
              <a:t>комиссия </a:t>
            </a:r>
            <a:r>
              <a:rPr lang="ru-RU" sz="1800" dirty="0">
                <a:latin typeface="Georgia" panose="02040502050405020303" pitchFamily="18" charset="0"/>
              </a:rPr>
              <a:t>по делам несовершеннолетних и защите их прав субъекта Российской Федерации, </a:t>
            </a:r>
          </a:p>
          <a:p>
            <a:pPr algn="just"/>
            <a:r>
              <a:rPr lang="ru-RU" sz="1800" dirty="0" smtClean="0">
                <a:latin typeface="Georgia" panose="02040502050405020303" pitchFamily="18" charset="0"/>
              </a:rPr>
              <a:t>территориальный орган </a:t>
            </a:r>
            <a:r>
              <a:rPr lang="ru-RU" sz="1800" dirty="0">
                <a:latin typeface="Georgia" panose="02040502050405020303" pitchFamily="18" charset="0"/>
              </a:rPr>
              <a:t>МВД России на региональном уровне, </a:t>
            </a:r>
          </a:p>
          <a:p>
            <a:pPr algn="just"/>
            <a:r>
              <a:rPr lang="ru-RU" sz="1800" dirty="0" smtClean="0">
                <a:latin typeface="Georgia" panose="02040502050405020303" pitchFamily="18" charset="0"/>
              </a:rPr>
              <a:t>орган </a:t>
            </a:r>
            <a:r>
              <a:rPr lang="ru-RU" sz="1800" dirty="0">
                <a:latin typeface="Georgia" panose="02040502050405020303" pitchFamily="18" charset="0"/>
              </a:rPr>
              <a:t>управления образованием субъекта Российской Федерации, </a:t>
            </a:r>
          </a:p>
          <a:p>
            <a:pPr algn="just"/>
            <a:r>
              <a:rPr lang="ru-RU" sz="1800" dirty="0">
                <a:latin typeface="Georgia" panose="02040502050405020303" pitchFamily="18" charset="0"/>
              </a:rPr>
              <a:t>органа управления здравоохранением субъекта Российской Федерации, </a:t>
            </a:r>
          </a:p>
          <a:p>
            <a:pPr algn="just"/>
            <a:r>
              <a:rPr lang="ru-RU" sz="1800" dirty="0" smtClean="0">
                <a:latin typeface="Georgia" panose="02040502050405020303" pitchFamily="18" charset="0"/>
              </a:rPr>
              <a:t>иные органы </a:t>
            </a:r>
            <a:r>
              <a:rPr lang="ru-RU" sz="1800" dirty="0">
                <a:latin typeface="Georgia" panose="02040502050405020303" pitchFamily="18" charset="0"/>
              </a:rPr>
              <a:t>исполнительной власти субъекта Российской Федерации (</a:t>
            </a:r>
            <a:r>
              <a:rPr lang="ru-RU" sz="1800" dirty="0" smtClean="0">
                <a:latin typeface="Georgia" panose="02040502050405020303" pitchFamily="18" charset="0"/>
              </a:rPr>
              <a:t>при необходимости</a:t>
            </a:r>
            <a:r>
              <a:rPr lang="ru-RU" sz="1800" dirty="0">
                <a:latin typeface="Georgia" panose="02040502050405020303" pitchFamily="18" charset="0"/>
              </a:rPr>
              <a:t>).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5195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908720"/>
            <a:ext cx="7886700" cy="57606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800" b="1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latin typeface="Georgia" panose="02040502050405020303" pitchFamily="18" charset="0"/>
              </a:rPr>
              <a:t> </a:t>
            </a:r>
            <a:r>
              <a:rPr lang="ru-RU" sz="1600" b="1" dirty="0">
                <a:latin typeface="Georgia" panose="02040502050405020303" pitchFamily="18" charset="0"/>
              </a:rPr>
              <a:t>Алгоритм межведомственного взаимодействия проведения мероприятий по раннему выявлению незаконного потребления наркотических средств и психотропных веществ </a:t>
            </a:r>
            <a:endParaRPr lang="ru-RU" sz="1600" b="1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(</a:t>
            </a:r>
            <a:r>
              <a:rPr lang="ru-RU" sz="1800" b="1" dirty="0">
                <a:solidFill>
                  <a:srgbClr val="FF0000"/>
                </a:solidFill>
                <a:latin typeface="Georgia" panose="02040502050405020303" pitchFamily="18" charset="0"/>
              </a:rPr>
              <a:t>годовой цикл в рамках учебного года)</a:t>
            </a:r>
          </a:p>
          <a:p>
            <a:pPr marL="0" indent="0" algn="ctr">
              <a:buNone/>
            </a:pPr>
            <a:endParaRPr lang="ru-RU" sz="1800" b="1" dirty="0">
              <a:latin typeface="Georgia" panose="02040502050405020303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92E94-30A9-4882-9DE4-5D27F717D4B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719931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956" y="2204864"/>
            <a:ext cx="5816088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92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46" y="2767526"/>
            <a:ext cx="7888908" cy="13229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46" y="2767526"/>
            <a:ext cx="7888908" cy="132294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92E94-30A9-4882-9DE4-5D27F717D4B7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1943100" y="342900"/>
            <a:ext cx="7200900" cy="987425"/>
          </a:xfrm>
        </p:spPr>
      </p:pic>
      <p:sp>
        <p:nvSpPr>
          <p:cNvPr id="18" name="TextBox 17"/>
          <p:cNvSpPr txBox="1"/>
          <p:nvPr/>
        </p:nvSpPr>
        <p:spPr>
          <a:xfrm>
            <a:off x="467544" y="1484784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b="1" dirty="0">
                <a:latin typeface="Georgia" panose="02040502050405020303" pitchFamily="18" charset="0"/>
              </a:rPr>
              <a:t>5. Апробация единой методики СПТ   </a:t>
            </a:r>
            <a:endParaRPr lang="ru-RU" b="1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Georgia" panose="02040502050405020303" pitchFamily="18" charset="0"/>
              </a:rPr>
              <a:t> рабочее </a:t>
            </a:r>
            <a:r>
              <a:rPr lang="ru-RU" b="1" dirty="0">
                <a:latin typeface="Georgia" panose="02040502050405020303" pitchFamily="18" charset="0"/>
              </a:rPr>
              <a:t>место регионального администратора программы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2315" y="2150865"/>
            <a:ext cx="7035394" cy="457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3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2051720" y="365125"/>
            <a:ext cx="6463630" cy="687611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Министерство общего и профессионального образования  Свердловской области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charset="0"/>
              <a:buNone/>
            </a:pPr>
            <a:endParaRPr lang="ru-RU" sz="6600" b="1" dirty="0" smtClean="0">
              <a:latin typeface="Georgia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ru-RU" sz="6600" b="1" dirty="0" smtClean="0">
                <a:solidFill>
                  <a:srgbClr val="19B3D7"/>
                </a:solidFill>
                <a:latin typeface="Georgia" pitchFamily="18" charset="0"/>
              </a:rPr>
              <a:t>Благодарю за внимание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981C77-464C-4612-8DDC-37C6D8DC6B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52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2605</TotalTime>
  <Words>221</Words>
  <Application>Microsoft Office PowerPoint</Application>
  <PresentationFormat>Экран (4:3)</PresentationFormat>
  <Paragraphs>57</Paragraphs>
  <Slides>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Century</vt:lpstr>
      <vt:lpstr>Georgia</vt:lpstr>
      <vt:lpstr>Times New Roman</vt:lpstr>
      <vt:lpstr>Тема Office</vt:lpstr>
      <vt:lpstr>1_Тема Office</vt:lpstr>
      <vt:lpstr>Adobe Acrobat Document</vt:lpstr>
      <vt:lpstr>Документ Microsoft Word</vt:lpstr>
      <vt:lpstr> Министерство общего и профессионального образования  Свердловской области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Министерство общего и профессионального образования  Свердловской области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Коморникова Наталья Геннадьевна</cp:lastModifiedBy>
  <cp:revision>133</cp:revision>
  <cp:lastPrinted>2019-02-11T11:24:17Z</cp:lastPrinted>
  <dcterms:created xsi:type="dcterms:W3CDTF">2015-10-21T08:25:29Z</dcterms:created>
  <dcterms:modified xsi:type="dcterms:W3CDTF">2019-02-11T12:03:05Z</dcterms:modified>
</cp:coreProperties>
</file>