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9" r:id="rId2"/>
    <p:sldId id="279" r:id="rId3"/>
    <p:sldId id="281" r:id="rId4"/>
    <p:sldId id="280" r:id="rId5"/>
    <p:sldId id="282" r:id="rId6"/>
    <p:sldId id="284" r:id="rId7"/>
    <p:sldId id="285" r:id="rId8"/>
    <p:sldId id="286" r:id="rId9"/>
    <p:sldId id="287" r:id="rId10"/>
    <p:sldId id="260" r:id="rId11"/>
    <p:sldId id="288" r:id="rId12"/>
    <p:sldId id="292" r:id="rId13"/>
    <p:sldId id="295" r:id="rId14"/>
    <p:sldId id="294" r:id="rId15"/>
    <p:sldId id="293" r:id="rId16"/>
    <p:sldId id="289" r:id="rId17"/>
    <p:sldId id="296" r:id="rId18"/>
    <p:sldId id="297" r:id="rId19"/>
    <p:sldId id="29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61F86-87AF-4CEF-BDB8-DF9E40C16691}" type="doc">
      <dgm:prSet loTypeId="urn:microsoft.com/office/officeart/2005/8/layout/hProcess9" loCatId="process" qsTypeId="urn:microsoft.com/office/officeart/2005/8/quickstyle/simple1" qsCatId="simple" csTypeId="urn:microsoft.com/office/officeart/2005/8/colors/accent3_2" csCatId="accent3" phldr="1"/>
      <dgm:spPr/>
    </dgm:pt>
    <dgm:pt modelId="{DAF23BF9-CFFA-4431-A9D9-8969595734B6}">
      <dgm:prSet phldrT="[Текст]"/>
      <dgm:spPr>
        <a:solidFill>
          <a:schemeClr val="accent1">
            <a:lumMod val="20000"/>
            <a:lumOff val="80000"/>
          </a:schemeClr>
        </a:solidFill>
      </dgm:spPr>
      <dgm:t>
        <a:bodyPr/>
        <a:lstStyle/>
        <a:p>
          <a:r>
            <a:rPr lang="ru-RU" dirty="0">
              <a:solidFill>
                <a:schemeClr val="tx1"/>
              </a:solidFill>
            </a:rPr>
            <a:t>Реализация ИПРП</a:t>
          </a:r>
        </a:p>
      </dgm:t>
    </dgm:pt>
    <dgm:pt modelId="{217C9BA6-7F13-4A31-9EC9-12F156902456}" type="parTrans" cxnId="{B9C4A7B1-36A2-45EC-A56D-5425F5127C54}">
      <dgm:prSet/>
      <dgm:spPr/>
      <dgm:t>
        <a:bodyPr/>
        <a:lstStyle/>
        <a:p>
          <a:endParaRPr lang="ru-RU"/>
        </a:p>
      </dgm:t>
    </dgm:pt>
    <dgm:pt modelId="{5AB0395E-99F7-4AC1-A41C-B8FFCBC41BEE}" type="sibTrans" cxnId="{B9C4A7B1-36A2-45EC-A56D-5425F5127C54}">
      <dgm:prSet/>
      <dgm:spPr/>
      <dgm:t>
        <a:bodyPr/>
        <a:lstStyle/>
        <a:p>
          <a:endParaRPr lang="ru-RU"/>
        </a:p>
      </dgm:t>
    </dgm:pt>
    <dgm:pt modelId="{2BF0DC3E-7903-432F-BEA9-93A9C190F645}">
      <dgm:prSet phldrT="[Текст]"/>
      <dgm:spPr>
        <a:solidFill>
          <a:schemeClr val="accent1">
            <a:lumMod val="20000"/>
            <a:lumOff val="80000"/>
          </a:schemeClr>
        </a:solidFill>
      </dgm:spPr>
      <dgm:t>
        <a:bodyPr/>
        <a:lstStyle/>
        <a:p>
          <a:r>
            <a:rPr lang="ru-RU" dirty="0">
              <a:solidFill>
                <a:schemeClr val="tx1"/>
              </a:solidFill>
            </a:rPr>
            <a:t>Сопровождение перехода в ОУ</a:t>
          </a:r>
        </a:p>
      </dgm:t>
    </dgm:pt>
    <dgm:pt modelId="{D4EEF76F-DD4A-441E-BB54-B8B7FED853BA}" type="parTrans" cxnId="{6790741A-600C-4ADB-8DA6-3E232814D9D8}">
      <dgm:prSet/>
      <dgm:spPr/>
      <dgm:t>
        <a:bodyPr/>
        <a:lstStyle/>
        <a:p>
          <a:endParaRPr lang="ru-RU"/>
        </a:p>
      </dgm:t>
    </dgm:pt>
    <dgm:pt modelId="{CA8A3A42-44A1-4DE7-9214-F9D07AC0C1A6}" type="sibTrans" cxnId="{6790741A-600C-4ADB-8DA6-3E232814D9D8}">
      <dgm:prSet/>
      <dgm:spPr/>
      <dgm:t>
        <a:bodyPr/>
        <a:lstStyle/>
        <a:p>
          <a:endParaRPr lang="ru-RU"/>
        </a:p>
      </dgm:t>
    </dgm:pt>
    <dgm:pt modelId="{9F95EB08-E4C1-4C0E-B639-81CC38F6BE3E}">
      <dgm:prSet phldrT="[Текст]"/>
      <dgm:spPr>
        <a:solidFill>
          <a:schemeClr val="accent1">
            <a:lumMod val="20000"/>
            <a:lumOff val="80000"/>
          </a:schemeClr>
        </a:solidFill>
      </dgm:spPr>
      <dgm:t>
        <a:bodyPr/>
        <a:lstStyle/>
        <a:p>
          <a:r>
            <a:rPr lang="ru-RU" dirty="0">
              <a:solidFill>
                <a:schemeClr val="tx1"/>
              </a:solidFill>
            </a:rPr>
            <a:t>Включение в число получателей услуг РП</a:t>
          </a:r>
        </a:p>
      </dgm:t>
    </dgm:pt>
    <dgm:pt modelId="{32B8A1AC-EE2F-41D2-880B-88503E45517B}" type="parTrans" cxnId="{E8EF9022-D8F6-49C7-826B-5D921325AC34}">
      <dgm:prSet/>
      <dgm:spPr/>
      <dgm:t>
        <a:bodyPr/>
        <a:lstStyle/>
        <a:p>
          <a:endParaRPr lang="ru-RU"/>
        </a:p>
      </dgm:t>
    </dgm:pt>
    <dgm:pt modelId="{0C4A672C-CA41-4592-9BC7-9DEC962B54C3}" type="sibTrans" cxnId="{E8EF9022-D8F6-49C7-826B-5D921325AC34}">
      <dgm:prSet/>
      <dgm:spPr/>
      <dgm:t>
        <a:bodyPr/>
        <a:lstStyle/>
        <a:p>
          <a:endParaRPr lang="ru-RU"/>
        </a:p>
      </dgm:t>
    </dgm:pt>
    <dgm:pt modelId="{592C35BC-6650-4E07-9952-0FA7D4E54D2E}">
      <dgm:prSet phldrT="[Текст]"/>
      <dgm:spPr>
        <a:solidFill>
          <a:schemeClr val="accent1">
            <a:lumMod val="20000"/>
            <a:lumOff val="80000"/>
          </a:schemeClr>
        </a:solidFill>
      </dgm:spPr>
      <dgm:t>
        <a:bodyPr/>
        <a:lstStyle/>
        <a:p>
          <a:r>
            <a:rPr lang="ru-RU" dirty="0">
              <a:solidFill>
                <a:schemeClr val="tx1"/>
              </a:solidFill>
            </a:rPr>
            <a:t>Разработка ИПРП</a:t>
          </a:r>
        </a:p>
      </dgm:t>
    </dgm:pt>
    <dgm:pt modelId="{6E18C770-7CBD-453B-A313-765BFB181331}" type="parTrans" cxnId="{4238846A-6616-4F2A-AD97-6B88DFFFAF3A}">
      <dgm:prSet/>
      <dgm:spPr/>
      <dgm:t>
        <a:bodyPr/>
        <a:lstStyle/>
        <a:p>
          <a:endParaRPr lang="ru-RU"/>
        </a:p>
      </dgm:t>
    </dgm:pt>
    <dgm:pt modelId="{100024DD-C717-4FA0-AE65-2CD01D3FA627}" type="sibTrans" cxnId="{4238846A-6616-4F2A-AD97-6B88DFFFAF3A}">
      <dgm:prSet/>
      <dgm:spPr/>
      <dgm:t>
        <a:bodyPr/>
        <a:lstStyle/>
        <a:p>
          <a:endParaRPr lang="ru-RU"/>
        </a:p>
      </dgm:t>
    </dgm:pt>
    <dgm:pt modelId="{417CCA15-D946-4EA4-BF88-A262F3D9D5AB}">
      <dgm:prSet phldrT="[Текст]"/>
      <dgm:spPr>
        <a:solidFill>
          <a:schemeClr val="accent1">
            <a:lumMod val="20000"/>
            <a:lumOff val="80000"/>
          </a:schemeClr>
        </a:solidFill>
      </dgm:spPr>
      <dgm:t>
        <a:bodyPr/>
        <a:lstStyle/>
        <a:p>
          <a:r>
            <a:rPr lang="ru-RU" dirty="0">
              <a:solidFill>
                <a:schemeClr val="tx1"/>
              </a:solidFill>
            </a:rPr>
            <a:t>Оценка для составления ИПРП</a:t>
          </a:r>
        </a:p>
      </dgm:t>
    </dgm:pt>
    <dgm:pt modelId="{D85AEB61-3F17-41FC-9563-C2CD7ABF89D2}" type="parTrans" cxnId="{82447863-4890-400D-989E-DF544A2A5179}">
      <dgm:prSet/>
      <dgm:spPr/>
      <dgm:t>
        <a:bodyPr/>
        <a:lstStyle/>
        <a:p>
          <a:endParaRPr lang="ru-RU"/>
        </a:p>
      </dgm:t>
    </dgm:pt>
    <dgm:pt modelId="{07E66AA0-BD99-47E8-93BB-9F4CB960C3B9}" type="sibTrans" cxnId="{82447863-4890-400D-989E-DF544A2A5179}">
      <dgm:prSet/>
      <dgm:spPr/>
      <dgm:t>
        <a:bodyPr/>
        <a:lstStyle/>
        <a:p>
          <a:endParaRPr lang="ru-RU"/>
        </a:p>
      </dgm:t>
    </dgm:pt>
    <dgm:pt modelId="{2A85D8A1-6B37-456C-A4E7-28D8529862B5}" type="pres">
      <dgm:prSet presAssocID="{71261F86-87AF-4CEF-BDB8-DF9E40C16691}" presName="CompostProcess" presStyleCnt="0">
        <dgm:presLayoutVars>
          <dgm:dir/>
          <dgm:resizeHandles val="exact"/>
        </dgm:presLayoutVars>
      </dgm:prSet>
      <dgm:spPr/>
    </dgm:pt>
    <dgm:pt modelId="{4070509A-89A0-4B0E-BCBD-5955868C0FBE}" type="pres">
      <dgm:prSet presAssocID="{71261F86-87AF-4CEF-BDB8-DF9E40C16691}" presName="arrow" presStyleLbl="bgShp" presStyleIdx="0" presStyleCnt="1"/>
      <dgm:spPr>
        <a:solidFill>
          <a:schemeClr val="accent1"/>
        </a:solidFill>
      </dgm:spPr>
    </dgm:pt>
    <dgm:pt modelId="{E1F02312-4628-4CF1-B27A-47793C387A2A}" type="pres">
      <dgm:prSet presAssocID="{71261F86-87AF-4CEF-BDB8-DF9E40C16691}" presName="linearProcess" presStyleCnt="0"/>
      <dgm:spPr/>
    </dgm:pt>
    <dgm:pt modelId="{F5E1BEC0-EA18-4564-B28F-3141CBDE3528}" type="pres">
      <dgm:prSet presAssocID="{9F95EB08-E4C1-4C0E-B639-81CC38F6BE3E}" presName="textNode" presStyleLbl="node1" presStyleIdx="0" presStyleCnt="5">
        <dgm:presLayoutVars>
          <dgm:bulletEnabled val="1"/>
        </dgm:presLayoutVars>
      </dgm:prSet>
      <dgm:spPr/>
      <dgm:t>
        <a:bodyPr/>
        <a:lstStyle/>
        <a:p>
          <a:endParaRPr lang="ru-RU"/>
        </a:p>
      </dgm:t>
    </dgm:pt>
    <dgm:pt modelId="{E0E8EBBA-9B76-492D-99A6-C11DFB3ACF3B}" type="pres">
      <dgm:prSet presAssocID="{0C4A672C-CA41-4592-9BC7-9DEC962B54C3}" presName="sibTrans" presStyleCnt="0"/>
      <dgm:spPr/>
    </dgm:pt>
    <dgm:pt modelId="{730380FE-24C1-4D81-A935-DA3130CC0305}" type="pres">
      <dgm:prSet presAssocID="{417CCA15-D946-4EA4-BF88-A262F3D9D5AB}" presName="textNode" presStyleLbl="node1" presStyleIdx="1" presStyleCnt="5">
        <dgm:presLayoutVars>
          <dgm:bulletEnabled val="1"/>
        </dgm:presLayoutVars>
      </dgm:prSet>
      <dgm:spPr/>
      <dgm:t>
        <a:bodyPr/>
        <a:lstStyle/>
        <a:p>
          <a:endParaRPr lang="ru-RU"/>
        </a:p>
      </dgm:t>
    </dgm:pt>
    <dgm:pt modelId="{8C9C1794-EA98-4950-83B5-18D74BCFEC80}" type="pres">
      <dgm:prSet presAssocID="{07E66AA0-BD99-47E8-93BB-9F4CB960C3B9}" presName="sibTrans" presStyleCnt="0"/>
      <dgm:spPr/>
    </dgm:pt>
    <dgm:pt modelId="{26AB2741-1075-41C4-B28B-85813F2D7F4C}" type="pres">
      <dgm:prSet presAssocID="{592C35BC-6650-4E07-9952-0FA7D4E54D2E}" presName="textNode" presStyleLbl="node1" presStyleIdx="2" presStyleCnt="5">
        <dgm:presLayoutVars>
          <dgm:bulletEnabled val="1"/>
        </dgm:presLayoutVars>
      </dgm:prSet>
      <dgm:spPr/>
      <dgm:t>
        <a:bodyPr/>
        <a:lstStyle/>
        <a:p>
          <a:endParaRPr lang="ru-RU"/>
        </a:p>
      </dgm:t>
    </dgm:pt>
    <dgm:pt modelId="{43584FD1-FDDD-4B74-9581-A36861EBB8A7}" type="pres">
      <dgm:prSet presAssocID="{100024DD-C717-4FA0-AE65-2CD01D3FA627}" presName="sibTrans" presStyleCnt="0"/>
      <dgm:spPr/>
    </dgm:pt>
    <dgm:pt modelId="{DAF61A36-BED6-4D85-A97A-BB9DF4E78C9E}" type="pres">
      <dgm:prSet presAssocID="{DAF23BF9-CFFA-4431-A9D9-8969595734B6}" presName="textNode" presStyleLbl="node1" presStyleIdx="3" presStyleCnt="5">
        <dgm:presLayoutVars>
          <dgm:bulletEnabled val="1"/>
        </dgm:presLayoutVars>
      </dgm:prSet>
      <dgm:spPr/>
      <dgm:t>
        <a:bodyPr/>
        <a:lstStyle/>
        <a:p>
          <a:endParaRPr lang="ru-RU"/>
        </a:p>
      </dgm:t>
    </dgm:pt>
    <dgm:pt modelId="{0099C128-6912-4FF0-A3F2-EBF26C92BEF4}" type="pres">
      <dgm:prSet presAssocID="{5AB0395E-99F7-4AC1-A41C-B8FFCBC41BEE}" presName="sibTrans" presStyleCnt="0"/>
      <dgm:spPr/>
    </dgm:pt>
    <dgm:pt modelId="{420E56F0-DF2B-49E7-A2FF-08104571715B}" type="pres">
      <dgm:prSet presAssocID="{2BF0DC3E-7903-432F-BEA9-93A9C190F645}" presName="textNode" presStyleLbl="node1" presStyleIdx="4" presStyleCnt="5">
        <dgm:presLayoutVars>
          <dgm:bulletEnabled val="1"/>
        </dgm:presLayoutVars>
      </dgm:prSet>
      <dgm:spPr/>
      <dgm:t>
        <a:bodyPr/>
        <a:lstStyle/>
        <a:p>
          <a:endParaRPr lang="ru-RU"/>
        </a:p>
      </dgm:t>
    </dgm:pt>
  </dgm:ptLst>
  <dgm:cxnLst>
    <dgm:cxn modelId="{843E8019-E0B5-42B1-AA3D-A01B29543000}" type="presOf" srcId="{417CCA15-D946-4EA4-BF88-A262F3D9D5AB}" destId="{730380FE-24C1-4D81-A935-DA3130CC0305}" srcOrd="0" destOrd="0" presId="urn:microsoft.com/office/officeart/2005/8/layout/hProcess9"/>
    <dgm:cxn modelId="{371CAF9C-FC58-42C9-A77E-68C51B8E596A}" type="presOf" srcId="{71261F86-87AF-4CEF-BDB8-DF9E40C16691}" destId="{2A85D8A1-6B37-456C-A4E7-28D8529862B5}" srcOrd="0" destOrd="0" presId="urn:microsoft.com/office/officeart/2005/8/layout/hProcess9"/>
    <dgm:cxn modelId="{E8EF9022-D8F6-49C7-826B-5D921325AC34}" srcId="{71261F86-87AF-4CEF-BDB8-DF9E40C16691}" destId="{9F95EB08-E4C1-4C0E-B639-81CC38F6BE3E}" srcOrd="0" destOrd="0" parTransId="{32B8A1AC-EE2F-41D2-880B-88503E45517B}" sibTransId="{0C4A672C-CA41-4592-9BC7-9DEC962B54C3}"/>
    <dgm:cxn modelId="{82447863-4890-400D-989E-DF544A2A5179}" srcId="{71261F86-87AF-4CEF-BDB8-DF9E40C16691}" destId="{417CCA15-D946-4EA4-BF88-A262F3D9D5AB}" srcOrd="1" destOrd="0" parTransId="{D85AEB61-3F17-41FC-9563-C2CD7ABF89D2}" sibTransId="{07E66AA0-BD99-47E8-93BB-9F4CB960C3B9}"/>
    <dgm:cxn modelId="{4238846A-6616-4F2A-AD97-6B88DFFFAF3A}" srcId="{71261F86-87AF-4CEF-BDB8-DF9E40C16691}" destId="{592C35BC-6650-4E07-9952-0FA7D4E54D2E}" srcOrd="2" destOrd="0" parTransId="{6E18C770-7CBD-453B-A313-765BFB181331}" sibTransId="{100024DD-C717-4FA0-AE65-2CD01D3FA627}"/>
    <dgm:cxn modelId="{B9C4A7B1-36A2-45EC-A56D-5425F5127C54}" srcId="{71261F86-87AF-4CEF-BDB8-DF9E40C16691}" destId="{DAF23BF9-CFFA-4431-A9D9-8969595734B6}" srcOrd="3" destOrd="0" parTransId="{217C9BA6-7F13-4A31-9EC9-12F156902456}" sibTransId="{5AB0395E-99F7-4AC1-A41C-B8FFCBC41BEE}"/>
    <dgm:cxn modelId="{D0AC1337-3FF5-4375-8938-CE7DA051DDC8}" type="presOf" srcId="{2BF0DC3E-7903-432F-BEA9-93A9C190F645}" destId="{420E56F0-DF2B-49E7-A2FF-08104571715B}" srcOrd="0" destOrd="0" presId="urn:microsoft.com/office/officeart/2005/8/layout/hProcess9"/>
    <dgm:cxn modelId="{19A33633-68A9-42C3-993D-EE44F6ADB518}" type="presOf" srcId="{9F95EB08-E4C1-4C0E-B639-81CC38F6BE3E}" destId="{F5E1BEC0-EA18-4564-B28F-3141CBDE3528}" srcOrd="0" destOrd="0" presId="urn:microsoft.com/office/officeart/2005/8/layout/hProcess9"/>
    <dgm:cxn modelId="{6790741A-600C-4ADB-8DA6-3E232814D9D8}" srcId="{71261F86-87AF-4CEF-BDB8-DF9E40C16691}" destId="{2BF0DC3E-7903-432F-BEA9-93A9C190F645}" srcOrd="4" destOrd="0" parTransId="{D4EEF76F-DD4A-441E-BB54-B8B7FED853BA}" sibTransId="{CA8A3A42-44A1-4DE7-9214-F9D07AC0C1A6}"/>
    <dgm:cxn modelId="{B7B208BC-436F-496B-A281-DF9C24918FB2}" type="presOf" srcId="{592C35BC-6650-4E07-9952-0FA7D4E54D2E}" destId="{26AB2741-1075-41C4-B28B-85813F2D7F4C}" srcOrd="0" destOrd="0" presId="urn:microsoft.com/office/officeart/2005/8/layout/hProcess9"/>
    <dgm:cxn modelId="{6C9954D7-698C-45DC-AC18-02B96407B2F4}" type="presOf" srcId="{DAF23BF9-CFFA-4431-A9D9-8969595734B6}" destId="{DAF61A36-BED6-4D85-A97A-BB9DF4E78C9E}" srcOrd="0" destOrd="0" presId="urn:microsoft.com/office/officeart/2005/8/layout/hProcess9"/>
    <dgm:cxn modelId="{38D3A85B-86C5-4651-AA70-BEF314DA1DFE}" type="presParOf" srcId="{2A85D8A1-6B37-456C-A4E7-28D8529862B5}" destId="{4070509A-89A0-4B0E-BCBD-5955868C0FBE}" srcOrd="0" destOrd="0" presId="urn:microsoft.com/office/officeart/2005/8/layout/hProcess9"/>
    <dgm:cxn modelId="{E910C30E-682C-487A-B377-AED04399728D}" type="presParOf" srcId="{2A85D8A1-6B37-456C-A4E7-28D8529862B5}" destId="{E1F02312-4628-4CF1-B27A-47793C387A2A}" srcOrd="1" destOrd="0" presId="urn:microsoft.com/office/officeart/2005/8/layout/hProcess9"/>
    <dgm:cxn modelId="{51E421A8-F906-4A80-BBFC-03279DD2661B}" type="presParOf" srcId="{E1F02312-4628-4CF1-B27A-47793C387A2A}" destId="{F5E1BEC0-EA18-4564-B28F-3141CBDE3528}" srcOrd="0" destOrd="0" presId="urn:microsoft.com/office/officeart/2005/8/layout/hProcess9"/>
    <dgm:cxn modelId="{5953B74B-C472-4C7B-8413-C2D0487B81C2}" type="presParOf" srcId="{E1F02312-4628-4CF1-B27A-47793C387A2A}" destId="{E0E8EBBA-9B76-492D-99A6-C11DFB3ACF3B}" srcOrd="1" destOrd="0" presId="urn:microsoft.com/office/officeart/2005/8/layout/hProcess9"/>
    <dgm:cxn modelId="{3DB76523-EBAF-4FFF-A181-0D0429E1ACD2}" type="presParOf" srcId="{E1F02312-4628-4CF1-B27A-47793C387A2A}" destId="{730380FE-24C1-4D81-A935-DA3130CC0305}" srcOrd="2" destOrd="0" presId="urn:microsoft.com/office/officeart/2005/8/layout/hProcess9"/>
    <dgm:cxn modelId="{D77102E4-049A-45C2-9E35-E2E5A5774B07}" type="presParOf" srcId="{E1F02312-4628-4CF1-B27A-47793C387A2A}" destId="{8C9C1794-EA98-4950-83B5-18D74BCFEC80}" srcOrd="3" destOrd="0" presId="urn:microsoft.com/office/officeart/2005/8/layout/hProcess9"/>
    <dgm:cxn modelId="{96679A41-22F8-4443-84B2-91A3CB3DB899}" type="presParOf" srcId="{E1F02312-4628-4CF1-B27A-47793C387A2A}" destId="{26AB2741-1075-41C4-B28B-85813F2D7F4C}" srcOrd="4" destOrd="0" presId="urn:microsoft.com/office/officeart/2005/8/layout/hProcess9"/>
    <dgm:cxn modelId="{D738D619-0E81-4481-859A-6443E0371CC3}" type="presParOf" srcId="{E1F02312-4628-4CF1-B27A-47793C387A2A}" destId="{43584FD1-FDDD-4B74-9581-A36861EBB8A7}" srcOrd="5" destOrd="0" presId="urn:microsoft.com/office/officeart/2005/8/layout/hProcess9"/>
    <dgm:cxn modelId="{9F8A16D0-230A-4688-B58A-3A7289D4589D}" type="presParOf" srcId="{E1F02312-4628-4CF1-B27A-47793C387A2A}" destId="{DAF61A36-BED6-4D85-A97A-BB9DF4E78C9E}" srcOrd="6" destOrd="0" presId="urn:microsoft.com/office/officeart/2005/8/layout/hProcess9"/>
    <dgm:cxn modelId="{59D47CB9-E55F-4F42-BEA9-4D890A6AC563}" type="presParOf" srcId="{E1F02312-4628-4CF1-B27A-47793C387A2A}" destId="{0099C128-6912-4FF0-A3F2-EBF26C92BEF4}" srcOrd="7" destOrd="0" presId="urn:microsoft.com/office/officeart/2005/8/layout/hProcess9"/>
    <dgm:cxn modelId="{368C4124-A6F1-4E8B-A6BC-C73EE47E9BB5}" type="presParOf" srcId="{E1F02312-4628-4CF1-B27A-47793C387A2A}" destId="{420E56F0-DF2B-49E7-A2FF-08104571715B}"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A4563-A910-4A5E-922F-974B68E5EE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0336CFCB-4562-430D-B862-8BB78B532361}">
      <dgm:prSet phldrT="[Текст]"/>
      <dgm:spPr>
        <a:solidFill>
          <a:schemeClr val="bg1"/>
        </a:solidFill>
        <a:ln>
          <a:solidFill>
            <a:schemeClr val="tx1"/>
          </a:solidFill>
        </a:ln>
      </dgm:spPr>
      <dgm:t>
        <a:bodyPr/>
        <a:lstStyle/>
        <a:p>
          <a:r>
            <a:rPr lang="ru-RU" b="1" dirty="0" smtClean="0">
              <a:solidFill>
                <a:schemeClr val="tx1"/>
              </a:solidFill>
              <a:latin typeface="Times New Roman" pitchFamily="18" charset="0"/>
              <a:cs typeface="Times New Roman" pitchFamily="18" charset="0"/>
            </a:rPr>
            <a:t>Координация деятельности служб ранней помощи</a:t>
          </a:r>
          <a:endParaRPr lang="ru-RU" b="1" dirty="0">
            <a:solidFill>
              <a:schemeClr val="tx1"/>
            </a:solidFill>
            <a:latin typeface="Times New Roman" pitchFamily="18" charset="0"/>
            <a:cs typeface="Times New Roman" pitchFamily="18" charset="0"/>
          </a:endParaRPr>
        </a:p>
      </dgm:t>
    </dgm:pt>
    <dgm:pt modelId="{93DB66C2-786F-4AF4-8ACE-994CB7D70263}" type="parTrans" cxnId="{32F2C53A-6B00-4C9D-B7C2-061C65951793}">
      <dgm:prSet/>
      <dgm:spPr/>
      <dgm:t>
        <a:bodyPr/>
        <a:lstStyle/>
        <a:p>
          <a:endParaRPr lang="ru-RU"/>
        </a:p>
      </dgm:t>
    </dgm:pt>
    <dgm:pt modelId="{DF9073AA-135E-4E2B-8518-462BEA060E9C}" type="sibTrans" cxnId="{32F2C53A-6B00-4C9D-B7C2-061C65951793}">
      <dgm:prSet/>
      <dgm:spPr/>
      <dgm:t>
        <a:bodyPr/>
        <a:lstStyle/>
        <a:p>
          <a:endParaRPr lang="ru-RU"/>
        </a:p>
      </dgm:t>
    </dgm:pt>
    <dgm:pt modelId="{F138527A-1643-4188-9768-447E9C1FB78E}">
      <dgm:prSet phldrT="[Текст]" custT="1"/>
      <dgm:spPr>
        <a:solidFill>
          <a:schemeClr val="bg1">
            <a:alpha val="90000"/>
          </a:schemeClr>
        </a:solidFill>
        <a:ln>
          <a:solidFill>
            <a:schemeClr val="tx1">
              <a:alpha val="90000"/>
            </a:schemeClr>
          </a:solidFill>
        </a:ln>
      </dgm:spPr>
      <dgm:t>
        <a:bodyPr/>
        <a:lstStyle/>
        <a:p>
          <a:r>
            <a:rPr lang="ru-RU" sz="1400" b="1" dirty="0" smtClean="0">
              <a:latin typeface="Times New Roman" pitchFamily="18" charset="0"/>
              <a:cs typeface="Times New Roman" pitchFamily="18" charset="0"/>
            </a:rPr>
            <a:t>Апробация методических документов</a:t>
          </a:r>
          <a:endParaRPr lang="ru-RU" sz="1400" b="1" dirty="0">
            <a:latin typeface="Times New Roman" pitchFamily="18" charset="0"/>
            <a:cs typeface="Times New Roman" pitchFamily="18" charset="0"/>
          </a:endParaRPr>
        </a:p>
      </dgm:t>
    </dgm:pt>
    <dgm:pt modelId="{123D844A-2078-4647-BB41-650204CB5DCA}" type="parTrans" cxnId="{57C3A8F1-649D-428A-B3AF-4E023926E0E3}">
      <dgm:prSet/>
      <dgm:spPr/>
      <dgm:t>
        <a:bodyPr/>
        <a:lstStyle/>
        <a:p>
          <a:endParaRPr lang="ru-RU"/>
        </a:p>
      </dgm:t>
    </dgm:pt>
    <dgm:pt modelId="{6BED174B-5B9A-41F6-8E5E-967D521BD12D}" type="sibTrans" cxnId="{57C3A8F1-649D-428A-B3AF-4E023926E0E3}">
      <dgm:prSet/>
      <dgm:spPr/>
      <dgm:t>
        <a:bodyPr/>
        <a:lstStyle/>
        <a:p>
          <a:endParaRPr lang="ru-RU"/>
        </a:p>
      </dgm:t>
    </dgm:pt>
    <dgm:pt modelId="{89D5ABEB-0545-4F9F-B45F-D3FAC9DF3E24}">
      <dgm:prSet phldrT="[Текст]"/>
      <dgm:spPr>
        <a:solidFill>
          <a:schemeClr val="bg1"/>
        </a:solidFill>
        <a:ln>
          <a:solidFill>
            <a:schemeClr val="tx1"/>
          </a:solidFill>
        </a:ln>
      </dgm:spPr>
      <dgm:t>
        <a:bodyPr/>
        <a:lstStyle/>
        <a:p>
          <a:r>
            <a:rPr lang="ru-RU" b="1" dirty="0" smtClean="0">
              <a:solidFill>
                <a:schemeClr val="tx1"/>
              </a:solidFill>
              <a:latin typeface="Times New Roman" pitchFamily="18" charset="0"/>
              <a:cs typeface="Times New Roman" pitchFamily="18" charset="0"/>
            </a:rPr>
            <a:t>Оснащение оборудованием служб ранней помощи</a:t>
          </a:r>
          <a:endParaRPr lang="ru-RU" b="1" dirty="0">
            <a:solidFill>
              <a:schemeClr val="tx1"/>
            </a:solidFill>
            <a:latin typeface="Times New Roman" pitchFamily="18" charset="0"/>
            <a:cs typeface="Times New Roman" pitchFamily="18" charset="0"/>
          </a:endParaRPr>
        </a:p>
      </dgm:t>
    </dgm:pt>
    <dgm:pt modelId="{D36AD19F-A374-4510-8AA6-377FFB08FC84}" type="parTrans" cxnId="{D0D4E285-287D-4359-A2EF-B4CB910CCE8B}">
      <dgm:prSet/>
      <dgm:spPr/>
      <dgm:t>
        <a:bodyPr/>
        <a:lstStyle/>
        <a:p>
          <a:endParaRPr lang="ru-RU"/>
        </a:p>
      </dgm:t>
    </dgm:pt>
    <dgm:pt modelId="{4471F859-B682-471F-96B7-80D24C9A419C}" type="sibTrans" cxnId="{D0D4E285-287D-4359-A2EF-B4CB910CCE8B}">
      <dgm:prSet/>
      <dgm:spPr/>
      <dgm:t>
        <a:bodyPr/>
        <a:lstStyle/>
        <a:p>
          <a:endParaRPr lang="ru-RU"/>
        </a:p>
      </dgm:t>
    </dgm:pt>
    <dgm:pt modelId="{05CB55DB-D69E-4DBA-850F-9D56A15522DD}">
      <dgm:prSet phldrT="[Текст]"/>
      <dgm:spPr>
        <a:solidFill>
          <a:schemeClr val="bg1">
            <a:alpha val="90000"/>
          </a:schemeClr>
        </a:solidFill>
        <a:ln>
          <a:solidFill>
            <a:schemeClr val="tx1">
              <a:alpha val="90000"/>
            </a:schemeClr>
          </a:solidFill>
        </a:ln>
      </dgm:spPr>
      <dgm:t>
        <a:bodyPr/>
        <a:lstStyle/>
        <a:p>
          <a:r>
            <a:rPr lang="ru-RU" b="1" dirty="0" smtClean="0">
              <a:latin typeface="Times New Roman" pitchFamily="18" charset="0"/>
              <a:cs typeface="Times New Roman" pitchFamily="18" charset="0"/>
            </a:rPr>
            <a:t>Отбор образовательных организаций, реализующих услуги ранней помощи</a:t>
          </a:r>
          <a:endParaRPr lang="ru-RU" b="1" dirty="0">
            <a:latin typeface="Times New Roman" pitchFamily="18" charset="0"/>
            <a:cs typeface="Times New Roman" pitchFamily="18" charset="0"/>
          </a:endParaRPr>
        </a:p>
      </dgm:t>
    </dgm:pt>
    <dgm:pt modelId="{2249D2D9-52C0-4FE2-92D1-79D4D5C156A0}" type="parTrans" cxnId="{85A09EE0-68F5-4982-A5E2-48A539A6471B}">
      <dgm:prSet/>
      <dgm:spPr/>
      <dgm:t>
        <a:bodyPr/>
        <a:lstStyle/>
        <a:p>
          <a:endParaRPr lang="ru-RU"/>
        </a:p>
      </dgm:t>
    </dgm:pt>
    <dgm:pt modelId="{0C05094E-B24E-42B2-9D9F-DEB9E199C939}" type="sibTrans" cxnId="{85A09EE0-68F5-4982-A5E2-48A539A6471B}">
      <dgm:prSet/>
      <dgm:spPr/>
      <dgm:t>
        <a:bodyPr/>
        <a:lstStyle/>
        <a:p>
          <a:endParaRPr lang="ru-RU"/>
        </a:p>
      </dgm:t>
    </dgm:pt>
    <dgm:pt modelId="{39EC16B3-128F-4C36-9F77-08F23E50E53B}">
      <dgm:prSet phldrT="[Текст]"/>
      <dgm:spPr>
        <a:solidFill>
          <a:schemeClr val="bg1"/>
        </a:solidFill>
        <a:ln>
          <a:solidFill>
            <a:schemeClr val="tx1"/>
          </a:solidFill>
        </a:ln>
      </dgm:spPr>
      <dgm:t>
        <a:bodyPr/>
        <a:lstStyle/>
        <a:p>
          <a:r>
            <a:rPr lang="ru-RU" b="1" dirty="0" smtClean="0">
              <a:solidFill>
                <a:schemeClr val="tx1"/>
              </a:solidFill>
              <a:latin typeface="Times New Roman" pitchFamily="18" charset="0"/>
              <a:cs typeface="Times New Roman" pitchFamily="18" charset="0"/>
            </a:rPr>
            <a:t>Организация повышения квалификации специалистов служб ранней помощи</a:t>
          </a:r>
          <a:endParaRPr lang="ru-RU" b="1" dirty="0">
            <a:solidFill>
              <a:schemeClr val="tx1"/>
            </a:solidFill>
            <a:latin typeface="Times New Roman" pitchFamily="18" charset="0"/>
            <a:cs typeface="Times New Roman" pitchFamily="18" charset="0"/>
          </a:endParaRPr>
        </a:p>
      </dgm:t>
    </dgm:pt>
    <dgm:pt modelId="{5C216A5C-F19E-46B2-B534-863B0D57DED6}" type="parTrans" cxnId="{320EF806-6299-4A22-AA32-9AB1FBE9734F}">
      <dgm:prSet/>
      <dgm:spPr/>
      <dgm:t>
        <a:bodyPr/>
        <a:lstStyle/>
        <a:p>
          <a:endParaRPr lang="ru-RU"/>
        </a:p>
      </dgm:t>
    </dgm:pt>
    <dgm:pt modelId="{02C1D1C4-495E-472B-8DE3-2D13791D7109}" type="sibTrans" cxnId="{320EF806-6299-4A22-AA32-9AB1FBE9734F}">
      <dgm:prSet/>
      <dgm:spPr/>
      <dgm:t>
        <a:bodyPr/>
        <a:lstStyle/>
        <a:p>
          <a:endParaRPr lang="ru-RU"/>
        </a:p>
      </dgm:t>
    </dgm:pt>
    <dgm:pt modelId="{0A7F62FC-AEDC-4449-8D1B-71E8447B94F6}">
      <dgm:prSet phldrT="[Текст]"/>
      <dgm:spPr>
        <a:solidFill>
          <a:schemeClr val="bg1">
            <a:alpha val="90000"/>
          </a:schemeClr>
        </a:solidFill>
        <a:ln>
          <a:solidFill>
            <a:schemeClr val="tx1">
              <a:alpha val="90000"/>
            </a:schemeClr>
          </a:solidFill>
        </a:ln>
      </dgm:spPr>
      <dgm:t>
        <a:bodyPr/>
        <a:lstStyle/>
        <a:p>
          <a:r>
            <a:rPr lang="ru-RU" b="1" dirty="0" smtClean="0">
              <a:latin typeface="Times New Roman" pitchFamily="18" charset="0"/>
              <a:cs typeface="Times New Roman" pitchFamily="18" charset="0"/>
            </a:rPr>
            <a:t>Переподготовка, курсы повышения квалификации, </a:t>
          </a:r>
          <a:r>
            <a:rPr lang="ru-RU" b="1" dirty="0" err="1" smtClean="0">
              <a:latin typeface="Times New Roman" pitchFamily="18" charset="0"/>
              <a:cs typeface="Times New Roman" pitchFamily="18" charset="0"/>
            </a:rPr>
            <a:t>вебинары</a:t>
          </a:r>
          <a:r>
            <a:rPr lang="ru-RU" b="1" dirty="0" smtClean="0">
              <a:latin typeface="Times New Roman" pitchFamily="18" charset="0"/>
              <a:cs typeface="Times New Roman" pitchFamily="18" charset="0"/>
            </a:rPr>
            <a:t> с приглашением специалистов ФГБОУ ВО «Московский государственный психолого-педагогический университет», </a:t>
          </a:r>
          <a:r>
            <a:rPr lang="ru-RU" b="1" i="0" dirty="0" smtClean="0">
              <a:latin typeface="Times New Roman" pitchFamily="18" charset="0"/>
              <a:cs typeface="Times New Roman" pitchFamily="18" charset="0"/>
            </a:rPr>
            <a:t>АНО ДПО «Санкт-Петербургский Институт раннего вмешательства»</a:t>
          </a:r>
          <a:endParaRPr lang="ru-RU" b="1" dirty="0">
            <a:latin typeface="Times New Roman" pitchFamily="18" charset="0"/>
            <a:cs typeface="Times New Roman" pitchFamily="18" charset="0"/>
          </a:endParaRPr>
        </a:p>
      </dgm:t>
    </dgm:pt>
    <dgm:pt modelId="{BC84881A-635B-46D5-8AB1-8A583D2B4311}" type="parTrans" cxnId="{AAA624DB-FE03-4516-9818-69A1F528BB3D}">
      <dgm:prSet/>
      <dgm:spPr/>
      <dgm:t>
        <a:bodyPr/>
        <a:lstStyle/>
        <a:p>
          <a:endParaRPr lang="ru-RU"/>
        </a:p>
      </dgm:t>
    </dgm:pt>
    <dgm:pt modelId="{939D1401-1A28-4D31-886D-9D651F226000}" type="sibTrans" cxnId="{AAA624DB-FE03-4516-9818-69A1F528BB3D}">
      <dgm:prSet/>
      <dgm:spPr/>
      <dgm:t>
        <a:bodyPr/>
        <a:lstStyle/>
        <a:p>
          <a:endParaRPr lang="ru-RU"/>
        </a:p>
      </dgm:t>
    </dgm:pt>
    <dgm:pt modelId="{DDF45698-C9F3-4E5A-8C49-2705CBFDB905}">
      <dgm:prSet phldrT="[Текст]" custT="1"/>
      <dgm:spPr>
        <a:solidFill>
          <a:schemeClr val="bg1">
            <a:alpha val="90000"/>
          </a:schemeClr>
        </a:solidFill>
        <a:ln>
          <a:solidFill>
            <a:schemeClr val="tx1">
              <a:alpha val="90000"/>
            </a:schemeClr>
          </a:solidFill>
        </a:ln>
      </dgm:spPr>
      <dgm:t>
        <a:bodyPr/>
        <a:lstStyle/>
        <a:p>
          <a:r>
            <a:rPr lang="ru-RU" sz="1400" b="1" dirty="0" smtClean="0">
              <a:latin typeface="Times New Roman" pitchFamily="18" charset="0"/>
              <a:cs typeface="Times New Roman" pitchFamily="18" charset="0"/>
            </a:rPr>
            <a:t>Разработка и апробация новых методик и технологий</a:t>
          </a:r>
          <a:endParaRPr lang="ru-RU" sz="1400" b="1" dirty="0">
            <a:latin typeface="Times New Roman" pitchFamily="18" charset="0"/>
            <a:cs typeface="Times New Roman" pitchFamily="18" charset="0"/>
          </a:endParaRPr>
        </a:p>
      </dgm:t>
    </dgm:pt>
    <dgm:pt modelId="{33280E00-7D9C-4AA1-BDA6-6DC6B40622CC}" type="parTrans" cxnId="{7C79797E-ADA3-4EB7-8CC9-0A642B08EB5F}">
      <dgm:prSet/>
      <dgm:spPr/>
      <dgm:t>
        <a:bodyPr/>
        <a:lstStyle/>
        <a:p>
          <a:endParaRPr lang="ru-RU"/>
        </a:p>
      </dgm:t>
    </dgm:pt>
    <dgm:pt modelId="{45A0DA8E-B34A-4D61-B987-F5E33CBDB689}" type="sibTrans" cxnId="{7C79797E-ADA3-4EB7-8CC9-0A642B08EB5F}">
      <dgm:prSet/>
      <dgm:spPr/>
      <dgm:t>
        <a:bodyPr/>
        <a:lstStyle/>
        <a:p>
          <a:endParaRPr lang="ru-RU"/>
        </a:p>
      </dgm:t>
    </dgm:pt>
    <dgm:pt modelId="{53164E4F-4242-4069-A47D-4ADC5FE5AF20}">
      <dgm:prSet phldrT="[Текст]" custT="1"/>
      <dgm:spPr>
        <a:solidFill>
          <a:schemeClr val="bg1">
            <a:alpha val="90000"/>
          </a:schemeClr>
        </a:solidFill>
        <a:ln>
          <a:solidFill>
            <a:schemeClr val="tx1">
              <a:alpha val="90000"/>
            </a:schemeClr>
          </a:solidFill>
        </a:ln>
      </dgm:spPr>
      <dgm:t>
        <a:bodyPr/>
        <a:lstStyle/>
        <a:p>
          <a:r>
            <a:rPr lang="ru-RU" sz="1400" b="1" dirty="0" smtClean="0">
              <a:latin typeface="Times New Roman" pitchFamily="18" charset="0"/>
              <a:cs typeface="Times New Roman" pitchFamily="18" charset="0"/>
            </a:rPr>
            <a:t>Координация деятельности служб ранней помощи в системе образования Свердловской области</a:t>
          </a:r>
          <a:endParaRPr lang="ru-RU" sz="1400" b="1" dirty="0">
            <a:latin typeface="Times New Roman" pitchFamily="18" charset="0"/>
            <a:cs typeface="Times New Roman" pitchFamily="18" charset="0"/>
          </a:endParaRPr>
        </a:p>
      </dgm:t>
    </dgm:pt>
    <dgm:pt modelId="{342F7FA2-A3B2-443D-8DBC-2F4AD95CE0A0}" type="parTrans" cxnId="{24FEFC5F-2F8A-4642-A045-7623DB8D8B00}">
      <dgm:prSet/>
      <dgm:spPr/>
      <dgm:t>
        <a:bodyPr/>
        <a:lstStyle/>
        <a:p>
          <a:endParaRPr lang="ru-RU"/>
        </a:p>
      </dgm:t>
    </dgm:pt>
    <dgm:pt modelId="{75309AD7-CF35-46D6-A2FC-848BED066448}" type="sibTrans" cxnId="{24FEFC5F-2F8A-4642-A045-7623DB8D8B00}">
      <dgm:prSet/>
      <dgm:spPr/>
      <dgm:t>
        <a:bodyPr/>
        <a:lstStyle/>
        <a:p>
          <a:endParaRPr lang="ru-RU"/>
        </a:p>
      </dgm:t>
    </dgm:pt>
    <dgm:pt modelId="{1592D4FE-6BA1-497D-9409-71B417244F4B}">
      <dgm:prSet phldrT="[Текст]"/>
      <dgm:spPr>
        <a:solidFill>
          <a:schemeClr val="bg1">
            <a:alpha val="90000"/>
          </a:schemeClr>
        </a:solidFill>
        <a:ln>
          <a:solidFill>
            <a:schemeClr val="tx1">
              <a:alpha val="90000"/>
            </a:schemeClr>
          </a:solidFill>
        </a:ln>
      </dgm:spPr>
      <dgm:t>
        <a:bodyPr/>
        <a:lstStyle/>
        <a:p>
          <a:r>
            <a:rPr lang="ru-RU" b="1" dirty="0" smtClean="0">
              <a:latin typeface="Times New Roman" pitchFamily="18" charset="0"/>
              <a:cs typeface="Times New Roman" pitchFamily="18" charset="0"/>
            </a:rPr>
            <a:t>Приобретение  специализированного оборудования для служб ранней помощи</a:t>
          </a:r>
          <a:endParaRPr lang="ru-RU" b="1" dirty="0">
            <a:latin typeface="Times New Roman" pitchFamily="18" charset="0"/>
            <a:cs typeface="Times New Roman" pitchFamily="18" charset="0"/>
          </a:endParaRPr>
        </a:p>
      </dgm:t>
    </dgm:pt>
    <dgm:pt modelId="{DDC87463-4A04-45CE-94E9-3D0AEAD48C11}" type="parTrans" cxnId="{14040047-4AE9-441F-9C9E-11B46885FDD8}">
      <dgm:prSet/>
      <dgm:spPr/>
      <dgm:t>
        <a:bodyPr/>
        <a:lstStyle/>
        <a:p>
          <a:endParaRPr lang="ru-RU"/>
        </a:p>
      </dgm:t>
    </dgm:pt>
    <dgm:pt modelId="{524DDCA2-9E47-4871-B6B7-D42DC18D440C}" type="sibTrans" cxnId="{14040047-4AE9-441F-9C9E-11B46885FDD8}">
      <dgm:prSet/>
      <dgm:spPr/>
      <dgm:t>
        <a:bodyPr/>
        <a:lstStyle/>
        <a:p>
          <a:endParaRPr lang="ru-RU"/>
        </a:p>
      </dgm:t>
    </dgm:pt>
    <dgm:pt modelId="{DCF00503-A5CF-4954-959B-9DD620FE09DD}" type="pres">
      <dgm:prSet presAssocID="{706A4563-A910-4A5E-922F-974B68E5EEC4}" presName="Name0" presStyleCnt="0">
        <dgm:presLayoutVars>
          <dgm:dir/>
          <dgm:animLvl val="lvl"/>
          <dgm:resizeHandles val="exact"/>
        </dgm:presLayoutVars>
      </dgm:prSet>
      <dgm:spPr/>
      <dgm:t>
        <a:bodyPr/>
        <a:lstStyle/>
        <a:p>
          <a:endParaRPr lang="ru-RU"/>
        </a:p>
      </dgm:t>
    </dgm:pt>
    <dgm:pt modelId="{CF553504-4009-4817-AFDA-212BFCAAB8E8}" type="pres">
      <dgm:prSet presAssocID="{0336CFCB-4562-430D-B862-8BB78B532361}" presName="linNode" presStyleCnt="0"/>
      <dgm:spPr/>
    </dgm:pt>
    <dgm:pt modelId="{D8EA0488-47AD-4141-9CD9-31E706B254DA}" type="pres">
      <dgm:prSet presAssocID="{0336CFCB-4562-430D-B862-8BB78B532361}" presName="parentText" presStyleLbl="node1" presStyleIdx="0" presStyleCnt="3" custScaleX="77627">
        <dgm:presLayoutVars>
          <dgm:chMax val="1"/>
          <dgm:bulletEnabled val="1"/>
        </dgm:presLayoutVars>
      </dgm:prSet>
      <dgm:spPr/>
      <dgm:t>
        <a:bodyPr/>
        <a:lstStyle/>
        <a:p>
          <a:endParaRPr lang="ru-RU"/>
        </a:p>
      </dgm:t>
    </dgm:pt>
    <dgm:pt modelId="{013969FF-0EEE-4719-A6B1-5E5CCF2C10E1}" type="pres">
      <dgm:prSet presAssocID="{0336CFCB-4562-430D-B862-8BB78B532361}" presName="descendantText" presStyleLbl="alignAccFollowNode1" presStyleIdx="0" presStyleCnt="3" custScaleX="134894">
        <dgm:presLayoutVars>
          <dgm:bulletEnabled val="1"/>
        </dgm:presLayoutVars>
      </dgm:prSet>
      <dgm:spPr/>
      <dgm:t>
        <a:bodyPr/>
        <a:lstStyle/>
        <a:p>
          <a:endParaRPr lang="ru-RU"/>
        </a:p>
      </dgm:t>
    </dgm:pt>
    <dgm:pt modelId="{E39535E9-3952-44DA-8B94-EA86C55EF3C6}" type="pres">
      <dgm:prSet presAssocID="{DF9073AA-135E-4E2B-8518-462BEA060E9C}" presName="sp" presStyleCnt="0"/>
      <dgm:spPr/>
    </dgm:pt>
    <dgm:pt modelId="{29624BC1-54E8-47FE-AD63-3CD28B813527}" type="pres">
      <dgm:prSet presAssocID="{89D5ABEB-0545-4F9F-B45F-D3FAC9DF3E24}" presName="linNode" presStyleCnt="0"/>
      <dgm:spPr/>
    </dgm:pt>
    <dgm:pt modelId="{8800B5FD-72F2-474A-AA9A-FF37AC2F3B2E}" type="pres">
      <dgm:prSet presAssocID="{89D5ABEB-0545-4F9F-B45F-D3FAC9DF3E24}" presName="parentText" presStyleLbl="node1" presStyleIdx="1" presStyleCnt="3" custScaleX="82560">
        <dgm:presLayoutVars>
          <dgm:chMax val="1"/>
          <dgm:bulletEnabled val="1"/>
        </dgm:presLayoutVars>
      </dgm:prSet>
      <dgm:spPr/>
      <dgm:t>
        <a:bodyPr/>
        <a:lstStyle/>
        <a:p>
          <a:endParaRPr lang="ru-RU"/>
        </a:p>
      </dgm:t>
    </dgm:pt>
    <dgm:pt modelId="{E45CDEF5-F0CE-4F24-9660-A382320AD2F4}" type="pres">
      <dgm:prSet presAssocID="{89D5ABEB-0545-4F9F-B45F-D3FAC9DF3E24}" presName="descendantText" presStyleLbl="alignAccFollowNode1" presStyleIdx="1" presStyleCnt="3" custScaleX="120897">
        <dgm:presLayoutVars>
          <dgm:bulletEnabled val="1"/>
        </dgm:presLayoutVars>
      </dgm:prSet>
      <dgm:spPr/>
      <dgm:t>
        <a:bodyPr/>
        <a:lstStyle/>
        <a:p>
          <a:endParaRPr lang="ru-RU"/>
        </a:p>
      </dgm:t>
    </dgm:pt>
    <dgm:pt modelId="{EB0C84E2-BC93-43D8-9A95-A9772B9D9062}" type="pres">
      <dgm:prSet presAssocID="{4471F859-B682-471F-96B7-80D24C9A419C}" presName="sp" presStyleCnt="0"/>
      <dgm:spPr/>
    </dgm:pt>
    <dgm:pt modelId="{39967A78-C01C-42F0-96C3-998ACF187801}" type="pres">
      <dgm:prSet presAssocID="{39EC16B3-128F-4C36-9F77-08F23E50E53B}" presName="linNode" presStyleCnt="0"/>
      <dgm:spPr/>
    </dgm:pt>
    <dgm:pt modelId="{22E79329-12A7-4FE2-8ACA-7B7318A5021B}" type="pres">
      <dgm:prSet presAssocID="{39EC16B3-128F-4C36-9F77-08F23E50E53B}" presName="parentText" presStyleLbl="node1" presStyleIdx="2" presStyleCnt="3" custScaleX="89869">
        <dgm:presLayoutVars>
          <dgm:chMax val="1"/>
          <dgm:bulletEnabled val="1"/>
        </dgm:presLayoutVars>
      </dgm:prSet>
      <dgm:spPr/>
      <dgm:t>
        <a:bodyPr/>
        <a:lstStyle/>
        <a:p>
          <a:endParaRPr lang="ru-RU"/>
        </a:p>
      </dgm:t>
    </dgm:pt>
    <dgm:pt modelId="{A0CE6916-3F3D-498B-A016-3995E715FA00}" type="pres">
      <dgm:prSet presAssocID="{39EC16B3-128F-4C36-9F77-08F23E50E53B}" presName="descendantText" presStyleLbl="alignAccFollowNode1" presStyleIdx="2" presStyleCnt="3" custScaleX="112132">
        <dgm:presLayoutVars>
          <dgm:bulletEnabled val="1"/>
        </dgm:presLayoutVars>
      </dgm:prSet>
      <dgm:spPr/>
      <dgm:t>
        <a:bodyPr/>
        <a:lstStyle/>
        <a:p>
          <a:endParaRPr lang="ru-RU"/>
        </a:p>
      </dgm:t>
    </dgm:pt>
  </dgm:ptLst>
  <dgm:cxnLst>
    <dgm:cxn modelId="{0C326A92-5BB8-4B48-BAA4-B9CA7FD106A3}" type="presOf" srcId="{F138527A-1643-4188-9768-447E9C1FB78E}" destId="{013969FF-0EEE-4719-A6B1-5E5CCF2C10E1}" srcOrd="0" destOrd="0" presId="urn:microsoft.com/office/officeart/2005/8/layout/vList5"/>
    <dgm:cxn modelId="{7C79797E-ADA3-4EB7-8CC9-0A642B08EB5F}" srcId="{0336CFCB-4562-430D-B862-8BB78B532361}" destId="{DDF45698-C9F3-4E5A-8C49-2705CBFDB905}" srcOrd="1" destOrd="0" parTransId="{33280E00-7D9C-4AA1-BDA6-6DC6B40622CC}" sibTransId="{45A0DA8E-B34A-4D61-B987-F5E33CBDB689}"/>
    <dgm:cxn modelId="{85A09EE0-68F5-4982-A5E2-48A539A6471B}" srcId="{89D5ABEB-0545-4F9F-B45F-D3FAC9DF3E24}" destId="{05CB55DB-D69E-4DBA-850F-9D56A15522DD}" srcOrd="0" destOrd="0" parTransId="{2249D2D9-52C0-4FE2-92D1-79D4D5C156A0}" sibTransId="{0C05094E-B24E-42B2-9D9F-DEB9E199C939}"/>
    <dgm:cxn modelId="{32F2C53A-6B00-4C9D-B7C2-061C65951793}" srcId="{706A4563-A910-4A5E-922F-974B68E5EEC4}" destId="{0336CFCB-4562-430D-B862-8BB78B532361}" srcOrd="0" destOrd="0" parTransId="{93DB66C2-786F-4AF4-8ACE-994CB7D70263}" sibTransId="{DF9073AA-135E-4E2B-8518-462BEA060E9C}"/>
    <dgm:cxn modelId="{FAD7B439-B3DA-4027-BEBF-88346B071CE4}" type="presOf" srcId="{DDF45698-C9F3-4E5A-8C49-2705CBFDB905}" destId="{013969FF-0EEE-4719-A6B1-5E5CCF2C10E1}" srcOrd="0" destOrd="1" presId="urn:microsoft.com/office/officeart/2005/8/layout/vList5"/>
    <dgm:cxn modelId="{14040047-4AE9-441F-9C9E-11B46885FDD8}" srcId="{89D5ABEB-0545-4F9F-B45F-D3FAC9DF3E24}" destId="{1592D4FE-6BA1-497D-9409-71B417244F4B}" srcOrd="1" destOrd="0" parTransId="{DDC87463-4A04-45CE-94E9-3D0AEAD48C11}" sibTransId="{524DDCA2-9E47-4871-B6B7-D42DC18D440C}"/>
    <dgm:cxn modelId="{320EF806-6299-4A22-AA32-9AB1FBE9734F}" srcId="{706A4563-A910-4A5E-922F-974B68E5EEC4}" destId="{39EC16B3-128F-4C36-9F77-08F23E50E53B}" srcOrd="2" destOrd="0" parTransId="{5C216A5C-F19E-46B2-B534-863B0D57DED6}" sibTransId="{02C1D1C4-495E-472B-8DE3-2D13791D7109}"/>
    <dgm:cxn modelId="{BE05BFB3-7492-455A-9C37-79FC473850FA}" type="presOf" srcId="{1592D4FE-6BA1-497D-9409-71B417244F4B}" destId="{E45CDEF5-F0CE-4F24-9660-A382320AD2F4}" srcOrd="0" destOrd="1" presId="urn:microsoft.com/office/officeart/2005/8/layout/vList5"/>
    <dgm:cxn modelId="{24FEFC5F-2F8A-4642-A045-7623DB8D8B00}" srcId="{0336CFCB-4562-430D-B862-8BB78B532361}" destId="{53164E4F-4242-4069-A47D-4ADC5FE5AF20}" srcOrd="2" destOrd="0" parTransId="{342F7FA2-A3B2-443D-8DBC-2F4AD95CE0A0}" sibTransId="{75309AD7-CF35-46D6-A2FC-848BED066448}"/>
    <dgm:cxn modelId="{AAA624DB-FE03-4516-9818-69A1F528BB3D}" srcId="{39EC16B3-128F-4C36-9F77-08F23E50E53B}" destId="{0A7F62FC-AEDC-4449-8D1B-71E8447B94F6}" srcOrd="0" destOrd="0" parTransId="{BC84881A-635B-46D5-8AB1-8A583D2B4311}" sibTransId="{939D1401-1A28-4D31-886D-9D651F226000}"/>
    <dgm:cxn modelId="{F06B8187-B1E7-4276-BFCF-02C9490172EF}" type="presOf" srcId="{39EC16B3-128F-4C36-9F77-08F23E50E53B}" destId="{22E79329-12A7-4FE2-8ACA-7B7318A5021B}" srcOrd="0" destOrd="0" presId="urn:microsoft.com/office/officeart/2005/8/layout/vList5"/>
    <dgm:cxn modelId="{57C3A8F1-649D-428A-B3AF-4E023926E0E3}" srcId="{0336CFCB-4562-430D-B862-8BB78B532361}" destId="{F138527A-1643-4188-9768-447E9C1FB78E}" srcOrd="0" destOrd="0" parTransId="{123D844A-2078-4647-BB41-650204CB5DCA}" sibTransId="{6BED174B-5B9A-41F6-8E5E-967D521BD12D}"/>
    <dgm:cxn modelId="{B101DB8F-BA32-4EA6-9EA2-41F02BB44727}" type="presOf" srcId="{05CB55DB-D69E-4DBA-850F-9D56A15522DD}" destId="{E45CDEF5-F0CE-4F24-9660-A382320AD2F4}" srcOrd="0" destOrd="0" presId="urn:microsoft.com/office/officeart/2005/8/layout/vList5"/>
    <dgm:cxn modelId="{70B196B8-0973-4523-81C1-89059C142526}" type="presOf" srcId="{89D5ABEB-0545-4F9F-B45F-D3FAC9DF3E24}" destId="{8800B5FD-72F2-474A-AA9A-FF37AC2F3B2E}" srcOrd="0" destOrd="0" presId="urn:microsoft.com/office/officeart/2005/8/layout/vList5"/>
    <dgm:cxn modelId="{D0D4E285-287D-4359-A2EF-B4CB910CCE8B}" srcId="{706A4563-A910-4A5E-922F-974B68E5EEC4}" destId="{89D5ABEB-0545-4F9F-B45F-D3FAC9DF3E24}" srcOrd="1" destOrd="0" parTransId="{D36AD19F-A374-4510-8AA6-377FFB08FC84}" sibTransId="{4471F859-B682-471F-96B7-80D24C9A419C}"/>
    <dgm:cxn modelId="{523F5A80-5E81-4D15-AD68-C5F91473EAE4}" type="presOf" srcId="{53164E4F-4242-4069-A47D-4ADC5FE5AF20}" destId="{013969FF-0EEE-4719-A6B1-5E5CCF2C10E1}" srcOrd="0" destOrd="2" presId="urn:microsoft.com/office/officeart/2005/8/layout/vList5"/>
    <dgm:cxn modelId="{FFF38F6D-84B0-4CF4-B492-208C30BC8A8B}" type="presOf" srcId="{0336CFCB-4562-430D-B862-8BB78B532361}" destId="{D8EA0488-47AD-4141-9CD9-31E706B254DA}" srcOrd="0" destOrd="0" presId="urn:microsoft.com/office/officeart/2005/8/layout/vList5"/>
    <dgm:cxn modelId="{EB29791D-8AAA-4072-8A0F-F0F8E5EC3780}" type="presOf" srcId="{0A7F62FC-AEDC-4449-8D1B-71E8447B94F6}" destId="{A0CE6916-3F3D-498B-A016-3995E715FA00}" srcOrd="0" destOrd="0" presId="urn:microsoft.com/office/officeart/2005/8/layout/vList5"/>
    <dgm:cxn modelId="{DC4424B8-3AA3-40ED-8F9C-ED1D619507B7}" type="presOf" srcId="{706A4563-A910-4A5E-922F-974B68E5EEC4}" destId="{DCF00503-A5CF-4954-959B-9DD620FE09DD}" srcOrd="0" destOrd="0" presId="urn:microsoft.com/office/officeart/2005/8/layout/vList5"/>
    <dgm:cxn modelId="{FF38F7B4-3FD6-4897-A323-F644F3A238E3}" type="presParOf" srcId="{DCF00503-A5CF-4954-959B-9DD620FE09DD}" destId="{CF553504-4009-4817-AFDA-212BFCAAB8E8}" srcOrd="0" destOrd="0" presId="urn:microsoft.com/office/officeart/2005/8/layout/vList5"/>
    <dgm:cxn modelId="{40AA94FD-A17A-4EC1-851D-2434AF0B966C}" type="presParOf" srcId="{CF553504-4009-4817-AFDA-212BFCAAB8E8}" destId="{D8EA0488-47AD-4141-9CD9-31E706B254DA}" srcOrd="0" destOrd="0" presId="urn:microsoft.com/office/officeart/2005/8/layout/vList5"/>
    <dgm:cxn modelId="{4060F59B-6F7E-44F4-BC7E-CB8CE8119DD1}" type="presParOf" srcId="{CF553504-4009-4817-AFDA-212BFCAAB8E8}" destId="{013969FF-0EEE-4719-A6B1-5E5CCF2C10E1}" srcOrd="1" destOrd="0" presId="urn:microsoft.com/office/officeart/2005/8/layout/vList5"/>
    <dgm:cxn modelId="{19022E33-EE9F-49D4-B771-FAC2E5C76869}" type="presParOf" srcId="{DCF00503-A5CF-4954-959B-9DD620FE09DD}" destId="{E39535E9-3952-44DA-8B94-EA86C55EF3C6}" srcOrd="1" destOrd="0" presId="urn:microsoft.com/office/officeart/2005/8/layout/vList5"/>
    <dgm:cxn modelId="{27A62358-FB91-4C51-BAE4-CAE172A6B09C}" type="presParOf" srcId="{DCF00503-A5CF-4954-959B-9DD620FE09DD}" destId="{29624BC1-54E8-47FE-AD63-3CD28B813527}" srcOrd="2" destOrd="0" presId="urn:microsoft.com/office/officeart/2005/8/layout/vList5"/>
    <dgm:cxn modelId="{A9CA25A4-FF96-4634-A88C-CBBC690DC4BB}" type="presParOf" srcId="{29624BC1-54E8-47FE-AD63-3CD28B813527}" destId="{8800B5FD-72F2-474A-AA9A-FF37AC2F3B2E}" srcOrd="0" destOrd="0" presId="urn:microsoft.com/office/officeart/2005/8/layout/vList5"/>
    <dgm:cxn modelId="{3841AF9F-F302-472C-AA17-187D36991AD1}" type="presParOf" srcId="{29624BC1-54E8-47FE-AD63-3CD28B813527}" destId="{E45CDEF5-F0CE-4F24-9660-A382320AD2F4}" srcOrd="1" destOrd="0" presId="urn:microsoft.com/office/officeart/2005/8/layout/vList5"/>
    <dgm:cxn modelId="{61520498-FEED-44C8-A6E6-1D18DDFAD1EF}" type="presParOf" srcId="{DCF00503-A5CF-4954-959B-9DD620FE09DD}" destId="{EB0C84E2-BC93-43D8-9A95-A9772B9D9062}" srcOrd="3" destOrd="0" presId="urn:microsoft.com/office/officeart/2005/8/layout/vList5"/>
    <dgm:cxn modelId="{EF756BA1-65AF-441B-B682-91315797CCAC}" type="presParOf" srcId="{DCF00503-A5CF-4954-959B-9DD620FE09DD}" destId="{39967A78-C01C-42F0-96C3-998ACF187801}" srcOrd="4" destOrd="0" presId="urn:microsoft.com/office/officeart/2005/8/layout/vList5"/>
    <dgm:cxn modelId="{7D9D8310-A0F1-4409-BAFA-A4E9D5A84CC8}" type="presParOf" srcId="{39967A78-C01C-42F0-96C3-998ACF187801}" destId="{22E79329-12A7-4FE2-8ACA-7B7318A5021B}" srcOrd="0" destOrd="0" presId="urn:microsoft.com/office/officeart/2005/8/layout/vList5"/>
    <dgm:cxn modelId="{27B0E0B3-9B27-4DB8-A33F-28A9B73BA431}" type="presParOf" srcId="{39967A78-C01C-42F0-96C3-998ACF187801}" destId="{A0CE6916-3F3D-498B-A016-3995E715FA0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70509A-89A0-4B0E-BCBD-5955868C0FBE}">
      <dsp:nvSpPr>
        <dsp:cNvPr id="0" name=""/>
        <dsp:cNvSpPr/>
      </dsp:nvSpPr>
      <dsp:spPr>
        <a:xfrm>
          <a:off x="617219" y="0"/>
          <a:ext cx="6995160" cy="4587875"/>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F5E1BEC0-EA18-4564-B28F-3141CBDE3528}">
      <dsp:nvSpPr>
        <dsp:cNvPr id="0" name=""/>
        <dsp:cNvSpPr/>
      </dsp:nvSpPr>
      <dsp:spPr>
        <a:xfrm>
          <a:off x="3616" y="1376362"/>
          <a:ext cx="1581224" cy="183515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a:solidFill>
                <a:schemeClr val="tx1"/>
              </a:solidFill>
            </a:rPr>
            <a:t>Включение в число получателей услуг РП</a:t>
          </a:r>
        </a:p>
      </dsp:txBody>
      <dsp:txXfrm>
        <a:off x="3616" y="1376362"/>
        <a:ext cx="1581224" cy="1835150"/>
      </dsp:txXfrm>
    </dsp:sp>
    <dsp:sp modelId="{730380FE-24C1-4D81-A935-DA3130CC0305}">
      <dsp:nvSpPr>
        <dsp:cNvPr id="0" name=""/>
        <dsp:cNvSpPr/>
      </dsp:nvSpPr>
      <dsp:spPr>
        <a:xfrm>
          <a:off x="1663902" y="1376362"/>
          <a:ext cx="1581224" cy="183515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a:solidFill>
                <a:schemeClr val="tx1"/>
              </a:solidFill>
            </a:rPr>
            <a:t>Оценка для составления ИПРП</a:t>
          </a:r>
        </a:p>
      </dsp:txBody>
      <dsp:txXfrm>
        <a:off x="1663902" y="1376362"/>
        <a:ext cx="1581224" cy="1835150"/>
      </dsp:txXfrm>
    </dsp:sp>
    <dsp:sp modelId="{26AB2741-1075-41C4-B28B-85813F2D7F4C}">
      <dsp:nvSpPr>
        <dsp:cNvPr id="0" name=""/>
        <dsp:cNvSpPr/>
      </dsp:nvSpPr>
      <dsp:spPr>
        <a:xfrm>
          <a:off x="3324187" y="1376362"/>
          <a:ext cx="1581224" cy="183515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a:solidFill>
                <a:schemeClr val="tx1"/>
              </a:solidFill>
            </a:rPr>
            <a:t>Разработка ИПРП</a:t>
          </a:r>
        </a:p>
      </dsp:txBody>
      <dsp:txXfrm>
        <a:off x="3324187" y="1376362"/>
        <a:ext cx="1581224" cy="1835150"/>
      </dsp:txXfrm>
    </dsp:sp>
    <dsp:sp modelId="{DAF61A36-BED6-4D85-A97A-BB9DF4E78C9E}">
      <dsp:nvSpPr>
        <dsp:cNvPr id="0" name=""/>
        <dsp:cNvSpPr/>
      </dsp:nvSpPr>
      <dsp:spPr>
        <a:xfrm>
          <a:off x="4984473" y="1376362"/>
          <a:ext cx="1581224" cy="183515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a:solidFill>
                <a:schemeClr val="tx1"/>
              </a:solidFill>
            </a:rPr>
            <a:t>Реализация ИПРП</a:t>
          </a:r>
        </a:p>
      </dsp:txBody>
      <dsp:txXfrm>
        <a:off x="4984473" y="1376362"/>
        <a:ext cx="1581224" cy="1835150"/>
      </dsp:txXfrm>
    </dsp:sp>
    <dsp:sp modelId="{420E56F0-DF2B-49E7-A2FF-08104571715B}">
      <dsp:nvSpPr>
        <dsp:cNvPr id="0" name=""/>
        <dsp:cNvSpPr/>
      </dsp:nvSpPr>
      <dsp:spPr>
        <a:xfrm>
          <a:off x="6644759" y="1376362"/>
          <a:ext cx="1581224" cy="183515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a:solidFill>
                <a:schemeClr val="tx1"/>
              </a:solidFill>
            </a:rPr>
            <a:t>Сопровождение перехода в ОУ</a:t>
          </a:r>
        </a:p>
      </dsp:txBody>
      <dsp:txXfrm>
        <a:off x="6644759" y="1376362"/>
        <a:ext cx="1581224" cy="18351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3969FF-0EEE-4719-A6B1-5E5CCF2C10E1}">
      <dsp:nvSpPr>
        <dsp:cNvPr id="0" name=""/>
        <dsp:cNvSpPr/>
      </dsp:nvSpPr>
      <dsp:spPr>
        <a:xfrm rot="5400000">
          <a:off x="4897878" y="-2634087"/>
          <a:ext cx="1047750" cy="6581831"/>
        </a:xfrm>
        <a:prstGeom prst="round2Same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itchFamily="18" charset="0"/>
              <a:cs typeface="Times New Roman" pitchFamily="18" charset="0"/>
            </a:rPr>
            <a:t>Апробация методических документов</a:t>
          </a:r>
          <a:endParaRPr lang="ru-RU" sz="1400" b="1"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itchFamily="18" charset="0"/>
              <a:cs typeface="Times New Roman" pitchFamily="18" charset="0"/>
            </a:rPr>
            <a:t>Разработка и апробация новых методик и технологий</a:t>
          </a:r>
          <a:endParaRPr lang="ru-RU" sz="1400" b="1"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itchFamily="18" charset="0"/>
              <a:cs typeface="Times New Roman" pitchFamily="18" charset="0"/>
            </a:rPr>
            <a:t>Координация деятельности служб ранней помощи в системе образования Свердловской области</a:t>
          </a:r>
          <a:endParaRPr lang="ru-RU" sz="1400" b="1" kern="1200" dirty="0">
            <a:latin typeface="Times New Roman" pitchFamily="18" charset="0"/>
            <a:cs typeface="Times New Roman" pitchFamily="18" charset="0"/>
          </a:endParaRPr>
        </a:p>
      </dsp:txBody>
      <dsp:txXfrm rot="5400000">
        <a:off x="4897878" y="-2634087"/>
        <a:ext cx="1047750" cy="6581831"/>
      </dsp:txXfrm>
    </dsp:sp>
    <dsp:sp modelId="{D8EA0488-47AD-4141-9CD9-31E706B254DA}">
      <dsp:nvSpPr>
        <dsp:cNvPr id="0" name=""/>
        <dsp:cNvSpPr/>
      </dsp:nvSpPr>
      <dsp:spPr>
        <a:xfrm>
          <a:off x="298" y="1984"/>
          <a:ext cx="2130538" cy="1309687"/>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latin typeface="Times New Roman" pitchFamily="18" charset="0"/>
              <a:cs typeface="Times New Roman" pitchFamily="18" charset="0"/>
            </a:rPr>
            <a:t>Координация деятельности служб ранней помощи</a:t>
          </a:r>
          <a:endParaRPr lang="ru-RU" sz="1700" b="1" kern="1200" dirty="0">
            <a:solidFill>
              <a:schemeClr val="tx1"/>
            </a:solidFill>
            <a:latin typeface="Times New Roman" pitchFamily="18" charset="0"/>
            <a:cs typeface="Times New Roman" pitchFamily="18" charset="0"/>
          </a:endParaRPr>
        </a:p>
      </dsp:txBody>
      <dsp:txXfrm>
        <a:off x="298" y="1984"/>
        <a:ext cx="2130538" cy="1309687"/>
      </dsp:txXfrm>
    </dsp:sp>
    <dsp:sp modelId="{E45CDEF5-F0CE-4F24-9660-A382320AD2F4}">
      <dsp:nvSpPr>
        <dsp:cNvPr id="0" name=""/>
        <dsp:cNvSpPr/>
      </dsp:nvSpPr>
      <dsp:spPr>
        <a:xfrm rot="5400000">
          <a:off x="5041037" y="-1114947"/>
          <a:ext cx="1047750" cy="6293895"/>
        </a:xfrm>
        <a:prstGeom prst="round2Same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ru-RU" sz="1500" b="1" kern="1200" dirty="0" smtClean="0">
              <a:latin typeface="Times New Roman" pitchFamily="18" charset="0"/>
              <a:cs typeface="Times New Roman" pitchFamily="18" charset="0"/>
            </a:rPr>
            <a:t>Отбор образовательных организаций, реализующих услуги ранней помощи</a:t>
          </a:r>
          <a:endParaRPr lang="ru-RU"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r>
            <a:rPr lang="ru-RU" sz="1500" b="1" kern="1200" dirty="0" smtClean="0">
              <a:latin typeface="Times New Roman" pitchFamily="18" charset="0"/>
              <a:cs typeface="Times New Roman" pitchFamily="18" charset="0"/>
            </a:rPr>
            <a:t>Приобретение  специализированного оборудования для служб ранней помощи</a:t>
          </a:r>
          <a:endParaRPr lang="ru-RU" sz="1500" b="1" kern="1200" dirty="0">
            <a:latin typeface="Times New Roman" pitchFamily="18" charset="0"/>
            <a:cs typeface="Times New Roman" pitchFamily="18" charset="0"/>
          </a:endParaRPr>
        </a:p>
      </dsp:txBody>
      <dsp:txXfrm rot="5400000">
        <a:off x="5041037" y="-1114947"/>
        <a:ext cx="1047750" cy="6293895"/>
      </dsp:txXfrm>
    </dsp:sp>
    <dsp:sp modelId="{8800B5FD-72F2-474A-AA9A-FF37AC2F3B2E}">
      <dsp:nvSpPr>
        <dsp:cNvPr id="0" name=""/>
        <dsp:cNvSpPr/>
      </dsp:nvSpPr>
      <dsp:spPr>
        <a:xfrm>
          <a:off x="298" y="1377156"/>
          <a:ext cx="2417665" cy="1309687"/>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latin typeface="Times New Roman" pitchFamily="18" charset="0"/>
              <a:cs typeface="Times New Roman" pitchFamily="18" charset="0"/>
            </a:rPr>
            <a:t>Оснащение оборудованием служб ранней помощи</a:t>
          </a:r>
          <a:endParaRPr lang="ru-RU" sz="1700" b="1" kern="1200" dirty="0">
            <a:solidFill>
              <a:schemeClr val="tx1"/>
            </a:solidFill>
            <a:latin typeface="Times New Roman" pitchFamily="18" charset="0"/>
            <a:cs typeface="Times New Roman" pitchFamily="18" charset="0"/>
          </a:endParaRPr>
        </a:p>
      </dsp:txBody>
      <dsp:txXfrm>
        <a:off x="298" y="1377156"/>
        <a:ext cx="2417665" cy="1309687"/>
      </dsp:txXfrm>
    </dsp:sp>
    <dsp:sp modelId="{A0CE6916-3F3D-498B-A016-3995E715FA00}">
      <dsp:nvSpPr>
        <dsp:cNvPr id="0" name=""/>
        <dsp:cNvSpPr/>
      </dsp:nvSpPr>
      <dsp:spPr>
        <a:xfrm rot="5400000">
          <a:off x="5183680" y="405942"/>
          <a:ext cx="1047750" cy="6002459"/>
        </a:xfrm>
        <a:prstGeom prst="round2Same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ru-RU" sz="1500" b="1" kern="1200" dirty="0" smtClean="0">
              <a:latin typeface="Times New Roman" pitchFamily="18" charset="0"/>
              <a:cs typeface="Times New Roman" pitchFamily="18" charset="0"/>
            </a:rPr>
            <a:t>Переподготовка, курсы повышения квалификации, </a:t>
          </a:r>
          <a:r>
            <a:rPr lang="ru-RU" sz="1500" b="1" kern="1200" dirty="0" err="1" smtClean="0">
              <a:latin typeface="Times New Roman" pitchFamily="18" charset="0"/>
              <a:cs typeface="Times New Roman" pitchFamily="18" charset="0"/>
            </a:rPr>
            <a:t>вебинары</a:t>
          </a:r>
          <a:r>
            <a:rPr lang="ru-RU" sz="1500" b="1" kern="1200" dirty="0" smtClean="0">
              <a:latin typeface="Times New Roman" pitchFamily="18" charset="0"/>
              <a:cs typeface="Times New Roman" pitchFamily="18" charset="0"/>
            </a:rPr>
            <a:t> с приглашением специалистов ФГБОУ ВО «Московский государственный психолого-педагогический университет», </a:t>
          </a:r>
          <a:r>
            <a:rPr lang="ru-RU" sz="1500" b="1" i="0" kern="1200" dirty="0" smtClean="0">
              <a:latin typeface="Times New Roman" pitchFamily="18" charset="0"/>
              <a:cs typeface="Times New Roman" pitchFamily="18" charset="0"/>
            </a:rPr>
            <a:t>АНО ДПО «Санкт-Петербургский Институт раннего вмешательства»</a:t>
          </a:r>
          <a:endParaRPr lang="ru-RU" sz="1500" b="1" kern="1200" dirty="0">
            <a:latin typeface="Times New Roman" pitchFamily="18" charset="0"/>
            <a:cs typeface="Times New Roman" pitchFamily="18" charset="0"/>
          </a:endParaRPr>
        </a:p>
      </dsp:txBody>
      <dsp:txXfrm rot="5400000">
        <a:off x="5183680" y="405942"/>
        <a:ext cx="1047750" cy="6002459"/>
      </dsp:txXfrm>
    </dsp:sp>
    <dsp:sp modelId="{22E79329-12A7-4FE2-8ACA-7B7318A5021B}">
      <dsp:nvSpPr>
        <dsp:cNvPr id="0" name=""/>
        <dsp:cNvSpPr/>
      </dsp:nvSpPr>
      <dsp:spPr>
        <a:xfrm>
          <a:off x="298" y="2752328"/>
          <a:ext cx="2706026" cy="1309687"/>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latin typeface="Times New Roman" pitchFamily="18" charset="0"/>
              <a:cs typeface="Times New Roman" pitchFamily="18" charset="0"/>
            </a:rPr>
            <a:t>Организация повышения квалификации специалистов служб ранней помощи</a:t>
          </a:r>
          <a:endParaRPr lang="ru-RU" sz="1700" b="1" kern="1200" dirty="0">
            <a:solidFill>
              <a:schemeClr val="tx1"/>
            </a:solidFill>
            <a:latin typeface="Times New Roman" pitchFamily="18" charset="0"/>
            <a:cs typeface="Times New Roman" pitchFamily="18" charset="0"/>
          </a:endParaRPr>
        </a:p>
      </dsp:txBody>
      <dsp:txXfrm>
        <a:off x="298" y="2752328"/>
        <a:ext cx="2706026" cy="13096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16363-F6C5-4FF6-BCB1-B990AA775A90}" type="datetimeFigureOut">
              <a:rPr lang="ru-RU" smtClean="0"/>
              <a:pPr/>
              <a:t>17.07.2019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4DA24-151A-4C4E-8182-D46D77B9A01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4588" y="685800"/>
            <a:ext cx="4562475" cy="34226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idx="10"/>
          </p:nvPr>
        </p:nvSpPr>
        <p:spPr/>
        <p:txBody>
          <a:bodyPr/>
          <a:lstStyle/>
          <a:p>
            <a:pPr>
              <a:defRPr/>
            </a:pPr>
            <a:fld id="{4F7CB8A1-41C6-4C55-8087-1FD3A1AC8CD7}" type="slidenum">
              <a:rPr lang="ru-RU" altLang="ru-RU" smtClean="0"/>
              <a:pPr>
                <a:defRPr/>
              </a:pPr>
              <a:t>16</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17.07.2019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7922"/>
            <a:ext cx="8229600" cy="45882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86A9B72-EFE5-0C44-9856-127B83BB47D0}" type="datetimeFigureOut">
              <a:rPr lang="en-US" smtClean="0"/>
              <a:pPr/>
              <a:t>7/17/2019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
        <p:nvSpPr>
          <p:cNvPr id="19" name="Title Placeholder 1"/>
          <p:cNvSpPr>
            <a:spLocks noGrp="1"/>
          </p:cNvSpPr>
          <p:nvPr>
            <p:ph type="title"/>
          </p:nvPr>
        </p:nvSpPr>
        <p:spPr>
          <a:xfrm>
            <a:off x="457200" y="274638"/>
            <a:ext cx="8229600" cy="718962"/>
          </a:xfrm>
          <a:prstGeom prst="rect">
            <a:avLst/>
          </a:prstGeom>
        </p:spPr>
        <p:txBody>
          <a:bodyPr vert="horz" lIns="91440" tIns="45720" rIns="91440" bIns="45720" rtlCol="0" anchor="ctr">
            <a:normAutofit/>
          </a:bodyPr>
          <a:lstStyle/>
          <a:p>
            <a:r>
              <a:rPr lang="en-US" dirty="0"/>
              <a:t/>
            </a:r>
            <a:br>
              <a:rPr lang="en-US" dirty="0"/>
            </a:br>
            <a:r>
              <a:rPr lang="en-US" dirty="0"/>
              <a:t>Click to edit Master title style</a:t>
            </a:r>
            <a:r>
              <a:rPr lang="en-US" sz="2400" dirty="0"/>
              <a:t/>
            </a:r>
            <a:br>
              <a:rPr lang="en-US" sz="2400" dirty="0"/>
            </a:br>
            <a:endParaRPr lang="en-US" dirty="0"/>
          </a:p>
        </p:txBody>
      </p:sp>
    </p:spTree>
    <p:extLst>
      <p:ext uri="{BB962C8B-B14F-4D97-AF65-F5344CB8AC3E}">
        <p14:creationId xmlns="" xmlns:p14="http://schemas.microsoft.com/office/powerpoint/2010/main" val="32929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17.07.2019</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17.07.2019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17.07.2019</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17.07.2019</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17.07.2019</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17.07.2019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6984776" cy="778098"/>
          </a:xfrm>
        </p:spPr>
        <p:txBody>
          <a:bodyPr>
            <a:normAutofit fontScale="90000"/>
          </a:bodyPr>
          <a:lstStyle/>
          <a:p>
            <a:pPr algn="ctr"/>
            <a:r>
              <a:rPr lang="ru-RU" altLang="ru-RU" sz="3200" b="1" dirty="0" smtClean="0">
                <a:solidFill>
                  <a:schemeClr val="tx1"/>
                </a:solidFill>
                <a:latin typeface="Times New Roman" panose="02020603050405020304" pitchFamily="18" charset="0"/>
              </a:rPr>
              <a:t/>
            </a:r>
            <a:br>
              <a:rPr lang="ru-RU" altLang="ru-RU" sz="3200" b="1" dirty="0" smtClean="0">
                <a:solidFill>
                  <a:schemeClr val="tx1"/>
                </a:solidFill>
                <a:latin typeface="Times New Roman" panose="02020603050405020304" pitchFamily="18" charset="0"/>
              </a:rPr>
            </a:br>
            <a:r>
              <a:rPr lang="ru-RU" altLang="ru-RU" sz="2800" b="1" dirty="0" smtClean="0">
                <a:solidFill>
                  <a:schemeClr val="tx1"/>
                </a:solidFill>
                <a:latin typeface="Times New Roman" panose="02020603050405020304" pitchFamily="18" charset="0"/>
              </a:rPr>
              <a:t/>
            </a:r>
            <a:br>
              <a:rPr lang="ru-RU" altLang="ru-RU" sz="2800" b="1" dirty="0" smtClean="0">
                <a:solidFill>
                  <a:schemeClr val="tx1"/>
                </a:solidFill>
                <a:latin typeface="Times New Roman" panose="02020603050405020304" pitchFamily="18" charset="0"/>
              </a:rPr>
            </a:br>
            <a:r>
              <a:rPr lang="ru-RU" altLang="ru-RU" sz="1600" b="1" dirty="0" smtClean="0">
                <a:solidFill>
                  <a:schemeClr val="tx1"/>
                </a:solidFill>
                <a:latin typeface="Times New Roman" panose="02020603050405020304" pitchFamily="18" charset="0"/>
                <a:cs typeface="Times New Roman" panose="02020603050405020304" pitchFamily="18" charset="0"/>
              </a:rPr>
              <a:t>Государственное бюджетное учреждение Свердловской области</a:t>
            </a:r>
            <a:r>
              <a:rPr lang="ru-RU" altLang="ru-RU" sz="1600" b="1" dirty="0" smtClean="0">
                <a:solidFill>
                  <a:schemeClr val="tx1"/>
                </a:solidFill>
                <a:latin typeface="Times New Roman" panose="02020603050405020304" pitchFamily="18" charset="0"/>
              </a:rPr>
              <a:t>,</a:t>
            </a:r>
            <a:br>
              <a:rPr lang="ru-RU" altLang="ru-RU" sz="1600" b="1" dirty="0" smtClean="0">
                <a:solidFill>
                  <a:schemeClr val="tx1"/>
                </a:solidFill>
                <a:latin typeface="Times New Roman" panose="02020603050405020304" pitchFamily="18" charset="0"/>
              </a:rPr>
            </a:br>
            <a:r>
              <a:rPr lang="ru-RU" altLang="ru-RU" sz="1600" b="1" dirty="0" smtClean="0">
                <a:solidFill>
                  <a:schemeClr val="tx1"/>
                </a:solidFill>
                <a:latin typeface="Times New Roman" panose="02020603050405020304" pitchFamily="18" charset="0"/>
              </a:rPr>
              <a:t>«Центр психолого-педагогической, медицинской и социальной помощи «Ресурс» </a:t>
            </a:r>
            <a:endParaRPr lang="ru-RU" dirty="0"/>
          </a:p>
        </p:txBody>
      </p:sp>
      <p:pic>
        <p:nvPicPr>
          <p:cNvPr id="3"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
        <p:nvSpPr>
          <p:cNvPr id="4" name="Прямоугольник 3"/>
          <p:cNvSpPr/>
          <p:nvPr/>
        </p:nvSpPr>
        <p:spPr>
          <a:xfrm>
            <a:off x="1403648" y="1772816"/>
            <a:ext cx="6624736" cy="1384995"/>
          </a:xfrm>
          <a:prstGeom prst="rect">
            <a:avLst/>
          </a:prstGeom>
        </p:spPr>
        <p:txBody>
          <a:bodyPr wrap="square">
            <a:spAutoFit/>
          </a:bodyPr>
          <a:lstStyle/>
          <a:p>
            <a:pPr algn="ctr"/>
            <a:r>
              <a:rPr lang="ru-RU" sz="2800" b="1" dirty="0" smtClean="0">
                <a:latin typeface="Times New Roman" pitchFamily="18" charset="0"/>
                <a:cs typeface="Times New Roman" pitchFamily="18" charset="0"/>
              </a:rPr>
              <a:t>Организации деятельности </a:t>
            </a:r>
          </a:p>
          <a:p>
            <a:pPr algn="ctr"/>
            <a:r>
              <a:rPr lang="ru-RU" sz="2800" b="1" dirty="0" smtClean="0">
                <a:latin typeface="Times New Roman" pitchFamily="18" charset="0"/>
                <a:cs typeface="Times New Roman" pitchFamily="18" charset="0"/>
              </a:rPr>
              <a:t>служб ранней помощи  в системе образования Свердловской области</a:t>
            </a:r>
          </a:p>
        </p:txBody>
      </p:sp>
      <p:sp>
        <p:nvSpPr>
          <p:cNvPr id="5" name="Прямоугольник 4"/>
          <p:cNvSpPr/>
          <p:nvPr/>
        </p:nvSpPr>
        <p:spPr>
          <a:xfrm>
            <a:off x="3563888" y="4221088"/>
            <a:ext cx="4355976" cy="1200329"/>
          </a:xfrm>
          <a:prstGeom prst="rect">
            <a:avLst/>
          </a:prstGeom>
        </p:spPr>
        <p:txBody>
          <a:bodyPr wrap="square">
            <a:spAutoFit/>
          </a:bodyPr>
          <a:lstStyle/>
          <a:p>
            <a:pPr algn="r">
              <a:buClr>
                <a:srgbClr val="000000"/>
              </a:buClr>
              <a:buSzPct val="100000"/>
            </a:pPr>
            <a:r>
              <a:rPr lang="ru-RU" altLang="ru-RU" b="1" dirty="0" smtClean="0">
                <a:latin typeface="Times New Roman" panose="02020603050405020304" pitchFamily="18" charset="0"/>
                <a:cs typeface="Times New Roman" panose="02020603050405020304" pitchFamily="18" charset="0"/>
              </a:rPr>
              <a:t>Третьякова Ирина Анатольевна</a:t>
            </a:r>
          </a:p>
          <a:p>
            <a:pPr algn="r">
              <a:buClr>
                <a:srgbClr val="000000"/>
              </a:buClr>
              <a:buSzPct val="100000"/>
            </a:pPr>
            <a:r>
              <a:rPr lang="ru-RU" altLang="ru-RU" dirty="0" smtClean="0">
                <a:latin typeface="Times New Roman" panose="02020603050405020304" pitchFamily="18" charset="0"/>
                <a:cs typeface="Times New Roman" panose="02020603050405020304" pitchFamily="18" charset="0"/>
              </a:rPr>
              <a:t>Заместитель директора ГБУ СО «Центр психолого-педагогической, медицинской и социальной помощи «Ресурс»</a:t>
            </a:r>
            <a:endParaRPr lang="ru-RU" alt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6840760" cy="936104"/>
          </a:xfrm>
        </p:spPr>
        <p:txBody>
          <a:bodyPr>
            <a:normAutofit fontScale="90000"/>
          </a:bodyPr>
          <a:lstStyle/>
          <a:p>
            <a:pPr algn="ctr"/>
            <a:r>
              <a:rPr lang="ru-RU" altLang="ru-RU" sz="2800" b="1" dirty="0" smtClean="0">
                <a:solidFill>
                  <a:schemeClr val="tx1"/>
                </a:solidFill>
                <a:latin typeface="Times New Roman" panose="02020603050405020304" pitchFamily="18" charset="0"/>
                <a:cs typeface="Times New Roman" panose="02020603050405020304" pitchFamily="18" charset="0"/>
              </a:rPr>
              <a:t/>
            </a:r>
            <a:br>
              <a:rPr lang="ru-RU" altLang="ru-RU" sz="2800" b="1" dirty="0" smtClean="0">
                <a:solidFill>
                  <a:schemeClr val="tx1"/>
                </a:solidFill>
                <a:latin typeface="Times New Roman" panose="02020603050405020304" pitchFamily="18" charset="0"/>
                <a:cs typeface="Times New Roman" panose="02020603050405020304" pitchFamily="18" charset="0"/>
              </a:rPr>
            </a:br>
            <a:r>
              <a:rPr lang="ru-RU" altLang="ru-RU" sz="2800" b="1" dirty="0" smtClean="0">
                <a:solidFill>
                  <a:schemeClr val="tx1"/>
                </a:solidFill>
                <a:latin typeface="Times New Roman" panose="02020603050405020304" pitchFamily="18" charset="0"/>
                <a:cs typeface="Times New Roman" panose="02020603050405020304" pitchFamily="18" charset="0"/>
              </a:rPr>
              <a:t/>
            </a:r>
            <a:br>
              <a:rPr lang="ru-RU" altLang="ru-RU" sz="2800" b="1" dirty="0" smtClean="0">
                <a:solidFill>
                  <a:schemeClr val="tx1"/>
                </a:solidFill>
                <a:latin typeface="Times New Roman" panose="02020603050405020304" pitchFamily="18" charset="0"/>
                <a:cs typeface="Times New Roman" panose="02020603050405020304" pitchFamily="18" charset="0"/>
              </a:rPr>
            </a:br>
            <a:r>
              <a:rPr lang="ru-RU" altLang="ru-RU" sz="2800" b="1" dirty="0" smtClean="0">
                <a:solidFill>
                  <a:schemeClr val="tx1"/>
                </a:solidFill>
                <a:latin typeface="Times New Roman" panose="02020603050405020304" pitchFamily="18" charset="0"/>
                <a:cs typeface="Times New Roman" panose="02020603050405020304" pitchFamily="18" charset="0"/>
              </a:rPr>
              <a:t/>
            </a:r>
            <a:br>
              <a:rPr lang="ru-RU" altLang="ru-RU" sz="2800" b="1" dirty="0" smtClean="0">
                <a:solidFill>
                  <a:schemeClr val="tx1"/>
                </a:solidFill>
                <a:latin typeface="Times New Roman" panose="02020603050405020304" pitchFamily="18" charset="0"/>
                <a:cs typeface="Times New Roman" panose="02020603050405020304" pitchFamily="18" charset="0"/>
              </a:rPr>
            </a:br>
            <a:r>
              <a:rPr lang="ru-RU" altLang="ru-RU" sz="2800" b="1" dirty="0" smtClean="0">
                <a:solidFill>
                  <a:schemeClr val="tx1"/>
                </a:solidFill>
                <a:latin typeface="Times New Roman" panose="02020603050405020304" pitchFamily="18" charset="0"/>
                <a:cs typeface="Times New Roman" panose="02020603050405020304" pitchFamily="18" charset="0"/>
              </a:rPr>
              <a:t> </a:t>
            </a:r>
            <a:r>
              <a:rPr lang="ru-RU" altLang="ru-RU" sz="2800" b="1" dirty="0" smtClean="0">
                <a:solidFill>
                  <a:schemeClr val="tx1"/>
                </a:solidFill>
                <a:latin typeface="Times New Roman" panose="02020603050405020304" pitchFamily="18" charset="0"/>
              </a:rPr>
              <a:t/>
            </a:r>
            <a:br>
              <a:rPr lang="ru-RU" altLang="ru-RU" sz="2800" b="1" dirty="0" smtClean="0">
                <a:solidFill>
                  <a:schemeClr val="tx1"/>
                </a:solidFill>
                <a:latin typeface="Times New Roman" panose="02020603050405020304" pitchFamily="18" charset="0"/>
              </a:rPr>
            </a:br>
            <a:r>
              <a:rPr lang="ru-RU" altLang="ru-RU" sz="2800" b="1" dirty="0" smtClean="0">
                <a:solidFill>
                  <a:schemeClr val="tx1"/>
                </a:solidFill>
                <a:latin typeface="Times New Roman" panose="02020603050405020304" pitchFamily="18" charset="0"/>
              </a:rPr>
              <a:t>       </a:t>
            </a:r>
            <a:br>
              <a:rPr lang="ru-RU" altLang="ru-RU" sz="2800" b="1" dirty="0" smtClean="0">
                <a:solidFill>
                  <a:schemeClr val="tx1"/>
                </a:solidFill>
                <a:latin typeface="Times New Roman" panose="02020603050405020304" pitchFamily="18" charset="0"/>
              </a:rPr>
            </a:br>
            <a:r>
              <a:rPr lang="ru-RU" altLang="ru-RU" sz="2800" b="1" dirty="0" smtClean="0">
                <a:solidFill>
                  <a:schemeClr val="tx1"/>
                </a:solidFill>
                <a:latin typeface="Times New Roman" panose="02020603050405020304" pitchFamily="18" charset="0"/>
              </a:rPr>
              <a:t/>
            </a:r>
            <a:br>
              <a:rPr lang="ru-RU" altLang="ru-RU" sz="2800" b="1" dirty="0" smtClean="0">
                <a:solidFill>
                  <a:schemeClr val="tx1"/>
                </a:solidFill>
                <a:latin typeface="Times New Roman" panose="02020603050405020304" pitchFamily="18" charset="0"/>
              </a:rPr>
            </a:br>
            <a:r>
              <a:rPr lang="ru-RU" altLang="ru-RU" sz="2800" b="1" dirty="0" smtClean="0">
                <a:solidFill>
                  <a:schemeClr val="tx1"/>
                </a:solidFill>
                <a:latin typeface="Times New Roman" panose="02020603050405020304" pitchFamily="18" charset="0"/>
              </a:rPr>
              <a:t/>
            </a:r>
            <a:br>
              <a:rPr lang="ru-RU" altLang="ru-RU" sz="2800" b="1" dirty="0" smtClean="0">
                <a:solidFill>
                  <a:schemeClr val="tx1"/>
                </a:solidFill>
                <a:latin typeface="Times New Roman" panose="02020603050405020304" pitchFamily="18" charset="0"/>
              </a:rPr>
            </a:br>
            <a:r>
              <a:rPr lang="ru-RU" sz="2200" b="1" dirty="0" smtClean="0">
                <a:solidFill>
                  <a:schemeClr val="tx1"/>
                </a:solidFill>
                <a:latin typeface="Times New Roman" pitchFamily="18" charset="0"/>
                <a:cs typeface="Times New Roman" pitchFamily="18" charset="0"/>
              </a:rPr>
              <a:t>Нормативные основания деятельности служб ранней помощи в системе образования Свердловской области</a:t>
            </a:r>
            <a:endParaRPr lang="ru-RU" sz="1600" dirty="0"/>
          </a:p>
        </p:txBody>
      </p:sp>
      <p:pic>
        <p:nvPicPr>
          <p:cNvPr id="3"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
        <p:nvSpPr>
          <p:cNvPr id="4" name="Прямоугольник 3"/>
          <p:cNvSpPr/>
          <p:nvPr/>
        </p:nvSpPr>
        <p:spPr>
          <a:xfrm>
            <a:off x="2286000" y="2828836"/>
            <a:ext cx="4572000" cy="369332"/>
          </a:xfrm>
          <a:prstGeom prst="rect">
            <a:avLst/>
          </a:prstGeom>
        </p:spPr>
        <p:txBody>
          <a:bodyPr wrap="square">
            <a:spAutoFit/>
          </a:bodyPr>
          <a:lstStyle/>
          <a:p>
            <a:pPr algn="ctr"/>
            <a:endParaRPr lang="ru-RU" b="1" dirty="0" smtClean="0">
              <a:latin typeface="Times New Roman" pitchFamily="18" charset="0"/>
              <a:cs typeface="Times New Roman" pitchFamily="18" charset="0"/>
            </a:endParaRPr>
          </a:p>
        </p:txBody>
      </p:sp>
      <p:sp>
        <p:nvSpPr>
          <p:cNvPr id="6" name="Прямоугольник 5"/>
          <p:cNvSpPr/>
          <p:nvPr/>
        </p:nvSpPr>
        <p:spPr>
          <a:xfrm>
            <a:off x="395536" y="1268760"/>
            <a:ext cx="8280920" cy="923330"/>
          </a:xfrm>
          <a:prstGeom prst="rect">
            <a:avLst/>
          </a:prstGeom>
        </p:spPr>
        <p:txBody>
          <a:bodyPr wrap="square">
            <a:spAutoFit/>
          </a:bodyPr>
          <a:lstStyle/>
          <a:p>
            <a:pPr algn="ctr"/>
            <a:r>
              <a:rPr lang="ru-RU" b="1" dirty="0" smtClean="0">
                <a:latin typeface="Times New Roman" pitchFamily="18" charset="0"/>
                <a:cs typeface="Times New Roman" pitchFamily="18" charset="0"/>
              </a:rPr>
              <a:t>Приказа Министерства общего и профессионального  образования Свердловской области от 30.07.2018 № 362-Д  «О создании служб ранней помощи в организациях  системы образования Свердловской области» </a:t>
            </a:r>
            <a:endParaRPr lang="ru-RU" b="1" dirty="0">
              <a:latin typeface="Times New Roman" pitchFamily="18" charset="0"/>
              <a:cs typeface="Times New Roman" pitchFamily="18" charset="0"/>
            </a:endParaRPr>
          </a:p>
        </p:txBody>
      </p:sp>
      <p:sp>
        <p:nvSpPr>
          <p:cNvPr id="23553" name="Rectangle 1"/>
          <p:cNvSpPr>
            <a:spLocks noChangeArrowheads="1"/>
          </p:cNvSpPr>
          <p:nvPr/>
        </p:nvSpPr>
        <p:spPr bwMode="auto">
          <a:xfrm>
            <a:off x="323528" y="2348880"/>
            <a:ext cx="82809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Примерное положение о службе ранней помощи в организациях системы образования Свердловской области.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Примерный перечень помещений для размещения службы ранней помощи в организациях системы образования Свердловской области.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Примерный перечень оборудования для работы службы ранней помощи в организациях системы образования Свердловской области.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Примерный перечень должностей специалистов службы ранней помощи в организациях системы образования Свердловской области.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Форму направления детей в службу ранней помощи в организациях системы образования Свердловской области.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Форму Индивидуальной программы ранней помощи.</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Формы мониторинга деятельности службы ранней помощи в организациях системы образования Свердловской области.</a:t>
            </a:r>
            <a:r>
              <a:rPr kumimoji="0" lang="ru-RU"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C:\Users\Учительская\Desktop\СРП карта.PNG"/>
          <p:cNvPicPr>
            <a:picLocks noChangeAspect="1" noChangeArrowheads="1"/>
          </p:cNvPicPr>
          <p:nvPr/>
        </p:nvPicPr>
        <p:blipFill>
          <a:blip r:embed="rId2" cstate="print"/>
          <a:srcRect/>
          <a:stretch>
            <a:fillRect/>
          </a:stretch>
        </p:blipFill>
        <p:spPr bwMode="auto">
          <a:xfrm>
            <a:off x="3567030" y="0"/>
            <a:ext cx="5576970" cy="6858000"/>
          </a:xfrm>
          <a:prstGeom prst="rect">
            <a:avLst/>
          </a:prstGeom>
          <a:noFill/>
        </p:spPr>
      </p:pic>
      <p:sp>
        <p:nvSpPr>
          <p:cNvPr id="5" name="Прямоугольник 4"/>
          <p:cNvSpPr/>
          <p:nvPr/>
        </p:nvSpPr>
        <p:spPr>
          <a:xfrm>
            <a:off x="107504" y="1124744"/>
            <a:ext cx="4464496" cy="5724644"/>
          </a:xfrm>
          <a:prstGeom prst="rect">
            <a:avLst/>
          </a:prstGeom>
        </p:spPr>
        <p:txBody>
          <a:bodyPr wrap="square">
            <a:spAutoFit/>
          </a:bodyPr>
          <a:lstStyle/>
          <a:p>
            <a:endParaRPr lang="ru-RU" sz="2400" dirty="0" smtClean="0">
              <a:solidFill>
                <a:schemeClr val="tx1"/>
              </a:solidFill>
            </a:endParaRPr>
          </a:p>
          <a:p>
            <a:r>
              <a:rPr lang="ru-RU" sz="2400" dirty="0" smtClean="0">
                <a:solidFill>
                  <a:schemeClr val="tx1"/>
                </a:solidFill>
                <a:latin typeface="Times New Roman" pitchFamily="18" charset="0"/>
                <a:cs typeface="Times New Roman" pitchFamily="18" charset="0"/>
              </a:rPr>
              <a:t>            СРП социальной защиты</a:t>
            </a:r>
            <a:endParaRPr lang="ru-RU" sz="1000" dirty="0" smtClean="0">
              <a:solidFill>
                <a:schemeClr val="tx1"/>
              </a:solidFill>
              <a:latin typeface="Times New Roman" pitchFamily="18" charset="0"/>
              <a:cs typeface="Times New Roman" pitchFamily="18" charset="0"/>
            </a:endParaRPr>
          </a:p>
          <a:p>
            <a:endParaRPr lang="ru-RU" sz="1000" dirty="0" smtClean="0">
              <a:solidFill>
                <a:schemeClr val="tx1"/>
              </a:solidFill>
            </a:endParaRPr>
          </a:p>
          <a:p>
            <a:r>
              <a:rPr lang="ru-RU" sz="2400" dirty="0" smtClean="0">
                <a:solidFill>
                  <a:schemeClr val="tx1"/>
                </a:solidFill>
                <a:latin typeface="Times New Roman" pitchFamily="18" charset="0"/>
                <a:cs typeface="Times New Roman" pitchFamily="18" charset="0"/>
              </a:rPr>
              <a:t>            Перинатальные центры</a:t>
            </a:r>
          </a:p>
          <a:p>
            <a:endParaRPr lang="ru-RU" sz="1000" dirty="0" smtClean="0">
              <a:solidFill>
                <a:schemeClr val="tx1"/>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            СРП образования</a:t>
            </a:r>
          </a:p>
          <a:p>
            <a:endParaRPr lang="ru-RU" sz="10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СРП образования, </a:t>
            </a:r>
          </a:p>
          <a:p>
            <a:r>
              <a:rPr lang="ru-RU" sz="2400" dirty="0" smtClean="0">
                <a:latin typeface="Times New Roman" pitchFamily="18" charset="0"/>
                <a:cs typeface="Times New Roman" pitchFamily="18" charset="0"/>
              </a:rPr>
              <a:t>            создаваемые в 2019 году    </a:t>
            </a:r>
            <a:endParaRPr lang="ru-RU" sz="2400" dirty="0" smtClean="0">
              <a:solidFill>
                <a:schemeClr val="tx1"/>
              </a:solidFill>
              <a:latin typeface="Times New Roman" pitchFamily="18" charset="0"/>
              <a:cs typeface="Times New Roman" pitchFamily="18" charset="0"/>
            </a:endParaRPr>
          </a:p>
          <a:p>
            <a:endParaRPr lang="ru-RU" sz="2400" dirty="0" smtClean="0">
              <a:solidFill>
                <a:schemeClr val="tx1"/>
              </a:solidFill>
              <a:latin typeface="Times New Roman" pitchFamily="18" charset="0"/>
              <a:cs typeface="Times New Roman" pitchFamily="18" charset="0"/>
            </a:endParaRPr>
          </a:p>
          <a:p>
            <a:pPr algn="ctr"/>
            <a:r>
              <a:rPr lang="ru-RU" sz="2400" b="1" dirty="0" smtClean="0">
                <a:solidFill>
                  <a:schemeClr val="tx1"/>
                </a:solidFill>
                <a:latin typeface="Times New Roman" pitchFamily="18" charset="0"/>
                <a:cs typeface="Times New Roman" pitchFamily="18" charset="0"/>
              </a:rPr>
              <a:t>В 15 муниципалитетах</a:t>
            </a:r>
          </a:p>
          <a:p>
            <a:pPr algn="ctr"/>
            <a:r>
              <a:rPr lang="ru-RU" sz="2400" b="1" dirty="0" smtClean="0">
                <a:solidFill>
                  <a:schemeClr val="tx1"/>
                </a:solidFill>
                <a:latin typeface="Times New Roman" pitchFamily="18" charset="0"/>
                <a:cs typeface="Times New Roman" pitchFamily="18" charset="0"/>
              </a:rPr>
              <a:t>23 отделения ранней помощи </a:t>
            </a:r>
          </a:p>
          <a:p>
            <a:pPr algn="ctr"/>
            <a:r>
              <a:rPr lang="ru-RU" sz="2400" b="1" dirty="0" smtClean="0">
                <a:solidFill>
                  <a:schemeClr val="tx1"/>
                </a:solidFill>
                <a:latin typeface="Times New Roman" pitchFamily="18" charset="0"/>
                <a:cs typeface="Times New Roman" pitchFamily="18" charset="0"/>
              </a:rPr>
              <a:t>в образовательных организациях</a:t>
            </a:r>
          </a:p>
          <a:p>
            <a:endParaRPr lang="ru-RU" sz="2400" dirty="0" smtClean="0">
              <a:solidFill>
                <a:schemeClr val="tx1"/>
              </a:solidFill>
            </a:endParaRPr>
          </a:p>
          <a:p>
            <a:r>
              <a:rPr lang="ru-RU" sz="2400" dirty="0" smtClean="0">
                <a:solidFill>
                  <a:schemeClr val="tx1"/>
                </a:solidFill>
              </a:rPr>
              <a:t>             </a:t>
            </a:r>
            <a:endParaRPr lang="ru-RU" sz="2400" b="1" dirty="0" smtClean="0">
              <a:solidFill>
                <a:schemeClr val="tx1"/>
              </a:solidFill>
              <a:latin typeface="Times New Roman" pitchFamily="18" charset="0"/>
              <a:cs typeface="Times New Roman" pitchFamily="18" charset="0"/>
            </a:endParaRPr>
          </a:p>
          <a:p>
            <a:pPr algn="ctr"/>
            <a:r>
              <a:rPr lang="ru-RU" sz="2400" b="1" dirty="0" smtClean="0">
                <a:solidFill>
                  <a:schemeClr val="tx1"/>
                </a:solidFill>
                <a:latin typeface="Times New Roman" pitchFamily="18" charset="0"/>
                <a:cs typeface="Times New Roman" pitchFamily="18" charset="0"/>
              </a:rPr>
              <a:t> </a:t>
            </a:r>
            <a:endParaRPr lang="ru-RU" sz="2400" dirty="0"/>
          </a:p>
        </p:txBody>
      </p:sp>
      <p:sp>
        <p:nvSpPr>
          <p:cNvPr id="13" name="Овал 12"/>
          <p:cNvSpPr/>
          <p:nvPr/>
        </p:nvSpPr>
        <p:spPr>
          <a:xfrm>
            <a:off x="323528" y="1484784"/>
            <a:ext cx="432048" cy="432048"/>
          </a:xfrm>
          <a:prstGeom prst="ellipse">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323528" y="2564904"/>
            <a:ext cx="432048" cy="43204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323528" y="2060848"/>
            <a:ext cx="432048" cy="4320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7" descr="логотип.png"/>
          <p:cNvPicPr>
            <a:picLocks noChangeAspect="1"/>
          </p:cNvPicPr>
          <p:nvPr/>
        </p:nvPicPr>
        <p:blipFill>
          <a:blip r:embed="rId3" cstate="print"/>
          <a:srcRect/>
          <a:stretch>
            <a:fillRect/>
          </a:stretch>
        </p:blipFill>
        <p:spPr bwMode="auto">
          <a:xfrm>
            <a:off x="179512" y="0"/>
            <a:ext cx="1206500" cy="1123950"/>
          </a:xfrm>
          <a:prstGeom prst="rect">
            <a:avLst/>
          </a:prstGeom>
          <a:noFill/>
          <a:ln w="9525">
            <a:noFill/>
            <a:miter lim="800000"/>
            <a:headEnd/>
            <a:tailEnd/>
          </a:ln>
        </p:spPr>
      </p:pic>
      <p:sp>
        <p:nvSpPr>
          <p:cNvPr id="8" name="TextBox 7"/>
          <p:cNvSpPr txBox="1"/>
          <p:nvPr/>
        </p:nvSpPr>
        <p:spPr>
          <a:xfrm>
            <a:off x="1475656" y="116632"/>
            <a:ext cx="3816424" cy="1107996"/>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Службы ранней помощи Свердловской области</a:t>
            </a:r>
            <a:r>
              <a:rPr lang="ru-RU" sz="2400" dirty="0" smtClean="0"/>
              <a:t> </a:t>
            </a:r>
          </a:p>
          <a:p>
            <a:endParaRPr lang="ru-RU" dirty="0"/>
          </a:p>
        </p:txBody>
      </p:sp>
      <p:sp>
        <p:nvSpPr>
          <p:cNvPr id="9" name="Овал 8"/>
          <p:cNvSpPr/>
          <p:nvPr/>
        </p:nvSpPr>
        <p:spPr>
          <a:xfrm>
            <a:off x="5508104" y="5229200"/>
            <a:ext cx="72008" cy="72008"/>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p>
        </p:txBody>
      </p:sp>
      <p:sp>
        <p:nvSpPr>
          <p:cNvPr id="10" name="Овал 9"/>
          <p:cNvSpPr/>
          <p:nvPr/>
        </p:nvSpPr>
        <p:spPr>
          <a:xfrm>
            <a:off x="8460432" y="4581128"/>
            <a:ext cx="72008" cy="72008"/>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p>
        </p:txBody>
      </p:sp>
      <p:sp>
        <p:nvSpPr>
          <p:cNvPr id="11" name="Овал 10"/>
          <p:cNvSpPr/>
          <p:nvPr/>
        </p:nvSpPr>
        <p:spPr>
          <a:xfrm>
            <a:off x="5796136" y="2852936"/>
            <a:ext cx="72008" cy="72008"/>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p>
        </p:txBody>
      </p:sp>
      <p:sp>
        <p:nvSpPr>
          <p:cNvPr id="12" name="Овал 11"/>
          <p:cNvSpPr/>
          <p:nvPr/>
        </p:nvSpPr>
        <p:spPr>
          <a:xfrm>
            <a:off x="7740352" y="4581128"/>
            <a:ext cx="72008" cy="72008"/>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p>
        </p:txBody>
      </p:sp>
      <p:sp>
        <p:nvSpPr>
          <p:cNvPr id="16" name="Овал 15"/>
          <p:cNvSpPr/>
          <p:nvPr/>
        </p:nvSpPr>
        <p:spPr>
          <a:xfrm>
            <a:off x="5940152" y="2996952"/>
            <a:ext cx="72008" cy="72008"/>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p>
        </p:txBody>
      </p:sp>
      <p:sp>
        <p:nvSpPr>
          <p:cNvPr id="17" name="Овал 16"/>
          <p:cNvSpPr/>
          <p:nvPr/>
        </p:nvSpPr>
        <p:spPr>
          <a:xfrm>
            <a:off x="4211960" y="6093296"/>
            <a:ext cx="72008" cy="72008"/>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p>
        </p:txBody>
      </p:sp>
      <p:sp>
        <p:nvSpPr>
          <p:cNvPr id="18" name="Овал 17"/>
          <p:cNvSpPr/>
          <p:nvPr/>
        </p:nvSpPr>
        <p:spPr>
          <a:xfrm>
            <a:off x="7164288" y="5949280"/>
            <a:ext cx="72008" cy="72008"/>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p>
        </p:txBody>
      </p:sp>
      <p:sp>
        <p:nvSpPr>
          <p:cNvPr id="19" name="Овал 18"/>
          <p:cNvSpPr/>
          <p:nvPr/>
        </p:nvSpPr>
        <p:spPr>
          <a:xfrm>
            <a:off x="323528" y="3212976"/>
            <a:ext cx="432048" cy="432048"/>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60648"/>
            <a:ext cx="6624736" cy="504056"/>
          </a:xfrm>
        </p:spPr>
        <p:txBody>
          <a:bodyPr>
            <a:normAutofit fontScale="90000"/>
          </a:bodyPr>
          <a:lstStyle/>
          <a:p>
            <a:pPr algn="ctr"/>
            <a:r>
              <a:rPr lang="ru-RU" altLang="ru-RU" sz="2800" b="1" dirty="0" smtClean="0">
                <a:solidFill>
                  <a:schemeClr val="tx1"/>
                </a:solidFill>
                <a:latin typeface="Times New Roman" panose="02020603050405020304" pitchFamily="18" charset="0"/>
                <a:cs typeface="Times New Roman" panose="02020603050405020304" pitchFamily="18" charset="0"/>
              </a:rPr>
              <a:t/>
            </a:r>
            <a:br>
              <a:rPr lang="ru-RU" altLang="ru-RU" sz="2800" b="1" dirty="0" smtClean="0">
                <a:solidFill>
                  <a:schemeClr val="tx1"/>
                </a:solidFill>
                <a:latin typeface="Times New Roman" panose="02020603050405020304" pitchFamily="18" charset="0"/>
                <a:cs typeface="Times New Roman" panose="02020603050405020304" pitchFamily="18" charset="0"/>
              </a:rPr>
            </a:br>
            <a:r>
              <a:rPr lang="ru-RU" altLang="ru-RU" sz="2800" b="1" dirty="0" smtClean="0">
                <a:solidFill>
                  <a:schemeClr val="tx1"/>
                </a:solidFill>
                <a:latin typeface="Times New Roman" panose="02020603050405020304" pitchFamily="18" charset="0"/>
                <a:cs typeface="Times New Roman" panose="02020603050405020304" pitchFamily="18" charset="0"/>
              </a:rPr>
              <a:t/>
            </a:r>
            <a:br>
              <a:rPr lang="ru-RU" altLang="ru-RU" sz="2800" b="1" dirty="0" smtClean="0">
                <a:solidFill>
                  <a:schemeClr val="tx1"/>
                </a:solidFill>
                <a:latin typeface="Times New Roman" panose="02020603050405020304" pitchFamily="18" charset="0"/>
                <a:cs typeface="Times New Roman" panose="02020603050405020304" pitchFamily="18" charset="0"/>
              </a:rPr>
            </a:br>
            <a:r>
              <a:rPr lang="ru-RU" sz="2800" dirty="0" smtClean="0"/>
              <a:t>      </a:t>
            </a:r>
            <a:br>
              <a:rPr lang="ru-RU" sz="2800" dirty="0" smtClean="0"/>
            </a:br>
            <a:r>
              <a:rPr lang="ru-RU" sz="2800" dirty="0" smtClean="0"/>
              <a:t/>
            </a:r>
            <a:br>
              <a:rPr lang="ru-RU" sz="2800" dirty="0" smtClean="0"/>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Услуги ранней помощи</a:t>
            </a:r>
            <a:endParaRPr lang="ru-RU" sz="2700" dirty="0">
              <a:latin typeface="Times New Roman" pitchFamily="18" charset="0"/>
              <a:cs typeface="Times New Roman" pitchFamily="18" charset="0"/>
            </a:endParaRPr>
          </a:p>
        </p:txBody>
      </p:sp>
      <p:pic>
        <p:nvPicPr>
          <p:cNvPr id="3"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
        <p:nvSpPr>
          <p:cNvPr id="6" name="Прямоугольник 5"/>
          <p:cNvSpPr/>
          <p:nvPr/>
        </p:nvSpPr>
        <p:spPr>
          <a:xfrm>
            <a:off x="827584" y="2996952"/>
            <a:ext cx="7776864" cy="369332"/>
          </a:xfrm>
          <a:prstGeom prst="rect">
            <a:avLst/>
          </a:prstGeom>
        </p:spPr>
        <p:txBody>
          <a:bodyPr wrap="square">
            <a:spAutoFit/>
          </a:bodyPr>
          <a:lstStyle/>
          <a:p>
            <a:endParaRPr lang="ru-RU" i="1" dirty="0" smtClean="0">
              <a:latin typeface="Times New Roman" pitchFamily="18" charset="0"/>
              <a:cs typeface="Times New Roman" pitchFamily="18" charset="0"/>
            </a:endParaRPr>
          </a:p>
        </p:txBody>
      </p:sp>
      <p:sp>
        <p:nvSpPr>
          <p:cNvPr id="5" name="Прямоугольник 4"/>
          <p:cNvSpPr/>
          <p:nvPr/>
        </p:nvSpPr>
        <p:spPr>
          <a:xfrm>
            <a:off x="395536" y="1196752"/>
            <a:ext cx="8280920" cy="5078313"/>
          </a:xfrm>
          <a:prstGeom prst="rect">
            <a:avLst/>
          </a:prstGeom>
        </p:spPr>
        <p:txBody>
          <a:bodyPr wrap="square">
            <a:spAutoFit/>
          </a:bodyPr>
          <a:lstStyle/>
          <a:p>
            <a:pPr marL="457200" indent="-457200"/>
            <a:r>
              <a:rPr lang="ru-RU" sz="2000" dirty="0" smtClean="0">
                <a:latin typeface="Times New Roman" pitchFamily="18" charset="0"/>
                <a:cs typeface="Times New Roman" pitchFamily="18" charset="0"/>
              </a:rPr>
              <a:t>1. Определение нуждаемости ребенка и семьи в услугах ранней помощи.</a:t>
            </a:r>
          </a:p>
          <a:p>
            <a:pPr marL="457200" indent="-457200"/>
            <a:r>
              <a:rPr lang="ru-RU" sz="2000" dirty="0" smtClean="0">
                <a:latin typeface="Times New Roman" pitchFamily="18" charset="0"/>
                <a:cs typeface="Times New Roman" pitchFamily="18" charset="0"/>
              </a:rPr>
              <a:t>2. Проведение оценочных процедур и разработка ИПРП.</a:t>
            </a:r>
          </a:p>
          <a:p>
            <a:pPr algn="just"/>
            <a:r>
              <a:rPr lang="ru-RU" sz="2000" dirty="0" smtClean="0">
                <a:latin typeface="Times New Roman" pitchFamily="18" charset="0"/>
                <a:cs typeface="Times New Roman" pitchFamily="18" charset="0"/>
              </a:rPr>
              <a:t>3.  Содействие развитию функционирования ребенка и семьи в естественных жизненных ситуациях.</a:t>
            </a:r>
          </a:p>
          <a:p>
            <a:pPr marL="514350" indent="-514350" algn="just"/>
            <a:r>
              <a:rPr lang="ru-RU" sz="2000" dirty="0" smtClean="0">
                <a:latin typeface="Times New Roman" pitchFamily="18" charset="0"/>
                <a:cs typeface="Times New Roman" pitchFamily="18" charset="0"/>
              </a:rPr>
              <a:t>4. Содействие развитию общения и речи ребенка.</a:t>
            </a:r>
          </a:p>
          <a:p>
            <a:pPr marL="514350" indent="-514350" algn="just"/>
            <a:r>
              <a:rPr lang="ru-RU" sz="2000" dirty="0" smtClean="0">
                <a:latin typeface="Times New Roman" pitchFamily="18" charset="0"/>
                <a:cs typeface="Times New Roman" pitchFamily="18" charset="0"/>
              </a:rPr>
              <a:t>5. Содействие развитию мобильности ребенка.</a:t>
            </a:r>
          </a:p>
          <a:p>
            <a:pPr algn="just"/>
            <a:r>
              <a:rPr lang="ru-RU" sz="2000" dirty="0" smtClean="0">
                <a:latin typeface="Times New Roman" pitchFamily="18" charset="0"/>
                <a:cs typeface="Times New Roman" pitchFamily="18" charset="0"/>
              </a:rPr>
              <a:t>6. Содействие развитию у ребенка навыков самообслуживания и бытовых навыков</a:t>
            </a:r>
          </a:p>
          <a:p>
            <a:pPr marL="514350" indent="-514350" algn="just"/>
            <a:r>
              <a:rPr lang="ru-RU" sz="2000" dirty="0" smtClean="0">
                <a:latin typeface="Times New Roman" pitchFamily="18" charset="0"/>
                <a:cs typeface="Times New Roman" pitchFamily="18" charset="0"/>
              </a:rPr>
              <a:t>7. Содействие развитию познавательной активности ребенка.</a:t>
            </a:r>
          </a:p>
          <a:p>
            <a:pPr marL="514350" indent="-514350" algn="just"/>
            <a:r>
              <a:rPr lang="ru-RU" sz="2000" dirty="0" smtClean="0">
                <a:latin typeface="Times New Roman" pitchFamily="18" charset="0"/>
                <a:cs typeface="Times New Roman" pitchFamily="18" charset="0"/>
              </a:rPr>
              <a:t>8. Поддержка социализации ребенка.</a:t>
            </a:r>
          </a:p>
          <a:p>
            <a:pPr marL="514350" indent="-514350" algn="just"/>
            <a:r>
              <a:rPr lang="ru-RU" sz="2000" dirty="0" smtClean="0">
                <a:latin typeface="Times New Roman" pitchFamily="18" charset="0"/>
                <a:cs typeface="Times New Roman" pitchFamily="18" charset="0"/>
              </a:rPr>
              <a:t>9. Психологическое консультирование.</a:t>
            </a:r>
          </a:p>
          <a:p>
            <a:pPr marL="514350" indent="-514350" algn="just"/>
            <a:r>
              <a:rPr lang="ru-RU" sz="2000" dirty="0" smtClean="0">
                <a:latin typeface="Times New Roman" pitchFamily="18" charset="0"/>
                <a:cs typeface="Times New Roman" pitchFamily="18" charset="0"/>
              </a:rPr>
              <a:t>10. Проведение промежуточной оценки реализации ИПРП</a:t>
            </a:r>
          </a:p>
          <a:p>
            <a:pPr marL="514350" indent="-514350" algn="just"/>
            <a:r>
              <a:rPr lang="ru-RU" sz="2000" dirty="0" smtClean="0">
                <a:latin typeface="Times New Roman" pitchFamily="18" charset="0"/>
                <a:cs typeface="Times New Roman" pitchFamily="18" charset="0"/>
              </a:rPr>
              <a:t>11. Проведение итоговой оценки реализации ИПРП.</a:t>
            </a:r>
          </a:p>
          <a:p>
            <a:pPr marL="514350" indent="-514350" algn="just"/>
            <a:r>
              <a:rPr lang="ru-RU" sz="2000" dirty="0" smtClean="0">
                <a:latin typeface="Times New Roman" pitchFamily="18" charset="0"/>
                <a:cs typeface="Times New Roman" pitchFamily="18" charset="0"/>
              </a:rPr>
              <a:t>12. Пролонгированное консультирование.</a:t>
            </a:r>
          </a:p>
          <a:p>
            <a:pPr marL="514350" indent="-514350" algn="just"/>
            <a:r>
              <a:rPr lang="ru-RU" sz="2000" dirty="0" smtClean="0">
                <a:latin typeface="Times New Roman" pitchFamily="18" charset="0"/>
                <a:cs typeface="Times New Roman" pitchFamily="18" charset="0"/>
              </a:rPr>
              <a:t>13. Краткосрочное предоставление услуг РП без ИПРП.</a:t>
            </a:r>
          </a:p>
          <a:p>
            <a:pPr marL="457200" indent="-457200"/>
            <a:endParaRPr lang="ru-RU" sz="2000"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 xmlns:p14="http://schemas.microsoft.com/office/powerpoint/2010/main" val="1903487520"/>
              </p:ext>
            </p:extLst>
          </p:nvPr>
        </p:nvGraphicFramePr>
        <p:xfrm>
          <a:off x="467544" y="1268760"/>
          <a:ext cx="8229600" cy="458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1403648" y="116632"/>
            <a:ext cx="7365504" cy="1263651"/>
          </a:xfrm>
        </p:spPr>
        <p:txBody>
          <a:bodyPr>
            <a:normAutofit/>
          </a:bodyPr>
          <a:lstStyle/>
          <a:p>
            <a:r>
              <a:rPr lang="ru-RU" sz="2500" b="1" dirty="0"/>
              <a:t>Порядок оказания услуг ранней помощи</a:t>
            </a:r>
            <a:endParaRPr lang="ru-RU" sz="2500" dirty="0"/>
          </a:p>
        </p:txBody>
      </p:sp>
      <p:sp>
        <p:nvSpPr>
          <p:cNvPr id="6" name="TextBox 5">
            <a:extLst>
              <a:ext uri="{FF2B5EF4-FFF2-40B4-BE49-F238E27FC236}">
                <a16:creationId xmlns:a16="http://schemas.microsoft.com/office/drawing/2014/main" xmlns="" id="{BE456E36-BA75-44F4-A768-4830EFD2022D}"/>
              </a:ext>
            </a:extLst>
          </p:cNvPr>
          <p:cNvSpPr txBox="1"/>
          <p:nvPr/>
        </p:nvSpPr>
        <p:spPr>
          <a:xfrm>
            <a:off x="683568" y="5941498"/>
            <a:ext cx="7671780" cy="492443"/>
          </a:xfrm>
          <a:prstGeom prst="rect">
            <a:avLst/>
          </a:prstGeom>
          <a:noFill/>
        </p:spPr>
        <p:txBody>
          <a:bodyPr wrap="none" rtlCol="0">
            <a:spAutoFit/>
          </a:bodyPr>
          <a:lstStyle/>
          <a:p>
            <a:r>
              <a:rPr lang="ru-RU" sz="2600" dirty="0">
                <a:latin typeface="Times New Roman" pitchFamily="18" charset="0"/>
                <a:cs typeface="Times New Roman" pitchFamily="18" charset="0"/>
              </a:rPr>
              <a:t>ИПРП – индивидуальная программа ранней помощи</a:t>
            </a:r>
          </a:p>
        </p:txBody>
      </p:sp>
      <p:pic>
        <p:nvPicPr>
          <p:cNvPr id="5" name="Рисунок 7" descr="логотип.png"/>
          <p:cNvPicPr>
            <a:picLocks noChangeAspect="1"/>
          </p:cNvPicPr>
          <p:nvPr/>
        </p:nvPicPr>
        <p:blipFill>
          <a:blip r:embed="rId7" cstate="print"/>
          <a:srcRect/>
          <a:stretch>
            <a:fillRect/>
          </a:stretch>
        </p:blipFill>
        <p:spPr bwMode="auto">
          <a:xfrm>
            <a:off x="179512" y="0"/>
            <a:ext cx="1206500" cy="1123950"/>
          </a:xfrm>
          <a:prstGeom prst="rect">
            <a:avLst/>
          </a:prstGeom>
          <a:noFill/>
          <a:ln w="9525">
            <a:noFill/>
            <a:miter lim="800000"/>
            <a:headEnd/>
            <a:tailEnd/>
          </a:ln>
        </p:spPr>
      </p:pic>
    </p:spTree>
    <p:extLst>
      <p:ext uri="{BB962C8B-B14F-4D97-AF65-F5344CB8AC3E}">
        <p14:creationId xmlns="" xmlns:p14="http://schemas.microsoft.com/office/powerpoint/2010/main" val="60809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6305128" cy="994122"/>
          </a:xfrm>
        </p:spPr>
        <p:txBody>
          <a:bodyPr>
            <a:normAutofit/>
          </a:bodyPr>
          <a:lstStyle/>
          <a:p>
            <a:pPr algn="ctr"/>
            <a:r>
              <a:rPr lang="ru-RU" sz="2800" b="1" dirty="0" smtClean="0">
                <a:latin typeface="Times New Roman" pitchFamily="18" charset="0"/>
                <a:cs typeface="Times New Roman" pitchFamily="18" charset="0"/>
              </a:rPr>
              <a:t>Формы предоставления услуг ранней помощи</a:t>
            </a:r>
            <a:endParaRPr lang="ru-RU" sz="2800" dirty="0"/>
          </a:p>
        </p:txBody>
      </p:sp>
      <p:sp>
        <p:nvSpPr>
          <p:cNvPr id="3" name="Содержимое 2"/>
          <p:cNvSpPr>
            <a:spLocks noGrp="1"/>
          </p:cNvSpPr>
          <p:nvPr>
            <p:ph sz="quarter" idx="1"/>
          </p:nvPr>
        </p:nvSpPr>
        <p:spPr>
          <a:xfrm>
            <a:off x="827584" y="2060848"/>
            <a:ext cx="7467600" cy="2476872"/>
          </a:xfrm>
        </p:spPr>
        <p:txBody>
          <a:bodyPr/>
          <a:lstStyle/>
          <a:p>
            <a:pPr marL="0" indent="0">
              <a:buNone/>
            </a:pPr>
            <a:r>
              <a:rPr lang="ru-RU" sz="2800" dirty="0" smtClean="0">
                <a:latin typeface="Times New Roman" pitchFamily="18" charset="0"/>
                <a:cs typeface="Times New Roman" pitchFamily="18" charset="0"/>
              </a:rPr>
              <a:t>- в организации, оказывающей услуги ранней помощи; </a:t>
            </a:r>
          </a:p>
          <a:p>
            <a:pPr marL="0" indent="0">
              <a:buNone/>
            </a:pPr>
            <a:r>
              <a:rPr lang="ru-RU" sz="2800" dirty="0" smtClean="0">
                <a:latin typeface="Times New Roman" pitchFamily="18" charset="0"/>
                <a:cs typeface="Times New Roman" pitchFamily="18" charset="0"/>
              </a:rPr>
              <a:t>- в организации для детей-сирот и детей, оставшихся без попечения родителей; </a:t>
            </a:r>
          </a:p>
          <a:p>
            <a:pPr marL="0" indent="0">
              <a:buNone/>
            </a:pPr>
            <a:r>
              <a:rPr lang="ru-RU" sz="2800" dirty="0" smtClean="0">
                <a:latin typeface="Times New Roman" pitchFamily="18" charset="0"/>
                <a:cs typeface="Times New Roman" pitchFamily="18" charset="0"/>
              </a:rPr>
              <a:t>- на дому.</a:t>
            </a:r>
          </a:p>
          <a:p>
            <a:endParaRPr lang="ru-RU" dirty="0"/>
          </a:p>
        </p:txBody>
      </p:sp>
      <p:pic>
        <p:nvPicPr>
          <p:cNvPr id="4"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404664"/>
            <a:ext cx="7056784" cy="707886"/>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Реализация услуг ранней помощи в образовательных организациях Свердловской области</a:t>
            </a:r>
            <a:endParaRPr lang="ru-RU" sz="2000" b="1" dirty="0">
              <a:latin typeface="Times New Roman" pitchFamily="18" charset="0"/>
              <a:cs typeface="Times New Roman" pitchFamily="18" charset="0"/>
            </a:endParaRPr>
          </a:p>
        </p:txBody>
      </p:sp>
      <p:pic>
        <p:nvPicPr>
          <p:cNvPr id="3"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683568" y="1628800"/>
          <a:ext cx="7848872" cy="3556000"/>
        </p:xfrm>
        <a:graphic>
          <a:graphicData uri="http://schemas.openxmlformats.org/drawingml/2006/table">
            <a:tbl>
              <a:tblPr firstRow="1" bandRow="1">
                <a:tableStyleId>{5C22544A-7EE6-4342-B048-85BDC9FD1C3A}</a:tableStyleId>
              </a:tblPr>
              <a:tblGrid>
                <a:gridCol w="3924436"/>
                <a:gridCol w="3924436"/>
              </a:tblGrid>
              <a:tr h="139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latin typeface="Times New Roman" pitchFamily="18" charset="0"/>
                          <a:cs typeface="Times New Roman" pitchFamily="18"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latin typeface="Times New Roman" pitchFamily="18" charset="0"/>
                          <a:cs typeface="Times New Roman" pitchFamily="18" charset="0"/>
                        </a:rPr>
                        <a:t>Первое полугодие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latin typeface="Times New Roman" pitchFamily="18" charset="0"/>
                          <a:cs typeface="Times New Roman" pitchFamily="18" charset="0"/>
                        </a:rPr>
                        <a:t>Количество детей получивших</a:t>
                      </a:r>
                      <a:r>
                        <a:rPr lang="ru-RU" b="1" baseline="0" dirty="0" smtClean="0">
                          <a:solidFill>
                            <a:schemeClr val="tx1"/>
                          </a:solidFill>
                          <a:latin typeface="Times New Roman" pitchFamily="18" charset="0"/>
                          <a:cs typeface="Times New Roman" pitchFamily="18" charset="0"/>
                        </a:rPr>
                        <a:t> услуги ранней помощи</a:t>
                      </a:r>
                      <a:endParaRPr lang="ru-RU" b="1"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200" b="1" dirty="0" smtClean="0">
                          <a:solidFill>
                            <a:schemeClr val="tx1"/>
                          </a:solidFill>
                          <a:latin typeface="Times New Roman" pitchFamily="18" charset="0"/>
                          <a:cs typeface="Times New Roman" pitchFamily="18" charset="0"/>
                        </a:rPr>
                        <a:t>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200" b="1" dirty="0" smtClean="0">
                          <a:solidFill>
                            <a:schemeClr val="tx1"/>
                          </a:solidFill>
                          <a:latin typeface="Times New Roman" pitchFamily="18" charset="0"/>
                          <a:cs typeface="Times New Roman" pitchFamily="18" charset="0"/>
                        </a:rPr>
                        <a:t>784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latin typeface="Times New Roman" pitchFamily="18" charset="0"/>
                          <a:cs typeface="Times New Roman" pitchFamily="18" charset="0"/>
                        </a:rPr>
                        <a:t>В том числе</a:t>
                      </a:r>
                      <a:r>
                        <a:rPr lang="ru-RU" b="1" baseline="0" dirty="0" smtClean="0">
                          <a:solidFill>
                            <a:schemeClr val="tx1"/>
                          </a:solidFill>
                          <a:latin typeface="Times New Roman" pitchFamily="18" charset="0"/>
                          <a:cs typeface="Times New Roman" pitchFamily="18" charset="0"/>
                        </a:rPr>
                        <a:t> детей с инвалидностью</a:t>
                      </a:r>
                      <a:endParaRPr lang="ru-RU" b="1"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r>
              <a:tr h="370840">
                <a:tc>
                  <a:txBody>
                    <a:bodyPr/>
                    <a:lstStyle/>
                    <a:p>
                      <a:pPr algn="ctr"/>
                      <a:r>
                        <a:rPr lang="ru-RU" sz="2200" b="1" dirty="0" smtClean="0">
                          <a:solidFill>
                            <a:schemeClr val="tx1"/>
                          </a:solidFill>
                          <a:latin typeface="Times New Roman" pitchFamily="18" charset="0"/>
                          <a:cs typeface="Times New Roman" pitchFamily="18" charset="0"/>
                        </a:rPr>
                        <a:t>147</a:t>
                      </a:r>
                      <a:endParaRPr lang="ru-RU" sz="2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200" b="1" dirty="0" smtClean="0">
                          <a:solidFill>
                            <a:schemeClr val="tx1"/>
                          </a:solidFill>
                          <a:latin typeface="Times New Roman" pitchFamily="18" charset="0"/>
                          <a:cs typeface="Times New Roman" pitchFamily="18" charset="0"/>
                        </a:rPr>
                        <a:t>121</a:t>
                      </a:r>
                      <a:endParaRPr lang="ru-RU" sz="2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gridSpan="2">
                  <a:txBody>
                    <a:bodyPr/>
                    <a:lstStyle/>
                    <a:p>
                      <a:pPr algn="ctr"/>
                      <a:r>
                        <a:rPr lang="ru-RU" b="1" dirty="0" smtClean="0">
                          <a:solidFill>
                            <a:schemeClr val="tx1"/>
                          </a:solidFill>
                          <a:latin typeface="Times New Roman" pitchFamily="18" charset="0"/>
                          <a:cs typeface="Times New Roman" pitchFamily="18" charset="0"/>
                        </a:rPr>
                        <a:t>Количество разработанных индивидуальных программ ранней помощи</a:t>
                      </a:r>
                      <a:endParaRPr lang="ru-RU"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r>
              <a:tr h="370840">
                <a:tc>
                  <a:txBody>
                    <a:bodyPr/>
                    <a:lstStyle/>
                    <a:p>
                      <a:pPr algn="ctr"/>
                      <a:r>
                        <a:rPr lang="ru-RU" sz="2200" b="1" dirty="0" smtClean="0">
                          <a:solidFill>
                            <a:schemeClr val="tx1"/>
                          </a:solidFill>
                          <a:latin typeface="Times New Roman" pitchFamily="18" charset="0"/>
                          <a:cs typeface="Times New Roman" pitchFamily="18" charset="0"/>
                        </a:rPr>
                        <a:t>245</a:t>
                      </a:r>
                      <a:endParaRPr lang="ru-RU" sz="2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200" b="1" dirty="0" smtClean="0">
                          <a:solidFill>
                            <a:schemeClr val="tx1"/>
                          </a:solidFill>
                          <a:latin typeface="Times New Roman" pitchFamily="18" charset="0"/>
                          <a:cs typeface="Times New Roman" pitchFamily="18" charset="0"/>
                        </a:rPr>
                        <a:t>142</a:t>
                      </a:r>
                      <a:endParaRPr lang="ru-RU" sz="2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gridSpan="2">
                  <a:txBody>
                    <a:bodyPr/>
                    <a:lstStyle/>
                    <a:p>
                      <a:pPr algn="ctr"/>
                      <a:r>
                        <a:rPr lang="ru-RU" b="1" dirty="0" smtClean="0">
                          <a:solidFill>
                            <a:schemeClr val="tx1"/>
                          </a:solidFill>
                          <a:latin typeface="Times New Roman" pitchFamily="18" charset="0"/>
                          <a:cs typeface="Times New Roman" pitchFamily="18" charset="0"/>
                        </a:rPr>
                        <a:t>Количество оказанных услуг ранней помощи</a:t>
                      </a:r>
                      <a:endParaRPr lang="ru-RU"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dirty="0"/>
                    </a:p>
                  </a:txBody>
                  <a:tcPr/>
                </a:tc>
              </a:tr>
              <a:tr h="370840">
                <a:tc>
                  <a:txBody>
                    <a:bodyPr/>
                    <a:lstStyle/>
                    <a:p>
                      <a:pPr algn="ctr"/>
                      <a:r>
                        <a:rPr lang="ru-RU" sz="2200" b="1" dirty="0" smtClean="0">
                          <a:solidFill>
                            <a:schemeClr val="tx1"/>
                          </a:solidFill>
                          <a:latin typeface="Times New Roman" pitchFamily="18" charset="0"/>
                          <a:cs typeface="Times New Roman" pitchFamily="18" charset="0"/>
                        </a:rPr>
                        <a:t>10785</a:t>
                      </a:r>
                      <a:endParaRPr lang="ru-RU" sz="2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2200" b="1" dirty="0" smtClean="0">
                          <a:solidFill>
                            <a:schemeClr val="tx1"/>
                          </a:solidFill>
                          <a:latin typeface="Times New Roman" pitchFamily="18" charset="0"/>
                          <a:cs typeface="Times New Roman" pitchFamily="18" charset="0"/>
                        </a:rPr>
                        <a:t>9096</a:t>
                      </a:r>
                      <a:endParaRPr lang="ru-RU" sz="22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79512" y="2348880"/>
          <a:ext cx="871296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p:cNvSpPr/>
          <p:nvPr/>
        </p:nvSpPr>
        <p:spPr>
          <a:xfrm>
            <a:off x="1259632" y="116632"/>
            <a:ext cx="7560840" cy="1938992"/>
          </a:xfrm>
          <a:prstGeom prst="rect">
            <a:avLst/>
          </a:prstGeom>
        </p:spPr>
        <p:txBody>
          <a:bodyPr wrap="square">
            <a:spAutoFit/>
          </a:bodyPr>
          <a:lstStyle/>
          <a:p>
            <a:pPr algn="ctr"/>
            <a:r>
              <a:rPr lang="ru-RU" sz="2000" b="1" dirty="0" smtClean="0">
                <a:solidFill>
                  <a:schemeClr val="tx1"/>
                </a:solidFill>
                <a:latin typeface="Times New Roman" pitchFamily="18" charset="0"/>
                <a:cs typeface="Times New Roman" pitchFamily="18" charset="0"/>
              </a:rPr>
              <a:t>Приказ Министерства общего и профессионального образования Свердловской области от 30.03.2018 № 164-Д </a:t>
            </a:r>
          </a:p>
          <a:p>
            <a:pPr algn="ctr"/>
            <a:r>
              <a:rPr lang="ru-RU" sz="1600" dirty="0" smtClean="0">
                <a:solidFill>
                  <a:schemeClr val="tx1"/>
                </a:solidFill>
                <a:latin typeface="Times New Roman" pitchFamily="18" charset="0"/>
                <a:cs typeface="Times New Roman" pitchFamily="18" charset="0"/>
              </a:rPr>
              <a:t>«О реализации мероприятия «Реализация пилотного проекта по формированию системы комплексной реабилитации и абилитации инвалидов, в том числе детей-инвалидов, в Свердловской области» подпрограммы 2 «Качество образования как основа благополучия» государственной программы Свердловской области «Развитие системы образования в Свердловской области до 2024 года» в 2018 году»</a:t>
            </a:r>
            <a:endParaRPr lang="ru-RU" sz="1600" dirty="0">
              <a:solidFill>
                <a:schemeClr val="tx1"/>
              </a:solidFill>
              <a:latin typeface="Times New Roman" pitchFamily="18" charset="0"/>
              <a:cs typeface="Times New Roman" pitchFamily="18" charset="0"/>
            </a:endParaRPr>
          </a:p>
        </p:txBody>
      </p:sp>
      <p:pic>
        <p:nvPicPr>
          <p:cNvPr id="4" name="Рисунок 7" descr="логотип.png"/>
          <p:cNvPicPr>
            <a:picLocks noChangeAspect="1"/>
          </p:cNvPicPr>
          <p:nvPr/>
        </p:nvPicPr>
        <p:blipFill>
          <a:blip r:embed="rId8" cstate="print"/>
          <a:srcRect/>
          <a:stretch>
            <a:fillRect/>
          </a:stretch>
        </p:blipFill>
        <p:spPr bwMode="auto">
          <a:xfrm>
            <a:off x="107504" y="0"/>
            <a:ext cx="1206500" cy="11239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16632"/>
            <a:ext cx="7632848" cy="1015663"/>
          </a:xfrm>
          <a:prstGeom prst="rect">
            <a:avLst/>
          </a:prstGeom>
          <a:noFill/>
        </p:spPr>
        <p:txBody>
          <a:bodyPr wrap="square" rtlCol="0">
            <a:spAutoFit/>
          </a:bodyPr>
          <a:lstStyle/>
          <a:p>
            <a:pPr algn="ctr"/>
            <a:r>
              <a:rPr lang="ru-RU" sz="2000" b="1" dirty="0" smtClean="0">
                <a:solidFill>
                  <a:schemeClr val="tx1"/>
                </a:solidFill>
                <a:latin typeface="Times New Roman" pitchFamily="18" charset="0"/>
                <a:cs typeface="Times New Roman" pitchFamily="18" charset="0"/>
              </a:rPr>
              <a:t>Переподготовка и повышение квалификации специалистов </a:t>
            </a:r>
          </a:p>
          <a:p>
            <a:pPr algn="ctr"/>
            <a:r>
              <a:rPr lang="ru-RU" sz="2000" b="1" dirty="0" smtClean="0">
                <a:solidFill>
                  <a:schemeClr val="tx1"/>
                </a:solidFill>
                <a:latin typeface="Times New Roman" pitchFamily="18" charset="0"/>
                <a:cs typeface="Times New Roman" pitchFamily="18" charset="0"/>
              </a:rPr>
              <a:t>образовательных учреждений Свердловской области, </a:t>
            </a:r>
          </a:p>
          <a:p>
            <a:pPr algn="ctr"/>
            <a:r>
              <a:rPr lang="ru-RU" sz="2000" b="1" dirty="0" smtClean="0">
                <a:solidFill>
                  <a:schemeClr val="tx1"/>
                </a:solidFill>
                <a:latin typeface="Times New Roman" pitchFamily="18" charset="0"/>
                <a:cs typeface="Times New Roman" pitchFamily="18" charset="0"/>
              </a:rPr>
              <a:t>реализующих услуги ранней помощи </a:t>
            </a:r>
            <a:endParaRPr lang="ru-RU" sz="2000" b="1" dirty="0">
              <a:solidFill>
                <a:schemeClr val="tx1"/>
              </a:solidFill>
              <a:latin typeface="Times New Roman" pitchFamily="18" charset="0"/>
              <a:cs typeface="Times New Roman" pitchFamily="18" charset="0"/>
            </a:endParaRPr>
          </a:p>
        </p:txBody>
      </p:sp>
      <p:pic>
        <p:nvPicPr>
          <p:cNvPr id="6145" name="Picture 1" descr="C:\Users\Учительская\Downloads\В ИРАВ, стажировка октябрь.jpg"/>
          <p:cNvPicPr>
            <a:picLocks noChangeAspect="1" noChangeArrowheads="1"/>
          </p:cNvPicPr>
          <p:nvPr/>
        </p:nvPicPr>
        <p:blipFill>
          <a:blip r:embed="rId2" cstate="print"/>
          <a:srcRect/>
          <a:stretch>
            <a:fillRect/>
          </a:stretch>
        </p:blipFill>
        <p:spPr bwMode="auto">
          <a:xfrm>
            <a:off x="251520" y="1412776"/>
            <a:ext cx="4499992" cy="3374994"/>
          </a:xfrm>
          <a:prstGeom prst="rect">
            <a:avLst/>
          </a:prstGeom>
          <a:noFill/>
        </p:spPr>
      </p:pic>
      <p:pic>
        <p:nvPicPr>
          <p:cNvPr id="6146" name="Picture 2" descr="C:\Users\Учительская\Downloads\КПК по ранней помощи. Участники.jpg"/>
          <p:cNvPicPr>
            <a:picLocks noChangeAspect="1" noChangeArrowheads="1"/>
          </p:cNvPicPr>
          <p:nvPr/>
        </p:nvPicPr>
        <p:blipFill>
          <a:blip r:embed="rId3" cstate="print"/>
          <a:srcRect/>
          <a:stretch>
            <a:fillRect/>
          </a:stretch>
        </p:blipFill>
        <p:spPr bwMode="auto">
          <a:xfrm>
            <a:off x="4860032" y="2564904"/>
            <a:ext cx="4128458" cy="3096344"/>
          </a:xfrm>
          <a:prstGeom prst="rect">
            <a:avLst/>
          </a:prstGeom>
          <a:noFill/>
        </p:spPr>
      </p:pic>
      <p:sp>
        <p:nvSpPr>
          <p:cNvPr id="6" name="TextBox 5"/>
          <p:cNvSpPr txBox="1"/>
          <p:nvPr/>
        </p:nvSpPr>
        <p:spPr>
          <a:xfrm>
            <a:off x="179512" y="5085184"/>
            <a:ext cx="4392488" cy="830997"/>
          </a:xfrm>
          <a:prstGeom prst="rect">
            <a:avLst/>
          </a:prstGeom>
          <a:noFill/>
        </p:spPr>
        <p:txBody>
          <a:bodyPr wrap="square" rtlCol="0">
            <a:spAutoFit/>
          </a:bodyPr>
          <a:lstStyle/>
          <a:p>
            <a:pPr algn="ctr"/>
            <a:r>
              <a:rPr lang="ru-RU" sz="1600" b="1" dirty="0" smtClean="0">
                <a:solidFill>
                  <a:schemeClr val="tx1"/>
                </a:solidFill>
                <a:latin typeface="Times New Roman" pitchFamily="18" charset="0"/>
                <a:cs typeface="Times New Roman" pitchFamily="18" charset="0"/>
              </a:rPr>
              <a:t>Стажировки в</a:t>
            </a:r>
            <a:endParaRPr lang="ru-RU" sz="1600" b="1" dirty="0" smtClean="0"/>
          </a:p>
          <a:p>
            <a:pPr algn="ctr"/>
            <a:r>
              <a:rPr lang="ru-RU" sz="1600" b="1" dirty="0" smtClean="0">
                <a:solidFill>
                  <a:schemeClr val="tx1"/>
                </a:solidFill>
                <a:latin typeface="Times New Roman" pitchFamily="18" charset="0"/>
                <a:cs typeface="Times New Roman" pitchFamily="18" charset="0"/>
              </a:rPr>
              <a:t>Санкт-Петербургском Институте раннего вмешательства</a:t>
            </a:r>
            <a:endParaRPr lang="ru-RU" sz="1600" b="1" dirty="0">
              <a:solidFill>
                <a:schemeClr val="tx1"/>
              </a:solidFill>
              <a:latin typeface="Times New Roman" pitchFamily="18" charset="0"/>
              <a:cs typeface="Times New Roman" pitchFamily="18" charset="0"/>
            </a:endParaRPr>
          </a:p>
        </p:txBody>
      </p:sp>
      <p:sp>
        <p:nvSpPr>
          <p:cNvPr id="8" name="TextBox 7"/>
          <p:cNvSpPr txBox="1"/>
          <p:nvPr/>
        </p:nvSpPr>
        <p:spPr>
          <a:xfrm>
            <a:off x="5148064" y="1340768"/>
            <a:ext cx="3744416" cy="1077218"/>
          </a:xfrm>
          <a:prstGeom prst="rect">
            <a:avLst/>
          </a:prstGeom>
          <a:noFill/>
        </p:spPr>
        <p:txBody>
          <a:bodyPr wrap="square" rtlCol="0">
            <a:spAutoFit/>
          </a:bodyPr>
          <a:lstStyle/>
          <a:p>
            <a:pPr algn="ctr"/>
            <a:r>
              <a:rPr lang="ru-RU" sz="1600" b="1" dirty="0" smtClean="0">
                <a:solidFill>
                  <a:schemeClr val="tx1"/>
                </a:solidFill>
                <a:latin typeface="Times New Roman" pitchFamily="18" charset="0"/>
                <a:cs typeface="Times New Roman" pitchFamily="18" charset="0"/>
              </a:rPr>
              <a:t>Повышение квалификации междисциплинарных команд </a:t>
            </a:r>
          </a:p>
          <a:p>
            <a:pPr algn="ctr"/>
            <a:r>
              <a:rPr lang="ru-RU" sz="1600" b="1" dirty="0" smtClean="0">
                <a:solidFill>
                  <a:schemeClr val="tx1"/>
                </a:solidFill>
                <a:latin typeface="Times New Roman" pitchFamily="18" charset="0"/>
                <a:cs typeface="Times New Roman" pitchFamily="18" charset="0"/>
              </a:rPr>
              <a:t>18 образовательных организаций СО</a:t>
            </a:r>
          </a:p>
          <a:p>
            <a:pPr algn="ctr"/>
            <a:r>
              <a:rPr lang="ru-RU" sz="1600" b="1" dirty="0" smtClean="0">
                <a:solidFill>
                  <a:schemeClr val="tx1"/>
                </a:solidFill>
                <a:latin typeface="Times New Roman" pitchFamily="18" charset="0"/>
                <a:cs typeface="Times New Roman" pitchFamily="18" charset="0"/>
              </a:rPr>
              <a:t>в 2018 и 2019 годах</a:t>
            </a:r>
            <a:endParaRPr lang="ru-RU" sz="1600" b="1" dirty="0">
              <a:solidFill>
                <a:schemeClr val="tx1"/>
              </a:solidFill>
              <a:latin typeface="Times New Roman" pitchFamily="18" charset="0"/>
              <a:cs typeface="Times New Roman" pitchFamily="18" charset="0"/>
            </a:endParaRPr>
          </a:p>
        </p:txBody>
      </p:sp>
      <p:pic>
        <p:nvPicPr>
          <p:cNvPr id="10" name="Рисунок 7" descr="логотип.png"/>
          <p:cNvPicPr>
            <a:picLocks noChangeAspect="1"/>
          </p:cNvPicPr>
          <p:nvPr/>
        </p:nvPicPr>
        <p:blipFill>
          <a:blip r:embed="rId4" cstate="print"/>
          <a:srcRect/>
          <a:stretch>
            <a:fillRect/>
          </a:stretch>
        </p:blipFill>
        <p:spPr bwMode="auto">
          <a:xfrm>
            <a:off x="0" y="0"/>
            <a:ext cx="1206500" cy="11239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0"/>
            <a:ext cx="6012160" cy="523220"/>
          </a:xfrm>
          <a:prstGeom prst="rect">
            <a:avLst/>
          </a:prstGeom>
          <a:noFill/>
        </p:spPr>
        <p:txBody>
          <a:bodyPr wrap="square" rtlCol="0">
            <a:spAutoFit/>
          </a:bodyPr>
          <a:lstStyle/>
          <a:p>
            <a:pPr algn="ctr"/>
            <a:r>
              <a:rPr lang="ru-RU" sz="2800" b="1" dirty="0" smtClean="0">
                <a:solidFill>
                  <a:schemeClr val="tx1"/>
                </a:solidFill>
                <a:latin typeface="Times New Roman" pitchFamily="18" charset="0"/>
                <a:cs typeface="Times New Roman" pitchFamily="18" charset="0"/>
              </a:rPr>
              <a:t>Оснащение служб ранней помощи</a:t>
            </a:r>
            <a:endParaRPr lang="ru-RU" sz="2800" b="1" dirty="0">
              <a:solidFill>
                <a:schemeClr val="tx1"/>
              </a:solidFill>
              <a:latin typeface="Times New Roman" pitchFamily="18" charset="0"/>
              <a:cs typeface="Times New Roman" pitchFamily="18" charset="0"/>
            </a:endParaRPr>
          </a:p>
        </p:txBody>
      </p:sp>
      <p:pic>
        <p:nvPicPr>
          <p:cNvPr id="3" name="Рисунок 7" descr="логотип.png"/>
          <p:cNvPicPr>
            <a:picLocks noChangeAspect="1"/>
          </p:cNvPicPr>
          <p:nvPr/>
        </p:nvPicPr>
        <p:blipFill>
          <a:blip r:embed="rId2" cstate="print"/>
          <a:srcRect/>
          <a:stretch>
            <a:fillRect/>
          </a:stretch>
        </p:blipFill>
        <p:spPr bwMode="auto">
          <a:xfrm>
            <a:off x="0" y="0"/>
            <a:ext cx="1206500" cy="1123950"/>
          </a:xfrm>
          <a:prstGeom prst="rect">
            <a:avLst/>
          </a:prstGeom>
          <a:noFill/>
          <a:ln w="9525">
            <a:noFill/>
            <a:miter lim="800000"/>
            <a:headEnd/>
            <a:tailEnd/>
          </a:ln>
        </p:spPr>
      </p:pic>
      <p:pic>
        <p:nvPicPr>
          <p:cNvPr id="5" name="Рисунок 4" descr="https://static-eu.insales.ru/images/products/1/3993/145076121/%D0%93%D0%B5%D1%80%D0%BE%D0%B8_%D1%80%D1%83%D1%81%D1%81%D0%BA%D0%B8%D1%85_%D1%81%D0%BA%D0%B0%D0%B7%D0%BE%D0%BA.jpg"/>
          <p:cNvPicPr/>
          <p:nvPr/>
        </p:nvPicPr>
        <p:blipFill>
          <a:blip r:embed="rId3" cstate="print"/>
          <a:srcRect/>
          <a:stretch>
            <a:fillRect/>
          </a:stretch>
        </p:blipFill>
        <p:spPr bwMode="auto">
          <a:xfrm>
            <a:off x="0" y="2060848"/>
            <a:ext cx="2371060" cy="2371060"/>
          </a:xfrm>
          <a:prstGeom prst="rect">
            <a:avLst/>
          </a:prstGeom>
          <a:noFill/>
          <a:ln w="9525">
            <a:noFill/>
            <a:miter lim="800000"/>
            <a:headEnd/>
            <a:tailEnd/>
          </a:ln>
        </p:spPr>
      </p:pic>
      <p:pic>
        <p:nvPicPr>
          <p:cNvPr id="6" name="Рисунок 5" descr="https://rehabgoods.ru/wp-content/uploads/2018/04/slonik.png"/>
          <p:cNvPicPr/>
          <p:nvPr/>
        </p:nvPicPr>
        <p:blipFill>
          <a:blip r:embed="rId4" cstate="print"/>
          <a:srcRect/>
          <a:stretch>
            <a:fillRect/>
          </a:stretch>
        </p:blipFill>
        <p:spPr bwMode="auto">
          <a:xfrm>
            <a:off x="1979712" y="476672"/>
            <a:ext cx="2479601" cy="2479601"/>
          </a:xfrm>
          <a:prstGeom prst="rect">
            <a:avLst/>
          </a:prstGeom>
          <a:noFill/>
          <a:ln w="9525">
            <a:noFill/>
            <a:miter lim="800000"/>
            <a:headEnd/>
            <a:tailEnd/>
          </a:ln>
        </p:spPr>
      </p:pic>
      <p:sp>
        <p:nvSpPr>
          <p:cNvPr id="5121" name="Rectangle 1"/>
          <p:cNvSpPr>
            <a:spLocks noChangeArrowheads="1"/>
          </p:cNvSpPr>
          <p:nvPr/>
        </p:nvSpPr>
        <p:spPr bwMode="auto">
          <a:xfrm>
            <a:off x="1979712" y="2276872"/>
            <a:ext cx="3456384" cy="961741"/>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Опора для сидения 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лежания для детей с ДЦП</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39552" y="4437112"/>
            <a:ext cx="1218026" cy="338554"/>
          </a:xfrm>
          <a:prstGeom prst="rect">
            <a:avLst/>
          </a:prstGeom>
        </p:spPr>
        <p:txBody>
          <a:bodyPr wrap="none">
            <a:spAutoFit/>
          </a:bodyPr>
          <a:lstStyle/>
          <a:p>
            <a:r>
              <a:rPr lang="ru-RU" sz="1600" b="1" dirty="0" smtClean="0">
                <a:solidFill>
                  <a:schemeClr val="tx1"/>
                </a:solidFill>
                <a:latin typeface="Times New Roman" pitchFamily="18" charset="0"/>
                <a:cs typeface="Times New Roman" pitchFamily="18" charset="0"/>
              </a:rPr>
              <a:t>Бизиборды</a:t>
            </a:r>
            <a:endParaRPr lang="ru-RU" sz="1600" b="1" dirty="0">
              <a:solidFill>
                <a:schemeClr val="tx1"/>
              </a:solidFill>
              <a:latin typeface="Times New Roman" pitchFamily="18" charset="0"/>
              <a:cs typeface="Times New Roman" pitchFamily="18" charset="0"/>
            </a:endParaRPr>
          </a:p>
        </p:txBody>
      </p:sp>
      <p:pic>
        <p:nvPicPr>
          <p:cNvPr id="10" name="Рисунок 9" descr="http://superpr.ru/admin/data/upimages/art0764-mat-so-sledochkami_200x100x10_3581rub.jpg"/>
          <p:cNvPicPr/>
          <p:nvPr/>
        </p:nvPicPr>
        <p:blipFill>
          <a:blip r:embed="rId5" cstate="print"/>
          <a:srcRect/>
          <a:stretch>
            <a:fillRect/>
          </a:stretch>
        </p:blipFill>
        <p:spPr bwMode="auto">
          <a:xfrm>
            <a:off x="3419872" y="5157192"/>
            <a:ext cx="2425442" cy="1584176"/>
          </a:xfrm>
          <a:prstGeom prst="rect">
            <a:avLst/>
          </a:prstGeom>
          <a:noFill/>
          <a:ln w="9525">
            <a:noFill/>
            <a:miter lim="800000"/>
            <a:headEnd/>
            <a:tailEnd/>
          </a:ln>
        </p:spPr>
      </p:pic>
      <p:pic>
        <p:nvPicPr>
          <p:cNvPr id="12" name="Рисунок 11" descr="http://xn----htbc6aclibhc6h.xn--p1ai/upload/iblock/f7c/f7c5afd954df63c4decc538df6eb72bd.jpg"/>
          <p:cNvPicPr/>
          <p:nvPr/>
        </p:nvPicPr>
        <p:blipFill>
          <a:blip r:embed="rId6" cstate="print"/>
          <a:srcRect/>
          <a:stretch>
            <a:fillRect/>
          </a:stretch>
        </p:blipFill>
        <p:spPr bwMode="auto">
          <a:xfrm>
            <a:off x="5796136" y="4805680"/>
            <a:ext cx="2052320" cy="2052320"/>
          </a:xfrm>
          <a:prstGeom prst="rect">
            <a:avLst/>
          </a:prstGeom>
          <a:noFill/>
          <a:ln w="9525">
            <a:noFill/>
            <a:miter lim="800000"/>
            <a:headEnd/>
            <a:tailEnd/>
          </a:ln>
        </p:spPr>
      </p:pic>
      <p:pic>
        <p:nvPicPr>
          <p:cNvPr id="13" name="fancybox-img" descr="Мягкий строительный набор «Паровозик» 21 единица"/>
          <p:cNvPicPr/>
          <p:nvPr/>
        </p:nvPicPr>
        <p:blipFill>
          <a:blip r:embed="rId7" cstate="print"/>
          <a:srcRect/>
          <a:stretch>
            <a:fillRect/>
          </a:stretch>
        </p:blipFill>
        <p:spPr bwMode="auto">
          <a:xfrm>
            <a:off x="251520" y="4797152"/>
            <a:ext cx="2736304" cy="1752452"/>
          </a:xfrm>
          <a:prstGeom prst="rect">
            <a:avLst/>
          </a:prstGeom>
          <a:noFill/>
          <a:ln w="9525">
            <a:noFill/>
            <a:miter lim="800000"/>
            <a:headEnd/>
            <a:tailEnd/>
          </a:ln>
        </p:spPr>
      </p:pic>
      <p:sp>
        <p:nvSpPr>
          <p:cNvPr id="14" name="Прямоугольник 13"/>
          <p:cNvSpPr/>
          <p:nvPr/>
        </p:nvSpPr>
        <p:spPr>
          <a:xfrm>
            <a:off x="251520" y="6519446"/>
            <a:ext cx="2999539" cy="338554"/>
          </a:xfrm>
          <a:prstGeom prst="rect">
            <a:avLst/>
          </a:prstGeom>
        </p:spPr>
        <p:txBody>
          <a:bodyPr wrap="none">
            <a:spAutoFit/>
          </a:bodyPr>
          <a:lstStyle/>
          <a:p>
            <a:r>
              <a:rPr lang="ru-RU" sz="1600" b="1" dirty="0" smtClean="0">
                <a:solidFill>
                  <a:schemeClr val="tx1"/>
                </a:solidFill>
                <a:latin typeface="Times New Roman" pitchFamily="18" charset="0"/>
                <a:cs typeface="Times New Roman" pitchFamily="18" charset="0"/>
              </a:rPr>
              <a:t>Мягкие строительные модули</a:t>
            </a:r>
            <a:endParaRPr lang="ru-RU" sz="1600" b="1" dirty="0">
              <a:solidFill>
                <a:schemeClr val="tx1"/>
              </a:solidFill>
              <a:latin typeface="Times New Roman" pitchFamily="18" charset="0"/>
              <a:cs typeface="Times New Roman" pitchFamily="18" charset="0"/>
            </a:endParaRPr>
          </a:p>
        </p:txBody>
      </p:sp>
      <p:sp>
        <p:nvSpPr>
          <p:cNvPr id="5125" name="AutoShape 5" descr="ÐÐ°ÑÑÐ¸Ð½ÐºÐ¸ Ð¿Ð¾ Ð·Ð°Ð¿ÑÐ¾ÑÑ ÑÐ¸ÑÐ±Ð¾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7" name="AutoShape 7" descr="ÐÐ°ÑÑÐ¸Ð½ÐºÐ¸ Ð¿Ð¾ Ð·Ð°Ð¿ÑÐ¾ÑÑ ÑÐ¸ÑÐ±Ð¾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9" name="Picture 9" descr="ÐÐ°ÑÑÐ¸Ð½ÐºÐ¸ Ð¿Ð¾ Ð·Ð°Ð¿ÑÐ¾ÑÑ ÑÐ¸ÑÐ±Ð¾Ð»Ñ"/>
          <p:cNvPicPr>
            <a:picLocks noChangeAspect="1" noChangeArrowheads="1"/>
          </p:cNvPicPr>
          <p:nvPr/>
        </p:nvPicPr>
        <p:blipFill>
          <a:blip r:embed="rId8" cstate="print"/>
          <a:srcRect/>
          <a:stretch>
            <a:fillRect/>
          </a:stretch>
        </p:blipFill>
        <p:spPr bwMode="auto">
          <a:xfrm>
            <a:off x="4427984" y="548680"/>
            <a:ext cx="2195736" cy="2195736"/>
          </a:xfrm>
          <a:prstGeom prst="rect">
            <a:avLst/>
          </a:prstGeom>
          <a:noFill/>
        </p:spPr>
      </p:pic>
      <p:sp>
        <p:nvSpPr>
          <p:cNvPr id="20" name="TextBox 19"/>
          <p:cNvSpPr txBox="1"/>
          <p:nvPr/>
        </p:nvSpPr>
        <p:spPr>
          <a:xfrm>
            <a:off x="4932040" y="6519446"/>
            <a:ext cx="2664296" cy="338554"/>
          </a:xfrm>
          <a:prstGeom prst="rect">
            <a:avLst/>
          </a:prstGeom>
          <a:noFill/>
        </p:spPr>
        <p:txBody>
          <a:bodyPr wrap="square" rtlCol="0">
            <a:spAutoFit/>
          </a:bodyPr>
          <a:lstStyle/>
          <a:p>
            <a:r>
              <a:rPr lang="ru-RU" sz="1600" b="1" dirty="0" smtClean="0">
                <a:solidFill>
                  <a:schemeClr val="tx1"/>
                </a:solidFill>
                <a:latin typeface="Times New Roman" pitchFamily="18" charset="0"/>
                <a:cs typeface="Times New Roman" pitchFamily="18" charset="0"/>
              </a:rPr>
              <a:t>Дидактические маты</a:t>
            </a:r>
            <a:endParaRPr lang="ru-RU" sz="1600" b="1" dirty="0">
              <a:solidFill>
                <a:schemeClr val="tx1"/>
              </a:solidFill>
              <a:latin typeface="Times New Roman" pitchFamily="18" charset="0"/>
              <a:cs typeface="Times New Roman" pitchFamily="18" charset="0"/>
            </a:endParaRPr>
          </a:p>
        </p:txBody>
      </p:sp>
      <p:sp>
        <p:nvSpPr>
          <p:cNvPr id="21" name="TextBox 20"/>
          <p:cNvSpPr txBox="1"/>
          <p:nvPr/>
        </p:nvSpPr>
        <p:spPr>
          <a:xfrm>
            <a:off x="5220072" y="2276872"/>
            <a:ext cx="1056123" cy="338554"/>
          </a:xfrm>
          <a:prstGeom prst="rect">
            <a:avLst/>
          </a:prstGeom>
          <a:noFill/>
        </p:spPr>
        <p:txBody>
          <a:bodyPr wrap="none" rtlCol="0">
            <a:spAutoFit/>
          </a:bodyPr>
          <a:lstStyle/>
          <a:p>
            <a:r>
              <a:rPr lang="ru-RU" sz="1600" b="1" dirty="0" smtClean="0">
                <a:solidFill>
                  <a:schemeClr val="tx1"/>
                </a:solidFill>
                <a:latin typeface="Times New Roman" pitchFamily="18" charset="0"/>
                <a:cs typeface="Times New Roman" pitchFamily="18" charset="0"/>
              </a:rPr>
              <a:t>Фитболы</a:t>
            </a:r>
            <a:endParaRPr lang="ru-RU" sz="1600" b="1" dirty="0">
              <a:solidFill>
                <a:schemeClr val="tx1"/>
              </a:solidFill>
              <a:latin typeface="Times New Roman" pitchFamily="18" charset="0"/>
              <a:cs typeface="Times New Roman" pitchFamily="18" charset="0"/>
            </a:endParaRPr>
          </a:p>
        </p:txBody>
      </p:sp>
      <p:pic>
        <p:nvPicPr>
          <p:cNvPr id="5131" name="Picture 11" descr="ÐÐ°ÑÑÐ¸Ð½ÐºÐ¸ Ð¿Ð¾ Ð·Ð°Ð¿ÑÐ¾ÑÑ ÑÐµÐ½ÑÑ Ð²Ð¾Ð´Ñ Ð¸ Ð¿ÐµÑÐºÐ°"/>
          <p:cNvPicPr>
            <a:picLocks noChangeAspect="1" noChangeArrowheads="1"/>
          </p:cNvPicPr>
          <p:nvPr/>
        </p:nvPicPr>
        <p:blipFill>
          <a:blip r:embed="rId9" cstate="print"/>
          <a:srcRect/>
          <a:stretch>
            <a:fillRect/>
          </a:stretch>
        </p:blipFill>
        <p:spPr bwMode="auto">
          <a:xfrm>
            <a:off x="6588224" y="548680"/>
            <a:ext cx="2288894" cy="2016224"/>
          </a:xfrm>
          <a:prstGeom prst="rect">
            <a:avLst/>
          </a:prstGeom>
          <a:noFill/>
        </p:spPr>
      </p:pic>
      <p:sp>
        <p:nvSpPr>
          <p:cNvPr id="23" name="TextBox 22"/>
          <p:cNvSpPr txBox="1"/>
          <p:nvPr/>
        </p:nvSpPr>
        <p:spPr>
          <a:xfrm>
            <a:off x="6516216" y="2636912"/>
            <a:ext cx="2418675" cy="338554"/>
          </a:xfrm>
          <a:prstGeom prst="rect">
            <a:avLst/>
          </a:prstGeom>
          <a:noFill/>
        </p:spPr>
        <p:txBody>
          <a:bodyPr wrap="none" rtlCol="0">
            <a:spAutoFit/>
          </a:bodyPr>
          <a:lstStyle/>
          <a:p>
            <a:r>
              <a:rPr lang="ru-RU" sz="1600" b="1" dirty="0" smtClean="0">
                <a:solidFill>
                  <a:schemeClr val="tx1"/>
                </a:solidFill>
                <a:latin typeface="Times New Roman" pitchFamily="18" charset="0"/>
                <a:cs typeface="Times New Roman" pitchFamily="18" charset="0"/>
              </a:rPr>
              <a:t>Центр для воды и песка</a:t>
            </a:r>
            <a:endParaRPr lang="ru-RU" sz="1600" b="1" dirty="0">
              <a:solidFill>
                <a:schemeClr val="tx1"/>
              </a:solidFill>
              <a:latin typeface="Times New Roman" pitchFamily="18" charset="0"/>
              <a:cs typeface="Times New Roman" pitchFamily="18" charset="0"/>
            </a:endParaRPr>
          </a:p>
        </p:txBody>
      </p:sp>
      <p:pic>
        <p:nvPicPr>
          <p:cNvPr id="5133" name="Picture 13" descr="ÐÐ°ÑÑÐ¸Ð½ÐºÐ¸ Ð¿Ð¾ Ð·Ð°Ð¿ÑÐ¾ÑÑ Ð½Ð°Ð±Ð¾Ñ Ð¿Ð¾ÑÑÐ´ÐºÐ¸"/>
          <p:cNvPicPr>
            <a:picLocks noChangeAspect="1" noChangeArrowheads="1"/>
          </p:cNvPicPr>
          <p:nvPr/>
        </p:nvPicPr>
        <p:blipFill>
          <a:blip r:embed="rId10" cstate="print"/>
          <a:srcRect/>
          <a:stretch>
            <a:fillRect/>
          </a:stretch>
        </p:blipFill>
        <p:spPr bwMode="auto">
          <a:xfrm>
            <a:off x="6660232" y="2924944"/>
            <a:ext cx="2160240" cy="2160240"/>
          </a:xfrm>
          <a:prstGeom prst="rect">
            <a:avLst/>
          </a:prstGeom>
          <a:noFill/>
        </p:spPr>
      </p:pic>
      <p:sp>
        <p:nvSpPr>
          <p:cNvPr id="25" name="TextBox 24"/>
          <p:cNvSpPr txBox="1"/>
          <p:nvPr/>
        </p:nvSpPr>
        <p:spPr>
          <a:xfrm>
            <a:off x="7668344" y="5085184"/>
            <a:ext cx="1062022" cy="338554"/>
          </a:xfrm>
          <a:prstGeom prst="rect">
            <a:avLst/>
          </a:prstGeom>
          <a:noFill/>
        </p:spPr>
        <p:txBody>
          <a:bodyPr wrap="none" rtlCol="0">
            <a:spAutoFit/>
          </a:bodyPr>
          <a:lstStyle/>
          <a:p>
            <a:r>
              <a:rPr lang="ru-RU" sz="1600" b="1" dirty="0" smtClean="0">
                <a:solidFill>
                  <a:schemeClr val="tx1"/>
                </a:solidFill>
                <a:latin typeface="Times New Roman" pitchFamily="18" charset="0"/>
                <a:cs typeface="Times New Roman" pitchFamily="18" charset="0"/>
              </a:rPr>
              <a:t>Игрушки</a:t>
            </a:r>
            <a:endParaRPr lang="ru-RU" sz="1600" b="1" dirty="0">
              <a:solidFill>
                <a:schemeClr val="tx1"/>
              </a:solidFill>
              <a:latin typeface="Times New Roman" pitchFamily="18" charset="0"/>
              <a:cs typeface="Times New Roman" pitchFamily="18" charset="0"/>
            </a:endParaRPr>
          </a:p>
        </p:txBody>
      </p:sp>
      <p:pic>
        <p:nvPicPr>
          <p:cNvPr id="37890" name="Picture 2" descr="ÐÐ°ÑÑÐ¸Ð½ÐºÐ¸ Ð¿Ð¾ Ð·Ð°Ð¿ÑÐ¾ÑÑ ÐºÐ¾Ð¼Ð¿ÑÑÑÐµÑÐ½Ð¾Ðµ Ð¾Ð±Ð¾ÑÑÐ´Ð¾Ð²Ð°Ð½Ð¸Ðµ"/>
          <p:cNvPicPr>
            <a:picLocks noChangeAspect="1" noChangeArrowheads="1"/>
          </p:cNvPicPr>
          <p:nvPr/>
        </p:nvPicPr>
        <p:blipFill>
          <a:blip r:embed="rId11" cstate="print"/>
          <a:srcRect/>
          <a:stretch>
            <a:fillRect/>
          </a:stretch>
        </p:blipFill>
        <p:spPr bwMode="auto">
          <a:xfrm>
            <a:off x="3275856" y="2924944"/>
            <a:ext cx="2938704" cy="1800200"/>
          </a:xfrm>
          <a:prstGeom prst="rect">
            <a:avLst/>
          </a:prstGeom>
          <a:noFill/>
        </p:spPr>
      </p:pic>
      <p:sp>
        <p:nvSpPr>
          <p:cNvPr id="22" name="TextBox 21"/>
          <p:cNvSpPr txBox="1"/>
          <p:nvPr/>
        </p:nvSpPr>
        <p:spPr>
          <a:xfrm>
            <a:off x="3131840" y="4797152"/>
            <a:ext cx="2863091" cy="338554"/>
          </a:xfrm>
          <a:prstGeom prst="rect">
            <a:avLst/>
          </a:prstGeom>
          <a:noFill/>
        </p:spPr>
        <p:txBody>
          <a:bodyPr wrap="none" rtlCol="0">
            <a:spAutoFit/>
          </a:bodyPr>
          <a:lstStyle/>
          <a:p>
            <a:r>
              <a:rPr lang="ru-RU" sz="1600" b="1" dirty="0" smtClean="0">
                <a:latin typeface="Times New Roman" pitchFamily="18" charset="0"/>
                <a:cs typeface="Times New Roman" pitchFamily="18" charset="0"/>
              </a:rPr>
              <a:t>Компьютерное оборудование</a:t>
            </a:r>
            <a:endParaRPr lang="ru-RU" sz="1600"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88640"/>
            <a:ext cx="6120680" cy="707886"/>
          </a:xfrm>
          <a:prstGeom prst="rect">
            <a:avLst/>
          </a:prstGeom>
          <a:noFill/>
        </p:spPr>
        <p:txBody>
          <a:bodyPr wrap="square" rtlCol="0">
            <a:spAutoFit/>
          </a:bodyPr>
          <a:lstStyle/>
          <a:p>
            <a:pPr lvl="0" indent="450850" algn="ctr" fontAlgn="base">
              <a:spcBef>
                <a:spcPct val="0"/>
              </a:spcBef>
              <a:spcAft>
                <a:spcPct val="0"/>
              </a:spcAft>
            </a:pPr>
            <a:r>
              <a:rPr lang="ru-RU" sz="2000" b="1" dirty="0" smtClean="0">
                <a:latin typeface="Times New Roman" pitchFamily="18" charset="0"/>
                <a:ea typeface="Calibri" pitchFamily="34" charset="0"/>
                <a:cs typeface="Times New Roman" pitchFamily="18" charset="0"/>
              </a:rPr>
              <a:t>Перспективы развития служб ранней помощи </a:t>
            </a:r>
          </a:p>
          <a:p>
            <a:pPr lvl="0" indent="450850" algn="ctr" fontAlgn="base">
              <a:spcBef>
                <a:spcPct val="0"/>
              </a:spcBef>
              <a:spcAft>
                <a:spcPct val="0"/>
              </a:spcAft>
            </a:pPr>
            <a:r>
              <a:rPr lang="ru-RU" sz="2000" b="1" dirty="0" smtClean="0">
                <a:latin typeface="Times New Roman" pitchFamily="18" charset="0"/>
                <a:ea typeface="Calibri" pitchFamily="34" charset="0"/>
                <a:cs typeface="Times New Roman" pitchFamily="18" charset="0"/>
              </a:rPr>
              <a:t>в системе образования Свердловской области.</a:t>
            </a:r>
            <a:endParaRPr lang="ru-RU" sz="2000" dirty="0" smtClean="0">
              <a:latin typeface="Arial" pitchFamily="34" charset="0"/>
              <a:cs typeface="Arial" pitchFamily="34" charset="0"/>
            </a:endParaRPr>
          </a:p>
        </p:txBody>
      </p:sp>
      <p:pic>
        <p:nvPicPr>
          <p:cNvPr id="3"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
        <p:nvSpPr>
          <p:cNvPr id="49153" name="Rectangle 1"/>
          <p:cNvSpPr>
            <a:spLocks noChangeArrowheads="1"/>
          </p:cNvSpPr>
          <p:nvPr/>
        </p:nvSpPr>
        <p:spPr bwMode="auto">
          <a:xfrm>
            <a:off x="611560" y="1556792"/>
            <a:ext cx="784887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 служб ранней помощи во всех муниципальных образованиях Свердловской области.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Внедрение инновационных технологий ранней помощи.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 комфортной развивающей среды для специалистов и семей с детьми целевой группы во всех учреждениях системы образования Свердловской области, реализующих услуги ранней помощи.</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bg1">
              <a:alpha val="1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E8D0A2C-D17D-4C1E-A463-37E4DA9FE5CA}"/>
              </a:ext>
            </a:extLst>
          </p:cNvPr>
          <p:cNvSpPr>
            <a:spLocks noGrp="1"/>
          </p:cNvSpPr>
          <p:nvPr>
            <p:ph type="title"/>
          </p:nvPr>
        </p:nvSpPr>
        <p:spPr>
          <a:xfrm>
            <a:off x="1547664" y="260648"/>
            <a:ext cx="6967686" cy="852958"/>
          </a:xfrm>
        </p:spPr>
        <p:txBody>
          <a:bodyPr>
            <a:normAutofit fontScale="90000"/>
          </a:bodyPr>
          <a:lstStyle/>
          <a:p>
            <a:pPr algn="ctr">
              <a:lnSpc>
                <a:spcPct val="90000"/>
              </a:lnSpc>
            </a:pPr>
            <a:r>
              <a:rPr lang="ru-RU" b="1" dirty="0">
                <a:latin typeface="Times New Roman" pitchFamily="18" charset="0"/>
                <a:cs typeface="Times New Roman" pitchFamily="18" charset="0"/>
              </a:rPr>
              <a:t>Ранняя помощь детям и их семьям в Российской Федерации</a:t>
            </a:r>
          </a:p>
        </p:txBody>
      </p:sp>
      <p:sp>
        <p:nvSpPr>
          <p:cNvPr id="3" name="Объект 2">
            <a:extLst>
              <a:ext uri="{FF2B5EF4-FFF2-40B4-BE49-F238E27FC236}">
                <a16:creationId xmlns:a16="http://schemas.microsoft.com/office/drawing/2014/main" xmlns="" id="{84B55055-8969-49F9-86A7-0EDA34A49810}"/>
              </a:ext>
            </a:extLst>
          </p:cNvPr>
          <p:cNvSpPr>
            <a:spLocks noGrp="1"/>
          </p:cNvSpPr>
          <p:nvPr>
            <p:ph idx="1"/>
          </p:nvPr>
        </p:nvSpPr>
        <p:spPr>
          <a:xfrm>
            <a:off x="611560" y="1484784"/>
            <a:ext cx="7886700" cy="3957001"/>
          </a:xfrm>
        </p:spPr>
        <p:txBody>
          <a:bodyPr>
            <a:normAutofit lnSpcReduction="10000"/>
          </a:bodyPr>
          <a:lstStyle/>
          <a:p>
            <a:pPr marL="0" indent="0" algn="just">
              <a:buNone/>
            </a:pPr>
            <a:r>
              <a:rPr lang="ru-RU" sz="2400" dirty="0" smtClean="0">
                <a:latin typeface="Times New Roman" pitchFamily="18" charset="0"/>
                <a:cs typeface="Times New Roman" pitchFamily="18" charset="0"/>
              </a:rPr>
              <a:t>- это комплекс </a:t>
            </a:r>
            <a:r>
              <a:rPr lang="ru-RU" sz="2400" dirty="0">
                <a:latin typeface="Times New Roman" pitchFamily="18" charset="0"/>
                <a:cs typeface="Times New Roman" pitchFamily="18" charset="0"/>
              </a:rPr>
              <a:t>услуг, оказываемых на </a:t>
            </a:r>
            <a:r>
              <a:rPr lang="ru-RU" sz="2400" dirty="0">
                <a:solidFill>
                  <a:srgbClr val="FF0000"/>
                </a:solidFill>
                <a:latin typeface="Times New Roman" pitchFamily="18" charset="0"/>
                <a:cs typeface="Times New Roman" pitchFamily="18" charset="0"/>
              </a:rPr>
              <a:t>междисциплинарной </a:t>
            </a:r>
            <a:r>
              <a:rPr lang="ru-RU" sz="2400" dirty="0">
                <a:latin typeface="Times New Roman" pitchFamily="18" charset="0"/>
                <a:cs typeface="Times New Roman" pitchFamily="18" charset="0"/>
              </a:rPr>
              <a:t>основе детям целевой группы и их семьям, направленных на содействие физическому и психическому развитию детей, их вовлеченности в естественные жизненные ситуации, формирование позитивного взаимодействия и отношений детей и родителей / других непосредственно ухаживающих  за ребенком лиц, в семье в целом,  включение детей в среду сверстников и их интеграцию в общество, а также на повышение компетентности родителей / других непосредственно ухаживающих  за ребенком лиц.</a:t>
            </a:r>
          </a:p>
        </p:txBody>
      </p:sp>
      <p:pic>
        <p:nvPicPr>
          <p:cNvPr id="5"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Tree>
    <p:extLst>
      <p:ext uri="{BB962C8B-B14F-4D97-AF65-F5344CB8AC3E}">
        <p14:creationId xmlns="" xmlns:p14="http://schemas.microsoft.com/office/powerpoint/2010/main" val="251160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60648"/>
            <a:ext cx="6305128" cy="1008112"/>
          </a:xfrm>
        </p:spPr>
        <p:txBody>
          <a:bodyPr>
            <a:normAutofit/>
          </a:bodyPr>
          <a:lstStyle/>
          <a:p>
            <a:pPr algn="ctr"/>
            <a:r>
              <a:rPr lang="ru-RU" sz="2800" b="1" dirty="0" smtClean="0">
                <a:latin typeface="Times New Roman" pitchFamily="18" charset="0"/>
                <a:cs typeface="Times New Roman" pitchFamily="18" charset="0"/>
              </a:rPr>
              <a:t>Целевая группа для оказания услуг ранней помощи</a:t>
            </a:r>
            <a:endParaRPr lang="ru-RU" sz="28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611560" y="1988840"/>
            <a:ext cx="7848872" cy="2548880"/>
          </a:xfrm>
        </p:spPr>
        <p:txBody>
          <a:bodyPr>
            <a:normAutofit lnSpcReduction="10000"/>
          </a:bodyPr>
          <a:lstStyle/>
          <a:p>
            <a:pPr>
              <a:buNone/>
            </a:pPr>
            <a:r>
              <a:rPr lang="ru-RU" dirty="0" smtClean="0"/>
              <a:t>	</a:t>
            </a:r>
            <a:r>
              <a:rPr lang="ru-RU" sz="2800" dirty="0" smtClean="0">
                <a:latin typeface="Times New Roman" pitchFamily="18" charset="0"/>
                <a:cs typeface="Times New Roman" pitchFamily="18" charset="0"/>
              </a:rPr>
              <a:t>«Семьи с детьми в возрасте от 0 до 3 лет, имеющими ограничения жизнедеятельности, в том числе дети с ограниченными возможностями здоровья, дети-инвалиды, дети с генетическими нарушениями, а также дети группы риска».</a:t>
            </a:r>
            <a:endParaRPr lang="ru-RU" sz="2800" dirty="0">
              <a:latin typeface="Times New Roman" pitchFamily="18" charset="0"/>
              <a:cs typeface="Times New Roman" pitchFamily="18" charset="0"/>
            </a:endParaRPr>
          </a:p>
        </p:txBody>
      </p:sp>
      <p:pic>
        <p:nvPicPr>
          <p:cNvPr id="4"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9615405-674B-4C07-8E07-CAE08BF4C7FB}"/>
              </a:ext>
            </a:extLst>
          </p:cNvPr>
          <p:cNvSpPr>
            <a:spLocks noGrp="1"/>
          </p:cNvSpPr>
          <p:nvPr>
            <p:ph idx="1"/>
          </p:nvPr>
        </p:nvSpPr>
        <p:spPr>
          <a:xfrm>
            <a:off x="395536" y="1772816"/>
            <a:ext cx="8229600" cy="4392488"/>
          </a:xfrm>
        </p:spPr>
        <p:txBody>
          <a:bodyPr>
            <a:normAutofit fontScale="92500" lnSpcReduction="20000"/>
          </a:bodyPr>
          <a:lstStyle/>
          <a:p>
            <a:pPr marL="0" indent="0" algn="just">
              <a:buNone/>
            </a:pPr>
            <a:endParaRPr lang="ru-RU" dirty="0">
              <a:latin typeface="Times New Roman" pitchFamily="18" charset="0"/>
              <a:cs typeface="Times New Roman" pitchFamily="18" charset="0"/>
            </a:endParaRPr>
          </a:p>
          <a:p>
            <a:pPr marL="0" indent="0" algn="just">
              <a:buNone/>
            </a:pPr>
            <a:r>
              <a:rPr lang="ru-RU" b="1" dirty="0" smtClean="0">
                <a:latin typeface="Times New Roman" pitchFamily="18" charset="0"/>
                <a:cs typeface="Times New Roman" pitchFamily="18" charset="0"/>
              </a:rPr>
              <a:t>Цели </a:t>
            </a:r>
            <a:r>
              <a:rPr lang="ru-RU" b="1" dirty="0">
                <a:latin typeface="Times New Roman" pitchFamily="18" charset="0"/>
                <a:cs typeface="Times New Roman" pitchFamily="18" charset="0"/>
              </a:rPr>
              <a:t>ранней </a:t>
            </a:r>
            <a:r>
              <a:rPr lang="ru-RU" b="1" dirty="0" smtClean="0">
                <a:latin typeface="Times New Roman" pitchFamily="18" charset="0"/>
                <a:cs typeface="Times New Roman" pitchFamily="18" charset="0"/>
              </a:rPr>
              <a:t>помощи:</a:t>
            </a:r>
            <a:endParaRPr lang="ru-RU" b="1" dirty="0">
              <a:latin typeface="Times New Roman" pitchFamily="18" charset="0"/>
              <a:cs typeface="Times New Roman" pitchFamily="18" charset="0"/>
            </a:endParaRPr>
          </a:p>
          <a:p>
            <a:pPr marL="0" indent="0" algn="just" fontAlgn="base">
              <a:buNone/>
            </a:pPr>
            <a:r>
              <a:rPr lang="ru-RU" dirty="0" smtClean="0">
                <a:latin typeface="Times New Roman" pitchFamily="18" charset="0"/>
                <a:cs typeface="Times New Roman" pitchFamily="18" charset="0"/>
              </a:rPr>
              <a:t>- улучшение </a:t>
            </a:r>
            <a:r>
              <a:rPr lang="ru-RU" dirty="0">
                <a:latin typeface="Times New Roman" pitchFamily="18" charset="0"/>
                <a:cs typeface="Times New Roman" pitchFamily="18" charset="0"/>
              </a:rPr>
              <a:t>функционирования ребенка в естественных жизненных ситуациях (ЕЖС);</a:t>
            </a:r>
          </a:p>
          <a:p>
            <a:pPr marL="0" indent="0" algn="just" fontAlgn="base">
              <a:buNone/>
            </a:pPr>
            <a:r>
              <a:rPr lang="ru-RU" dirty="0" smtClean="0">
                <a:latin typeface="Times New Roman" pitchFamily="18" charset="0"/>
                <a:cs typeface="Times New Roman" pitchFamily="18" charset="0"/>
              </a:rPr>
              <a:t>- повышения </a:t>
            </a:r>
            <a:r>
              <a:rPr lang="ru-RU" dirty="0">
                <a:latin typeface="Times New Roman" pitchFamily="18" charset="0"/>
                <a:cs typeface="Times New Roman" pitchFamily="18" charset="0"/>
              </a:rPr>
              <a:t>качества взаимодействия и отношений ребенка с родителями, другими непосредственно ухаживающими за ребенком лицами, в семье; </a:t>
            </a:r>
          </a:p>
          <a:p>
            <a:pPr marL="0" indent="0" algn="just" fontAlgn="base">
              <a:buNone/>
            </a:pPr>
            <a:r>
              <a:rPr lang="ru-RU" dirty="0" smtClean="0">
                <a:latin typeface="Times New Roman" pitchFamily="18" charset="0"/>
                <a:cs typeface="Times New Roman" pitchFamily="18" charset="0"/>
              </a:rPr>
              <a:t>- повышение </a:t>
            </a:r>
            <a:r>
              <a:rPr lang="ru-RU" dirty="0">
                <a:latin typeface="Times New Roman" pitchFamily="18" charset="0"/>
                <a:cs typeface="Times New Roman" pitchFamily="18" charset="0"/>
              </a:rPr>
              <a:t>компетентности родителей и других непосредственно ухаживающих  за ребенком лиц в вопросах развития и воспитания ребенка;</a:t>
            </a:r>
          </a:p>
          <a:p>
            <a:pPr marL="0" indent="0" algn="just" fontAlgn="base">
              <a:buNone/>
            </a:pPr>
            <a:r>
              <a:rPr lang="ru-RU" dirty="0" smtClean="0">
                <a:latin typeface="Times New Roman" pitchFamily="18" charset="0"/>
                <a:cs typeface="Times New Roman" pitchFamily="18" charset="0"/>
              </a:rPr>
              <a:t>- включение </a:t>
            </a:r>
            <a:r>
              <a:rPr lang="ru-RU" dirty="0">
                <a:latin typeface="Times New Roman" pitchFamily="18" charset="0"/>
                <a:cs typeface="Times New Roman" pitchFamily="18" charset="0"/>
              </a:rPr>
              <a:t>ребенка в среду сверстников, расширение социальных контактов ребенка и семьи.</a:t>
            </a:r>
          </a:p>
          <a:p>
            <a:pPr marL="0" indent="0" algn="just">
              <a:buNone/>
            </a:pP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
        <p:nvSpPr>
          <p:cNvPr id="6" name="TextBox 5"/>
          <p:cNvSpPr txBox="1"/>
          <p:nvPr/>
        </p:nvSpPr>
        <p:spPr>
          <a:xfrm>
            <a:off x="1547664" y="188640"/>
            <a:ext cx="7056784" cy="1569660"/>
          </a:xfrm>
          <a:prstGeom prst="rect">
            <a:avLst/>
          </a:prstGeom>
          <a:noFill/>
        </p:spPr>
        <p:txBody>
          <a:bodyPr wrap="square" rtlCol="0">
            <a:spAutoFit/>
          </a:bodyPr>
          <a:lstStyle/>
          <a:p>
            <a:pPr algn="just"/>
            <a:r>
              <a:rPr lang="ru-RU" sz="2400" b="1" dirty="0" smtClean="0">
                <a:latin typeface="Times New Roman" pitchFamily="18" charset="0"/>
                <a:cs typeface="Times New Roman" pitchFamily="18" charset="0"/>
              </a:rPr>
              <a:t>Услуга ранней помощи - комплекс профессиональных действий, направленных на достижение целей ранней помощи детям и их семьям.</a:t>
            </a:r>
            <a:endParaRPr lang="ru-RU"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91333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6305128" cy="1143000"/>
          </a:xfrm>
        </p:spPr>
        <p:txBody>
          <a:bodyPr>
            <a:normAutofit/>
          </a:bodyPr>
          <a:lstStyle/>
          <a:p>
            <a:pPr algn="ctr"/>
            <a:r>
              <a:rPr lang="ru-RU" sz="2800" b="1" dirty="0" smtClean="0">
                <a:latin typeface="Times New Roman" pitchFamily="18" charset="0"/>
                <a:cs typeface="Times New Roman" pitchFamily="18" charset="0"/>
              </a:rPr>
              <a:t>Принципы предоставления услуг ранней помощи</a:t>
            </a:r>
            <a:endParaRPr lang="ru-RU" sz="28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1043608" y="1628800"/>
            <a:ext cx="3322712" cy="2188840"/>
          </a:xfrm>
        </p:spPr>
        <p:txBody>
          <a:bodyPr>
            <a:normAutofit/>
          </a:bodyPr>
          <a:lstStyle/>
          <a:p>
            <a:pPr marL="0" indent="0">
              <a:spcBef>
                <a:spcPts val="0"/>
              </a:spcBef>
              <a:buNone/>
            </a:pPr>
            <a:r>
              <a:rPr lang="ru-RU" dirty="0" smtClean="0">
                <a:latin typeface="Times New Roman" pitchFamily="18" charset="0"/>
                <a:cs typeface="Times New Roman" pitchFamily="18" charset="0"/>
              </a:rPr>
              <a:t>- бесплатность;</a:t>
            </a:r>
          </a:p>
          <a:p>
            <a:pPr marL="0" indent="0">
              <a:spcBef>
                <a:spcPts val="0"/>
              </a:spcBef>
              <a:buNone/>
            </a:pPr>
            <a:r>
              <a:rPr lang="ru-RU" dirty="0" smtClean="0">
                <a:latin typeface="Times New Roman" pitchFamily="18" charset="0"/>
                <a:cs typeface="Times New Roman" pitchFamily="18" charset="0"/>
              </a:rPr>
              <a:t>- доступности;</a:t>
            </a:r>
          </a:p>
          <a:p>
            <a:pPr marL="0" indent="0">
              <a:spcBef>
                <a:spcPts val="0"/>
              </a:spcBef>
              <a:buNone/>
            </a:pPr>
            <a:r>
              <a:rPr lang="ru-RU" dirty="0" smtClean="0">
                <a:latin typeface="Times New Roman" pitchFamily="18" charset="0"/>
                <a:cs typeface="Times New Roman" pitchFamily="18" charset="0"/>
              </a:rPr>
              <a:t>- регулярность;</a:t>
            </a:r>
          </a:p>
          <a:p>
            <a:pPr marL="0" indent="0">
              <a:spcBef>
                <a:spcPts val="0"/>
              </a:spcBef>
              <a:buNone/>
            </a:pPr>
            <a:r>
              <a:rPr lang="ru-RU" dirty="0" smtClean="0">
                <a:latin typeface="Times New Roman" pitchFamily="18" charset="0"/>
                <a:cs typeface="Times New Roman" pitchFamily="18" charset="0"/>
              </a:rPr>
              <a:t>- открытость;</a:t>
            </a:r>
          </a:p>
          <a:p>
            <a:pPr marL="0" indent="0">
              <a:spcBef>
                <a:spcPts val="0"/>
              </a:spcBef>
            </a:pPr>
            <a:endParaRPr lang="ru-RU" dirty="0"/>
          </a:p>
        </p:txBody>
      </p:sp>
      <p:pic>
        <p:nvPicPr>
          <p:cNvPr id="4"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
        <p:nvSpPr>
          <p:cNvPr id="6" name="TextBox 5"/>
          <p:cNvSpPr txBox="1"/>
          <p:nvPr/>
        </p:nvSpPr>
        <p:spPr>
          <a:xfrm>
            <a:off x="4644008" y="1628800"/>
            <a:ext cx="3384376" cy="1846659"/>
          </a:xfrm>
          <a:prstGeom prst="rect">
            <a:avLst/>
          </a:prstGeom>
          <a:noFill/>
        </p:spPr>
        <p:txBody>
          <a:bodyPr wrap="square" rtlCol="0">
            <a:spAutoFit/>
          </a:bodyPr>
          <a:lstStyle/>
          <a:p>
            <a:pPr>
              <a:buNone/>
            </a:pPr>
            <a:r>
              <a:rPr lang="ru-RU" sz="2400" dirty="0" smtClean="0">
                <a:latin typeface="Times New Roman" pitchFamily="18" charset="0"/>
                <a:cs typeface="Times New Roman" pitchFamily="18" charset="0"/>
              </a:rPr>
              <a:t>- индивидуальность;</a:t>
            </a:r>
          </a:p>
          <a:p>
            <a:pPr>
              <a:buNone/>
            </a:pPr>
            <a:r>
              <a:rPr lang="ru-RU" sz="2400" dirty="0" smtClean="0">
                <a:latin typeface="Times New Roman" pitchFamily="18" charset="0"/>
                <a:cs typeface="Times New Roman" pitchFamily="18" charset="0"/>
              </a:rPr>
              <a:t>- естественность;</a:t>
            </a:r>
          </a:p>
          <a:p>
            <a:pPr>
              <a:buNone/>
            </a:pPr>
            <a:r>
              <a:rPr lang="ru-RU" sz="2400" dirty="0" smtClean="0">
                <a:latin typeface="Times New Roman" pitchFamily="18" charset="0"/>
                <a:cs typeface="Times New Roman" pitchFamily="18" charset="0"/>
              </a:rPr>
              <a:t>- этичность; </a:t>
            </a:r>
          </a:p>
          <a:p>
            <a:pPr>
              <a:buNone/>
            </a:pPr>
            <a:r>
              <a:rPr lang="ru-RU" sz="2400" dirty="0" smtClean="0">
                <a:latin typeface="Times New Roman" pitchFamily="18" charset="0"/>
                <a:cs typeface="Times New Roman" pitchFamily="18" charset="0"/>
              </a:rPr>
              <a:t>- компетентность;</a:t>
            </a:r>
          </a:p>
          <a:p>
            <a:endParaRPr lang="ru-RU" dirty="0"/>
          </a:p>
        </p:txBody>
      </p:sp>
      <p:sp>
        <p:nvSpPr>
          <p:cNvPr id="7" name="TextBox 6"/>
          <p:cNvSpPr txBox="1"/>
          <p:nvPr/>
        </p:nvSpPr>
        <p:spPr>
          <a:xfrm>
            <a:off x="2195736" y="3717032"/>
            <a:ext cx="4799134" cy="1938992"/>
          </a:xfrm>
          <a:prstGeom prst="rect">
            <a:avLst/>
          </a:prstGeom>
          <a:noFill/>
        </p:spPr>
        <p:txBody>
          <a:bodyPr wrap="none" rtlCol="0">
            <a:spAutoFit/>
          </a:bodyPr>
          <a:lstStyle/>
          <a:p>
            <a:pPr>
              <a:buNone/>
            </a:pP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семейноцентрированность</a:t>
            </a:r>
            <a:r>
              <a:rPr lang="ru-RU" sz="24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функциональная направленность;</a:t>
            </a:r>
          </a:p>
          <a:p>
            <a:pPr>
              <a:buNone/>
            </a:pPr>
            <a:r>
              <a:rPr lang="ru-RU" sz="2400" dirty="0" smtClean="0">
                <a:latin typeface="Times New Roman" pitchFamily="18" charset="0"/>
                <a:cs typeface="Times New Roman" pitchFamily="18" charset="0"/>
              </a:rPr>
              <a:t>- командная работа; </a:t>
            </a:r>
          </a:p>
          <a:p>
            <a:pPr>
              <a:buNone/>
            </a:pPr>
            <a:r>
              <a:rPr lang="ru-RU" sz="2400" dirty="0" smtClean="0">
                <a:latin typeface="Times New Roman" pitchFamily="18" charset="0"/>
                <a:cs typeface="Times New Roman" pitchFamily="18" charset="0"/>
              </a:rPr>
              <a:t>- научная обоснованность.</a:t>
            </a:r>
          </a:p>
          <a:p>
            <a:endParaRPr lang="ru-RU"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6377136" cy="994122"/>
          </a:xfrm>
        </p:spPr>
        <p:txBody>
          <a:bodyPr>
            <a:normAutofit fontScale="90000"/>
          </a:bodyPr>
          <a:lstStyle/>
          <a:p>
            <a:pPr algn="ctr"/>
            <a:r>
              <a:rPr lang="ru-RU" sz="2700" b="1" dirty="0" smtClean="0">
                <a:solidFill>
                  <a:schemeClr val="tx1"/>
                </a:solidFill>
                <a:latin typeface="Times New Roman" pitchFamily="18" charset="0"/>
                <a:cs typeface="Times New Roman" pitchFamily="18" charset="0"/>
              </a:rPr>
              <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r>
            <a:br>
              <a:rPr lang="ru-RU" sz="27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Нормативные основания деятельности служб ранней помощи в системе образования Свердловской области</a:t>
            </a:r>
            <a:endParaRPr lang="ru-RU" sz="2200" dirty="0"/>
          </a:p>
        </p:txBody>
      </p:sp>
      <p:sp>
        <p:nvSpPr>
          <p:cNvPr id="3" name="Содержимое 2"/>
          <p:cNvSpPr>
            <a:spLocks noGrp="1"/>
          </p:cNvSpPr>
          <p:nvPr>
            <p:ph sz="quarter" idx="1"/>
          </p:nvPr>
        </p:nvSpPr>
        <p:spPr>
          <a:xfrm>
            <a:off x="323528" y="1412776"/>
            <a:ext cx="8352928" cy="4176464"/>
          </a:xfrm>
        </p:spPr>
        <p:txBody>
          <a:bodyPr>
            <a:normAutofit fontScale="77500" lnSpcReduction="20000"/>
          </a:bodyPr>
          <a:lstStyle/>
          <a:p>
            <a:pPr marL="0" indent="0" algn="ctr">
              <a:spcBef>
                <a:spcPts val="0"/>
              </a:spcBef>
              <a:buNone/>
            </a:pPr>
            <a:r>
              <a:rPr lang="ru-RU" b="1" dirty="0" smtClean="0">
                <a:latin typeface="Times New Roman" pitchFamily="18" charset="0"/>
                <a:cs typeface="Times New Roman" pitchFamily="18" charset="0"/>
              </a:rPr>
              <a:t>Федеральный закон от 29.12.2012 № 273-ФЗ </a:t>
            </a:r>
          </a:p>
          <a:p>
            <a:pPr marL="0" indent="0" algn="ctr">
              <a:spcBef>
                <a:spcPts val="0"/>
              </a:spcBef>
              <a:buNone/>
            </a:pPr>
            <a:r>
              <a:rPr lang="ru-RU" b="1" dirty="0" smtClean="0">
                <a:latin typeface="Times New Roman" pitchFamily="18" charset="0"/>
                <a:cs typeface="Times New Roman" pitchFamily="18" charset="0"/>
              </a:rPr>
              <a:t>«Об образовании в Российской Федерации»</a:t>
            </a:r>
          </a:p>
          <a:p>
            <a:pPr marL="0" indent="0" algn="ctr">
              <a:spcBef>
                <a:spcPts val="0"/>
              </a:spcBef>
              <a:buNone/>
            </a:pPr>
            <a:endParaRPr lang="ru-RU" b="1"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Статья 5. В целях реализации права каждого человека на образование федеральными государственными органами, органами государственной власти субъектов Российской Федерации и органами местного самоуправления:</a:t>
            </a:r>
          </a:p>
          <a:p>
            <a:pPr marL="0" indent="0" algn="just">
              <a:buNone/>
            </a:pPr>
            <a:r>
              <a:rPr lang="ru-RU" dirty="0" smtClean="0">
                <a:latin typeface="Times New Roman" pitchFamily="18" charset="0"/>
                <a:cs typeface="Times New Roman" pitchFamily="18" charset="0"/>
              </a:rPr>
              <a:t>1) </a:t>
            </a:r>
            <a:r>
              <a:rPr lang="ru-RU" b="1" dirty="0" smtClean="0">
                <a:latin typeface="Times New Roman" pitchFamily="18" charset="0"/>
                <a:cs typeface="Times New Roman" pitchFamily="18" charset="0"/>
              </a:rPr>
              <a:t>создаются необходимые условия для</a:t>
            </a:r>
            <a:r>
              <a:rPr lang="ru-RU"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получения без дискриминации качественного образования лицами с ограниченными возможностями здоровья, для коррекции нарушений развития и социальной адаптации, </a:t>
            </a:r>
            <a:r>
              <a:rPr lang="ru-RU" b="1" dirty="0" smtClean="0">
                <a:latin typeface="Times New Roman" pitchFamily="18" charset="0"/>
                <a:cs typeface="Times New Roman" pitchFamily="18" charset="0"/>
              </a:rPr>
              <a:t>оказания ранней коррекционной помощи на основе специальных педагогических подходов </a:t>
            </a:r>
            <a:r>
              <a:rPr lang="ru-RU" sz="2600" dirty="0" smtClean="0">
                <a:latin typeface="Times New Roman" pitchFamily="18" charset="0"/>
                <a:cs typeface="Times New Roman" pitchFamily="18" charset="0"/>
              </a:rPr>
              <a:t>и наиболее подходящих для этих лиц языков, методов и способов общения и условия, в максимальной степени способствующие получению образования определенного уровня и определенной направленности, а также социальному развитию этих лиц, в том числе посредством организации инклюзивного образования лиц с ограниченными возможностями здоровья</a:t>
            </a:r>
          </a:p>
          <a:p>
            <a:pPr>
              <a:buNone/>
            </a:pPr>
            <a:endParaRPr lang="ru-RU" dirty="0"/>
          </a:p>
        </p:txBody>
      </p:sp>
      <p:pic>
        <p:nvPicPr>
          <p:cNvPr id="4"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6377136" cy="1008112"/>
          </a:xfrm>
        </p:spPr>
        <p:txBody>
          <a:bodyPr>
            <a:normAutofit/>
          </a:bodyPr>
          <a:lstStyle/>
          <a:p>
            <a:pPr algn="ctr"/>
            <a:r>
              <a:rPr lang="ru-RU" sz="2000" b="1" dirty="0" smtClean="0">
                <a:solidFill>
                  <a:schemeClr val="tx1"/>
                </a:solidFill>
                <a:latin typeface="Times New Roman" pitchFamily="18" charset="0"/>
                <a:cs typeface="Times New Roman" pitchFamily="18" charset="0"/>
              </a:rPr>
              <a:t>Нормативные основания деятельности служб ранней помощи в системе образования Свердловской области</a:t>
            </a:r>
            <a:endParaRPr lang="ru-RU" sz="2000" dirty="0"/>
          </a:p>
        </p:txBody>
      </p:sp>
      <p:sp>
        <p:nvSpPr>
          <p:cNvPr id="3" name="Содержимое 2"/>
          <p:cNvSpPr>
            <a:spLocks noGrp="1"/>
          </p:cNvSpPr>
          <p:nvPr>
            <p:ph sz="quarter" idx="1"/>
          </p:nvPr>
        </p:nvSpPr>
        <p:spPr>
          <a:xfrm>
            <a:off x="179512" y="1268760"/>
            <a:ext cx="8568952" cy="5040560"/>
          </a:xfrm>
        </p:spPr>
        <p:txBody>
          <a:bodyPr>
            <a:normAutofit lnSpcReduction="10000"/>
          </a:bodyPr>
          <a:lstStyle/>
          <a:p>
            <a:pPr marL="0" lvl="0" indent="0" algn="ctr">
              <a:spcBef>
                <a:spcPts val="0"/>
              </a:spcBef>
              <a:buNone/>
            </a:pPr>
            <a:r>
              <a:rPr lang="ru-RU" sz="2000" b="1" dirty="0" smtClean="0">
                <a:latin typeface="Times New Roman" pitchFamily="18" charset="0"/>
                <a:cs typeface="Times New Roman" pitchFamily="18" charset="0"/>
              </a:rPr>
              <a:t>Письмо Министерства образования и науки РФ от 13 января 2016 года № ВК-15/07 «О направлении Методических рекомендаций»</a:t>
            </a:r>
          </a:p>
          <a:p>
            <a:pPr marL="0" lvl="0" indent="0" algn="ctr">
              <a:spcBef>
                <a:spcPts val="0"/>
              </a:spcBef>
              <a:buNone/>
            </a:pPr>
            <a:endParaRPr lang="ru-RU" sz="1200" b="1" dirty="0" smtClean="0">
              <a:latin typeface="Times New Roman" pitchFamily="18" charset="0"/>
              <a:cs typeface="Times New Roman" pitchFamily="18" charset="0"/>
            </a:endParaRPr>
          </a:p>
          <a:p>
            <a:pPr marL="0" indent="0" algn="just">
              <a:lnSpc>
                <a:spcPct val="110000"/>
              </a:lnSpc>
              <a:spcBef>
                <a:spcPts val="0"/>
              </a:spcBef>
              <a:buNone/>
            </a:pPr>
            <a:r>
              <a:rPr lang="ru-RU" sz="1900" dirty="0" smtClean="0"/>
              <a:t>«</a:t>
            </a:r>
            <a:r>
              <a:rPr lang="ru-RU" sz="1900" dirty="0" smtClean="0">
                <a:latin typeface="Times New Roman" pitchFamily="18" charset="0"/>
                <a:cs typeface="Times New Roman" pitchFamily="18" charset="0"/>
              </a:rPr>
              <a:t>Для раннего выявления отклонений и комплексного сопровождения с целью коррекции первых признаков отклонений в развитии детей во всех субъектах Российской Федерации должны быть созданы службы ранней помощи, которые могут функционировать как самостоятельные организации или структурные подразделения на базе дошкольных образовательных организаций, отдельных образовательных организаций, реализующих адаптированные основные общеобразовательные программы, центров психолого-педагогической, медицинской и социальной помощи.»</a:t>
            </a:r>
          </a:p>
          <a:p>
            <a:pPr marL="0" indent="0" algn="just">
              <a:lnSpc>
                <a:spcPct val="110000"/>
              </a:lnSpc>
              <a:spcBef>
                <a:spcPts val="0"/>
              </a:spcBef>
              <a:buNone/>
            </a:pPr>
            <a:endParaRPr lang="ru-RU" sz="1200" dirty="0" smtClean="0">
              <a:latin typeface="Times New Roman" pitchFamily="18" charset="0"/>
              <a:cs typeface="Times New Roman" pitchFamily="18" charset="0"/>
            </a:endParaRPr>
          </a:p>
          <a:p>
            <a:pPr marL="0" indent="0" algn="ctr">
              <a:lnSpc>
                <a:spcPct val="110000"/>
              </a:lnSpc>
              <a:spcBef>
                <a:spcPts val="0"/>
              </a:spcBef>
              <a:buNone/>
            </a:pPr>
            <a:r>
              <a:rPr lang="ru-RU" sz="2000" b="1" dirty="0" smtClean="0">
                <a:latin typeface="Times New Roman" pitchFamily="18" charset="0"/>
                <a:cs typeface="Times New Roman" pitchFamily="18" charset="0"/>
              </a:rPr>
              <a:t>Рекомендации Министерства образования и науки РФ</a:t>
            </a:r>
          </a:p>
          <a:p>
            <a:pPr marL="0" indent="0" algn="ctr">
              <a:lnSpc>
                <a:spcPct val="110000"/>
              </a:lnSpc>
              <a:spcBef>
                <a:spcPts val="0"/>
              </a:spcBef>
              <a:buNone/>
            </a:pPr>
            <a:r>
              <a:rPr lang="ru-RU" sz="2000" b="1" dirty="0" smtClean="0">
                <a:latin typeface="Times New Roman" pitchFamily="18" charset="0"/>
                <a:cs typeface="Times New Roman" pitchFamily="18" charset="0"/>
              </a:rPr>
              <a:t>органам государственной власти субъектов Российской Федерации в сфере образования по реализации моделей раннего выявления отклонений и комплексного сопровождения с целью коррекции первых признаков отклонений в развитии детей.</a:t>
            </a:r>
            <a:endParaRPr lang="ru-RU" sz="2000" dirty="0" smtClean="0">
              <a:latin typeface="Times New Roman" pitchFamily="18" charset="0"/>
              <a:cs typeface="Times New Roman" pitchFamily="18" charset="0"/>
            </a:endParaRPr>
          </a:p>
          <a:p>
            <a:pPr marL="0" lvl="0" indent="0">
              <a:buNone/>
            </a:pPr>
            <a:endParaRPr lang="ru-RU" sz="2000" dirty="0" smtClean="0">
              <a:latin typeface="Times New Roman" pitchFamily="18" charset="0"/>
              <a:cs typeface="Times New Roman" pitchFamily="18" charset="0"/>
            </a:endParaRPr>
          </a:p>
          <a:p>
            <a:endParaRPr lang="ru-RU" dirty="0"/>
          </a:p>
        </p:txBody>
      </p:sp>
      <p:pic>
        <p:nvPicPr>
          <p:cNvPr id="4"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6377136" cy="1080120"/>
          </a:xfrm>
        </p:spPr>
        <p:txBody>
          <a:bodyPr>
            <a:normAutofit/>
          </a:bodyPr>
          <a:lstStyle/>
          <a:p>
            <a:pPr algn="ctr"/>
            <a:r>
              <a:rPr lang="ru-RU" sz="2000" b="1" dirty="0" smtClean="0">
                <a:solidFill>
                  <a:schemeClr val="tx1"/>
                </a:solidFill>
                <a:latin typeface="Times New Roman" pitchFamily="18" charset="0"/>
                <a:cs typeface="Times New Roman" pitchFamily="18" charset="0"/>
              </a:rPr>
              <a:t>Нормативные основания деятельности служб ранней помощи в системе образования Свердловской области</a:t>
            </a:r>
            <a:endParaRPr lang="ru-RU" sz="2000" dirty="0"/>
          </a:p>
        </p:txBody>
      </p:sp>
      <p:sp>
        <p:nvSpPr>
          <p:cNvPr id="3" name="Содержимое 2"/>
          <p:cNvSpPr>
            <a:spLocks noGrp="1"/>
          </p:cNvSpPr>
          <p:nvPr>
            <p:ph sz="quarter" idx="1"/>
          </p:nvPr>
        </p:nvSpPr>
        <p:spPr>
          <a:xfrm>
            <a:off x="0" y="1340768"/>
            <a:ext cx="8640960" cy="1080120"/>
          </a:xfrm>
        </p:spPr>
        <p:txBody>
          <a:bodyPr>
            <a:normAutofit/>
          </a:bodyPr>
          <a:lstStyle/>
          <a:p>
            <a:pPr marL="0" indent="0" algn="ctr">
              <a:spcBef>
                <a:spcPts val="0"/>
              </a:spcBef>
              <a:buNone/>
            </a:pPr>
            <a:r>
              <a:rPr lang="ru-RU" sz="1900" b="1" dirty="0" smtClean="0">
                <a:latin typeface="Times New Roman" pitchFamily="18" charset="0"/>
                <a:cs typeface="Times New Roman" pitchFamily="18" charset="0"/>
              </a:rPr>
              <a:t>Концепции развития ранней помощи  в Российской Федерации до 2020 года,  утвержденной распоряжением Правительства Российской Федерации  </a:t>
            </a:r>
          </a:p>
          <a:p>
            <a:pPr marL="0" indent="0" algn="ctr">
              <a:spcBef>
                <a:spcPts val="0"/>
              </a:spcBef>
              <a:buNone/>
            </a:pPr>
            <a:r>
              <a:rPr lang="ru-RU" sz="1900" b="1" dirty="0" smtClean="0">
                <a:latin typeface="Times New Roman" pitchFamily="18" charset="0"/>
                <a:cs typeface="Times New Roman" pitchFamily="18" charset="0"/>
              </a:rPr>
              <a:t>от 31 августа 2016 года № 1839-р</a:t>
            </a:r>
          </a:p>
          <a:p>
            <a:pPr marL="0" indent="0" algn="ctr">
              <a:spcBef>
                <a:spcPts val="0"/>
              </a:spcBef>
              <a:buNone/>
            </a:pPr>
            <a:endParaRPr lang="ru-RU" sz="1900" b="1" dirty="0" smtClean="0">
              <a:latin typeface="Times New Roman" pitchFamily="18" charset="0"/>
              <a:cs typeface="Times New Roman" pitchFamily="18" charset="0"/>
            </a:endParaRPr>
          </a:p>
        </p:txBody>
      </p:sp>
      <p:pic>
        <p:nvPicPr>
          <p:cNvPr id="4"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
        <p:nvSpPr>
          <p:cNvPr id="5" name="TextBox 4"/>
          <p:cNvSpPr txBox="1"/>
          <p:nvPr/>
        </p:nvSpPr>
        <p:spPr>
          <a:xfrm>
            <a:off x="467544" y="2348880"/>
            <a:ext cx="7920880" cy="2431435"/>
          </a:xfrm>
          <a:prstGeom prst="rect">
            <a:avLst/>
          </a:prstGeom>
          <a:noFill/>
        </p:spPr>
        <p:txBody>
          <a:bodyPr wrap="square" rtlCol="0">
            <a:spAutoFit/>
          </a:bodyPr>
          <a:lstStyle/>
          <a:p>
            <a:pPr algn="just"/>
            <a:r>
              <a:rPr lang="ru-RU" sz="1900" dirty="0" smtClean="0">
                <a:latin typeface="Times New Roman" pitchFamily="18" charset="0"/>
                <a:cs typeface="Times New Roman" pitchFamily="18" charset="0"/>
              </a:rPr>
              <a:t>Цель Концепции - разработка основных принципов и положений для создания условий предоставления услуг ранней помощи на </a:t>
            </a:r>
            <a:r>
              <a:rPr lang="ru-RU" sz="1900" u="sng" dirty="0" smtClean="0">
                <a:latin typeface="Times New Roman" pitchFamily="18" charset="0"/>
                <a:cs typeface="Times New Roman" pitchFamily="18" charset="0"/>
              </a:rPr>
              <a:t>межведомственной</a:t>
            </a:r>
            <a:r>
              <a:rPr lang="ru-RU" sz="1900" dirty="0" smtClean="0">
                <a:latin typeface="Times New Roman" pitchFamily="18" charset="0"/>
                <a:cs typeface="Times New Roman" pitchFamily="18" charset="0"/>
              </a:rPr>
              <a:t> основе, обеспечивающих раннее выявление нарушений здоровья и ограничений жизнедеятельности, оптимальное развитие и адаптацию детей, интеграцию семьи и ребенка в общество, профилактику или снижение выраженности ограничений жизнедеятельности, укрепление физического и психического здоровья, повышение доступности образования для детей целевой группы.</a:t>
            </a:r>
          </a:p>
        </p:txBody>
      </p:sp>
      <p:sp>
        <p:nvSpPr>
          <p:cNvPr id="6" name="Прямоугольник 5"/>
          <p:cNvSpPr/>
          <p:nvPr/>
        </p:nvSpPr>
        <p:spPr>
          <a:xfrm>
            <a:off x="107504" y="4869160"/>
            <a:ext cx="8496944" cy="1261884"/>
          </a:xfrm>
          <a:prstGeom prst="rect">
            <a:avLst/>
          </a:prstGeom>
        </p:spPr>
        <p:txBody>
          <a:bodyPr wrap="square">
            <a:spAutoFit/>
          </a:bodyPr>
          <a:lstStyle/>
          <a:p>
            <a:pPr algn="ctr"/>
            <a:r>
              <a:rPr lang="ru-RU" sz="1900" b="1" dirty="0" smtClean="0">
                <a:latin typeface="Times New Roman" pitchFamily="18" charset="0"/>
                <a:cs typeface="Times New Roman" pitchFamily="18" charset="0"/>
              </a:rPr>
              <a:t>План мероприятий по реализации </a:t>
            </a:r>
          </a:p>
          <a:p>
            <a:pPr algn="ctr"/>
            <a:r>
              <a:rPr lang="ru-RU" sz="1900" b="1" dirty="0" smtClean="0">
                <a:latin typeface="Times New Roman" pitchFamily="18" charset="0"/>
                <a:cs typeface="Times New Roman" pitchFamily="18" charset="0"/>
              </a:rPr>
              <a:t>Концепции развития ранней помощи в РФ на период до 2020 года,  </a:t>
            </a:r>
          </a:p>
          <a:p>
            <a:pPr algn="ctr"/>
            <a:r>
              <a:rPr lang="ru-RU" sz="1900" b="1" dirty="0" smtClean="0">
                <a:latin typeface="Times New Roman" pitchFamily="18" charset="0"/>
                <a:cs typeface="Times New Roman" pitchFamily="18" charset="0"/>
              </a:rPr>
              <a:t>утвержденный распоряжением Правительства Российской Федерации  </a:t>
            </a:r>
          </a:p>
          <a:p>
            <a:pPr algn="ctr"/>
            <a:r>
              <a:rPr lang="ru-RU" sz="1900" b="1" dirty="0" smtClean="0">
                <a:latin typeface="Times New Roman" pitchFamily="18" charset="0"/>
                <a:cs typeface="Times New Roman" pitchFamily="18" charset="0"/>
              </a:rPr>
              <a:t>от 17 декабря 2016 года № 2723-р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6377136" cy="1008112"/>
          </a:xfrm>
        </p:spPr>
        <p:txBody>
          <a:bodyPr>
            <a:normAutofit/>
          </a:bodyPr>
          <a:lstStyle/>
          <a:p>
            <a:pPr algn="ctr"/>
            <a:r>
              <a:rPr lang="ru-RU" sz="2000" b="1" dirty="0" smtClean="0">
                <a:solidFill>
                  <a:schemeClr val="tx1"/>
                </a:solidFill>
                <a:latin typeface="Times New Roman" pitchFamily="18" charset="0"/>
                <a:cs typeface="Times New Roman" pitchFamily="18" charset="0"/>
              </a:rPr>
              <a:t>Нормативные основания деятельности служб ранней помощи в системе образования Свердловской области</a:t>
            </a:r>
            <a:endParaRPr lang="ru-RU" sz="2000" dirty="0"/>
          </a:p>
        </p:txBody>
      </p:sp>
      <p:sp>
        <p:nvSpPr>
          <p:cNvPr id="3" name="Содержимое 2"/>
          <p:cNvSpPr>
            <a:spLocks noGrp="1"/>
          </p:cNvSpPr>
          <p:nvPr>
            <p:ph sz="quarter" idx="1"/>
          </p:nvPr>
        </p:nvSpPr>
        <p:spPr>
          <a:xfrm>
            <a:off x="467544" y="1484784"/>
            <a:ext cx="8075240" cy="3744416"/>
          </a:xfrm>
        </p:spPr>
        <p:txBody>
          <a:bodyPr/>
          <a:lstStyle/>
          <a:p>
            <a:pPr marL="0" lvl="0" indent="0" algn="ctr">
              <a:spcBef>
                <a:spcPts val="0"/>
              </a:spcBef>
              <a:buNone/>
            </a:pPr>
            <a:r>
              <a:rPr lang="ru-RU" altLang="zh-CN" sz="1900" b="1" dirty="0" smtClean="0">
                <a:latin typeface="Times New Roman" pitchFamily="18" charset="0"/>
                <a:ea typeface="DejaVu Sans" pitchFamily="34" charset="0"/>
                <a:cs typeface="Times New Roman" pitchFamily="18" charset="0"/>
              </a:rPr>
              <a:t>Методических рекомендаций по организации услуг ранней помощи детям и их семьям в рамках формирования системы комплексной реабилитации и абилитации инвалидов и детей-инвалидов Министерства труда и социального развития РФ от 25.12.2018</a:t>
            </a:r>
          </a:p>
          <a:p>
            <a:pPr marL="0" lvl="0" indent="0" algn="ctr">
              <a:spcBef>
                <a:spcPts val="0"/>
              </a:spcBef>
              <a:buNone/>
            </a:pPr>
            <a:endParaRPr lang="ru-RU" altLang="zh-CN" sz="1200" b="1" dirty="0" smtClean="0">
              <a:latin typeface="Times New Roman" pitchFamily="18" charset="0"/>
              <a:cs typeface="Times New Roman" pitchFamily="18" charset="0"/>
            </a:endParaRPr>
          </a:p>
          <a:p>
            <a:pPr marL="0" indent="0" algn="just">
              <a:spcBef>
                <a:spcPts val="0"/>
              </a:spcBef>
              <a:buNone/>
            </a:pP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примерный порядок выявления и направления детей для получения услуг ранней помощи; </a:t>
            </a:r>
          </a:p>
          <a:p>
            <a:pPr marL="0" indent="0" algn="just">
              <a:spcBef>
                <a:spcPts val="0"/>
              </a:spcBef>
              <a:buNone/>
            </a:pPr>
            <a:r>
              <a:rPr lang="ru-RU" sz="2000" dirty="0" smtClean="0">
                <a:latin typeface="Times New Roman" pitchFamily="18" charset="0"/>
                <a:cs typeface="Times New Roman" pitchFamily="18" charset="0"/>
              </a:rPr>
              <a:t>- примерный стандарт услуг ранней помощи; </a:t>
            </a:r>
          </a:p>
          <a:p>
            <a:pPr marL="0" indent="0" algn="just">
              <a:spcBef>
                <a:spcPts val="0"/>
              </a:spcBef>
              <a:buNone/>
            </a:pPr>
            <a:r>
              <a:rPr lang="ru-RU" sz="2000" dirty="0" smtClean="0">
                <a:latin typeface="Times New Roman" pitchFamily="18" charset="0"/>
                <a:cs typeface="Times New Roman" pitchFamily="18" charset="0"/>
              </a:rPr>
              <a:t>- примерное положение о структурном подразделении ранней помощи;</a:t>
            </a:r>
          </a:p>
          <a:p>
            <a:pPr marL="0" indent="0" algn="just">
              <a:spcBef>
                <a:spcPts val="0"/>
              </a:spcBef>
              <a:buNone/>
            </a:pPr>
            <a:r>
              <a:rPr lang="ru-RU" sz="2000" dirty="0" smtClean="0">
                <a:latin typeface="Times New Roman" pitchFamily="18" charset="0"/>
                <a:cs typeface="Times New Roman" pitchFamily="18" charset="0"/>
              </a:rPr>
              <a:t>-  примерный порядок организации межведомственного взаимодействия на уровне субъекта РФ. </a:t>
            </a:r>
          </a:p>
          <a:p>
            <a:pPr>
              <a:spcBef>
                <a:spcPts val="0"/>
              </a:spcBef>
            </a:pPr>
            <a:endParaRPr lang="ru-RU" dirty="0"/>
          </a:p>
        </p:txBody>
      </p:sp>
      <p:pic>
        <p:nvPicPr>
          <p:cNvPr id="4" name="Рисунок 7" descr="логотип.png"/>
          <p:cNvPicPr>
            <a:picLocks noChangeAspect="1"/>
          </p:cNvPicPr>
          <p:nvPr/>
        </p:nvPicPr>
        <p:blipFill>
          <a:blip r:embed="rId2" cstate="print"/>
          <a:srcRect/>
          <a:stretch>
            <a:fillRect/>
          </a:stretch>
        </p:blipFill>
        <p:spPr bwMode="auto">
          <a:xfrm>
            <a:off x="179512" y="0"/>
            <a:ext cx="1206500" cy="11239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600</TotalTime>
  <Words>1165</Words>
  <Application>Microsoft Office PowerPoint</Application>
  <PresentationFormat>Экран (4:3)</PresentationFormat>
  <Paragraphs>169</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Эркер</vt:lpstr>
      <vt:lpstr>  Государственное бюджетное учреждение Свердловской области, «Центр психолого-педагогической, медицинской и социальной помощи «Ресурс» </vt:lpstr>
      <vt:lpstr>Ранняя помощь детям и их семьям в Российской Федерации</vt:lpstr>
      <vt:lpstr>Целевая группа для оказания услуг ранней помощи</vt:lpstr>
      <vt:lpstr>Слайд 4</vt:lpstr>
      <vt:lpstr>Принципы предоставления услуг ранней помощи</vt:lpstr>
      <vt:lpstr>    Нормативные основания деятельности служб ранней помощи в системе образования Свердловской области</vt:lpstr>
      <vt:lpstr>Нормативные основания деятельности служб ранней помощи в системе образования Свердловской области</vt:lpstr>
      <vt:lpstr>Нормативные основания деятельности служб ранней помощи в системе образования Свердловской области</vt:lpstr>
      <vt:lpstr>Нормативные основания деятельности служб ранней помощи в системе образования Свердловской области</vt:lpstr>
      <vt:lpstr>               Нормативные основания деятельности служб ранней помощи в системе образования Свердловской области</vt:lpstr>
      <vt:lpstr>Слайд 11</vt:lpstr>
      <vt:lpstr>           Услуги ранней помощи</vt:lpstr>
      <vt:lpstr>Порядок оказания услуг ранней помощи</vt:lpstr>
      <vt:lpstr>Формы предоставления услуг ранней помощи</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Учительская</cp:lastModifiedBy>
  <cp:revision>98</cp:revision>
  <dcterms:created xsi:type="dcterms:W3CDTF">2019-02-05T03:39:13Z</dcterms:created>
  <dcterms:modified xsi:type="dcterms:W3CDTF">2019-07-17T03:52:22Z</dcterms:modified>
</cp:coreProperties>
</file>