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9" r:id="rId4"/>
    <p:sldId id="257" r:id="rId5"/>
    <p:sldId id="258" r:id="rId6"/>
    <p:sldId id="259" r:id="rId7"/>
    <p:sldId id="260" r:id="rId8"/>
    <p:sldId id="261" r:id="rId9"/>
    <p:sldId id="267" r:id="rId10"/>
    <p:sldId id="272" r:id="rId11"/>
    <p:sldId id="262" r:id="rId12"/>
    <p:sldId id="263" r:id="rId13"/>
    <p:sldId id="264" r:id="rId14"/>
    <p:sldId id="265" r:id="rId15"/>
    <p:sldId id="266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918648" cy="3051771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</a:rPr>
              <a:t>Развитие речи 2 класс</a:t>
            </a:r>
            <a:r>
              <a:rPr lang="ru-RU" sz="2400" b="1" dirty="0" smtClean="0">
                <a:solidFill>
                  <a:schemeClr val="tx1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Bookman Old Style" pitchFamily="18" charset="0"/>
                <a:ea typeface="Calibri"/>
              </a:rPr>
              <a:t>учебник Русский </a:t>
            </a:r>
            <a:r>
              <a:rPr lang="ru-RU" sz="2400" dirty="0" err="1" smtClean="0">
                <a:solidFill>
                  <a:srgbClr val="000000"/>
                </a:solidFill>
                <a:latin typeface="Bookman Old Style" pitchFamily="18" charset="0"/>
                <a:ea typeface="Calibri"/>
              </a:rPr>
              <a:t>язык.Развити</a:t>
            </a:r>
            <a:r>
              <a:rPr lang="ru-RU" sz="2400" dirty="0" err="1">
                <a:solidFill>
                  <a:srgbClr val="000000"/>
                </a:solidFill>
                <a:latin typeface="Bookman Old Style" pitchFamily="18" charset="0"/>
                <a:ea typeface="Calibri"/>
              </a:rPr>
              <a:t>е</a:t>
            </a:r>
            <a:r>
              <a:rPr lang="ru-RU" sz="2400" dirty="0" smtClean="0">
                <a:solidFill>
                  <a:srgbClr val="000000"/>
                </a:solidFill>
                <a:latin typeface="Bookman Old Style" pitchFamily="18" charset="0"/>
                <a:ea typeface="Calibri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Bookman Old Style" pitchFamily="18" charset="0"/>
                <a:ea typeface="Calibri"/>
              </a:rPr>
              <a:t>речи Т.С.Зыкова, </a:t>
            </a:r>
            <a:r>
              <a:rPr lang="ru-RU" sz="2400" dirty="0" err="1">
                <a:solidFill>
                  <a:srgbClr val="000000"/>
                </a:solidFill>
                <a:latin typeface="Bookman Old Style" pitchFamily="18" charset="0"/>
                <a:ea typeface="Calibri"/>
              </a:rPr>
              <a:t>З.Г.Кац</a:t>
            </a:r>
            <a:r>
              <a:rPr lang="ru-RU" sz="2400" dirty="0">
                <a:solidFill>
                  <a:srgbClr val="000000"/>
                </a:solidFill>
                <a:latin typeface="Bookman Old Style" pitchFamily="18" charset="0"/>
                <a:ea typeface="Calibri"/>
              </a:rPr>
              <a:t>, </a:t>
            </a:r>
            <a:r>
              <a:rPr lang="ru-RU" sz="2400" dirty="0" err="1" smtClean="0">
                <a:solidFill>
                  <a:srgbClr val="000000"/>
                </a:solidFill>
                <a:latin typeface="Bookman Old Style" pitchFamily="18" charset="0"/>
                <a:ea typeface="Calibri"/>
              </a:rPr>
              <a:t>Л.И.Руленко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Calibri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Calibri"/>
              </a:rPr>
            </a:br>
            <a:r>
              <a:rPr lang="ru-RU" sz="2400" dirty="0" smtClean="0">
                <a:solidFill>
                  <a:srgbClr val="000000"/>
                </a:solidFill>
                <a:latin typeface="Bookman Old Style" pitchFamily="18" charset="0"/>
                <a:ea typeface="Calibri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Bookman Old Style" pitchFamily="18" charset="0"/>
                <a:ea typeface="Calibri"/>
              </a:rPr>
            </a:br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</a:rPr>
              <a:t>Тема урока: </a:t>
            </a:r>
            <a:r>
              <a:rPr lang="ru-RU" sz="2400" b="1" dirty="0" smtClean="0">
                <a:solidFill>
                  <a:schemeClr val="tx1"/>
                </a:solidFill>
                <a:latin typeface="Bookman Old Style" pitchFamily="18" charset="0"/>
              </a:rPr>
              <a:t>«Правила дорожного движения» </a:t>
            </a:r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Bookman Old Style" pitchFamily="18" charset="0"/>
              </a:rPr>
            </a:b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4149080"/>
            <a:ext cx="6696744" cy="2016224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Bookman Old Style" pitchFamily="18" charset="0"/>
                <a:ea typeface="Times New Roman"/>
              </a:rPr>
              <a:t>Государственное бюджетное общеобразовательное учреждение Свердловской области «Екатеринбургская школа-интернат № 11, реализующая адаптированные общеобразовательные программы 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  <a:latin typeface="Bookman Old Style" pitchFamily="18" charset="0"/>
              </a:rPr>
              <a:t>Даукенова</a:t>
            </a:r>
            <a:r>
              <a:rPr lang="ru-RU" dirty="0" smtClean="0">
                <a:solidFill>
                  <a:schemeClr val="tx1"/>
                </a:solidFill>
                <a:latin typeface="Bookman Old Style" pitchFamily="18" charset="0"/>
              </a:rPr>
              <a:t> Светлана Владимировна,</a:t>
            </a:r>
          </a:p>
          <a:p>
            <a:pPr algn="r"/>
            <a:r>
              <a:rPr lang="ru-RU" dirty="0">
                <a:solidFill>
                  <a:schemeClr val="tx1"/>
                </a:solidFill>
                <a:latin typeface="Bookman Old Style" pitchFamily="18" charset="0"/>
              </a:rPr>
              <a:t>у</a:t>
            </a:r>
            <a:r>
              <a:rPr lang="ru-RU" dirty="0" smtClean="0">
                <a:solidFill>
                  <a:schemeClr val="tx1"/>
                </a:solidFill>
                <a:latin typeface="Bookman Old Style" pitchFamily="18" charset="0"/>
              </a:rPr>
              <a:t>читель начальных классов.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Bookman Old Style" pitchFamily="18" charset="0"/>
                <a:ea typeface="Times New Roman"/>
              </a:rPr>
              <a:t>»</a:t>
            </a:r>
          </a:p>
          <a:p>
            <a:pPr algn="r"/>
            <a:endParaRPr lang="ru-RU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Bookman Old Style" pitchFamily="18" charset="0"/>
              </a:rPr>
              <a:t>Екатеринбург </a:t>
            </a:r>
          </a:p>
          <a:p>
            <a:r>
              <a:rPr lang="ru-RU" dirty="0" smtClean="0">
                <a:solidFill>
                  <a:schemeClr val="tx1"/>
                </a:solidFill>
                <a:latin typeface="Bookman Old Style" pitchFamily="18" charset="0"/>
              </a:rPr>
              <a:t>2019-2020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146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дорожного движения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Переходить улицу нужно на зелёный сигнал светофора.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Переходя дорогу сначала посмотри налево, а потом на право.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 Нельзя перебегать улицу перед приближающимся  транспортом.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Пешеходы должны ходить по тротуарам и пешеходным дорожкам.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 Нельзя играть на проезжей части.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Автобус обходить сзади.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Трамвай обходить </a:t>
            </a:r>
            <a:r>
              <a:rPr lang="ru-RU" dirty="0">
                <a:solidFill>
                  <a:schemeClr val="tx1"/>
                </a:solidFill>
              </a:rPr>
              <a:t>с</a:t>
            </a:r>
            <a:r>
              <a:rPr lang="ru-RU" dirty="0" smtClean="0">
                <a:solidFill>
                  <a:schemeClr val="tx1"/>
                </a:solidFill>
              </a:rPr>
              <a:t>переди.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81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47248" cy="1800200"/>
          </a:xfrm>
        </p:spPr>
        <p:txBody>
          <a:bodyPr/>
          <a:lstStyle/>
          <a:p>
            <a:r>
              <a:rPr lang="ru-RU" sz="4000" dirty="0" smtClean="0"/>
              <a:t>Мальчик попал в больницу. </a:t>
            </a:r>
            <a:br>
              <a:rPr lang="ru-RU" sz="4000" dirty="0" smtClean="0"/>
            </a:br>
            <a:r>
              <a:rPr lang="ru-RU" sz="4000" dirty="0" smtClean="0"/>
              <a:t>Почему?</a:t>
            </a:r>
            <a:endParaRPr lang="ru-RU" sz="40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584" y="2910681"/>
            <a:ext cx="5894832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755576" y="5013176"/>
            <a:ext cx="8083624" cy="115212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4000" dirty="0" smtClean="0"/>
              <a:t>Потому, что он нарушил правила дорожного движения.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800272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4800" dirty="0" smtClean="0"/>
              <a:t>Кто?  </a:t>
            </a:r>
            <a:r>
              <a:rPr lang="ru-RU" sz="4800" dirty="0"/>
              <a:t> </a:t>
            </a:r>
            <a:r>
              <a:rPr lang="ru-RU" sz="4800" dirty="0" smtClean="0"/>
              <a:t> Что делал?  Где?</a:t>
            </a:r>
            <a:br>
              <a:rPr lang="ru-RU" sz="4800" dirty="0" smtClean="0"/>
            </a:br>
            <a:r>
              <a:rPr lang="ru-RU" sz="4800" dirty="0" smtClean="0"/>
              <a:t>…….       …..    </a:t>
            </a:r>
            <a:r>
              <a:rPr lang="ru-RU" sz="3600" dirty="0" smtClean="0">
                <a:solidFill>
                  <a:schemeClr val="tx1"/>
                </a:solidFill>
              </a:rPr>
              <a:t>на</a:t>
            </a:r>
            <a:r>
              <a:rPr lang="ru-RU" sz="4800" dirty="0" smtClean="0"/>
              <a:t>          ……  </a:t>
            </a:r>
            <a:endParaRPr lang="ru-RU" sz="48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692" y="2113164"/>
            <a:ext cx="5616624" cy="3354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51520" y="1052736"/>
            <a:ext cx="2664296" cy="3600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ru-RU" sz="3600" dirty="0" smtClean="0">
                <a:solidFill>
                  <a:schemeClr val="tx1"/>
                </a:solidFill>
              </a:rPr>
              <a:t>Мальчик 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915816" y="908720"/>
            <a:ext cx="1872208" cy="5040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ru-RU" sz="3600" dirty="0" smtClean="0">
                <a:solidFill>
                  <a:schemeClr val="tx1"/>
                </a:solidFill>
              </a:rPr>
              <a:t>играл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148064" y="692696"/>
            <a:ext cx="3888432" cy="7200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ru-RU" sz="3600" dirty="0">
                <a:solidFill>
                  <a:schemeClr val="tx1"/>
                </a:solidFill>
              </a:rPr>
              <a:t>п</a:t>
            </a:r>
            <a:r>
              <a:rPr lang="ru-RU" sz="3600" dirty="0" smtClean="0">
                <a:solidFill>
                  <a:schemeClr val="tx1"/>
                </a:solidFill>
              </a:rPr>
              <a:t>роезжей части . 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755576" y="152400"/>
            <a:ext cx="8083624" cy="572487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/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828836"/>
            <a:ext cx="74888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algn="ctr">
              <a:lnSpc>
                <a:spcPct val="100000"/>
              </a:lnSpc>
            </a:pPr>
            <a:endParaRPr lang="ru-RU" dirty="0"/>
          </a:p>
          <a:p>
            <a:pPr algn="ctr">
              <a:lnSpc>
                <a:spcPct val="100000"/>
              </a:lnSpc>
            </a:pPr>
            <a:endParaRPr lang="ru-RU" dirty="0" smtClean="0"/>
          </a:p>
          <a:p>
            <a:pPr algn="ctr">
              <a:lnSpc>
                <a:spcPct val="100000"/>
              </a:lnSpc>
            </a:pPr>
            <a:endParaRPr lang="ru-RU" dirty="0"/>
          </a:p>
          <a:p>
            <a:pPr algn="ctr">
              <a:lnSpc>
                <a:spcPct val="100000"/>
              </a:lnSpc>
            </a:pPr>
            <a:endParaRPr lang="ru-RU" dirty="0" smtClean="0"/>
          </a:p>
          <a:p>
            <a:pPr algn="ctr">
              <a:lnSpc>
                <a:spcPct val="100000"/>
              </a:lnSpc>
            </a:pPr>
            <a:endParaRPr lang="ru-RU" dirty="0"/>
          </a:p>
          <a:p>
            <a:pPr algn="ctr">
              <a:lnSpc>
                <a:spcPct val="100000"/>
              </a:lnSpc>
            </a:pPr>
            <a:endParaRPr lang="ru-RU" dirty="0" smtClean="0"/>
          </a:p>
          <a:p>
            <a:pPr algn="ctr">
              <a:lnSpc>
                <a:spcPct val="100000"/>
              </a:lnSpc>
            </a:pPr>
            <a:endParaRPr lang="ru-RU" dirty="0"/>
          </a:p>
          <a:p>
            <a:pPr algn="ctr">
              <a:lnSpc>
                <a:spcPct val="100000"/>
              </a:lnSpc>
            </a:pPr>
            <a:endParaRPr lang="ru-RU" dirty="0" smtClean="0"/>
          </a:p>
          <a:p>
            <a:pPr algn="just">
              <a:lnSpc>
                <a:spcPct val="100000"/>
              </a:lnSpc>
            </a:pPr>
            <a:r>
              <a:rPr lang="ru-RU" sz="2000" dirty="0" smtClean="0"/>
              <a:t>Словарь</a:t>
            </a:r>
            <a:r>
              <a:rPr lang="ru-RU" sz="2000" dirty="0"/>
              <a:t>: на проезжей части, не по подземному переходу, не по пешеходному переходу, перебегал улицу на красный свет.</a:t>
            </a:r>
          </a:p>
        </p:txBody>
      </p:sp>
    </p:spTree>
    <p:extLst>
      <p:ext uri="{BB962C8B-B14F-4D97-AF65-F5344CB8AC3E}">
        <p14:creationId xmlns:p14="http://schemas.microsoft.com/office/powerpoint/2010/main" val="462277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601467"/>
            <a:ext cx="8928992" cy="864096"/>
          </a:xfrm>
        </p:spPr>
        <p:txBody>
          <a:bodyPr/>
          <a:lstStyle/>
          <a:p>
            <a:pPr algn="just"/>
            <a:r>
              <a:rPr lang="ru-RU" sz="2400" dirty="0" smtClean="0">
                <a:latin typeface="Bookman Old Style" pitchFamily="18" charset="0"/>
              </a:rPr>
              <a:t> </a:t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2400" dirty="0" smtClean="0">
                <a:latin typeface="Bookman Old Style" pitchFamily="18" charset="0"/>
              </a:rPr>
              <a:t> …                ………        </a:t>
            </a:r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</a:rPr>
              <a:t>…..  </a:t>
            </a:r>
            <a:r>
              <a:rPr lang="ru-RU" sz="2000" dirty="0" smtClean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Bookman Old Style" pitchFamily="18" charset="0"/>
              </a:rPr>
              <a:t>не по        </a:t>
            </a:r>
            <a:r>
              <a:rPr lang="ru-RU" sz="2400" dirty="0" smtClean="0">
                <a:latin typeface="Bookman Old Style" pitchFamily="18" charset="0"/>
              </a:rPr>
              <a:t>…..</a:t>
            </a:r>
            <a:r>
              <a:rPr lang="ru-RU" sz="2400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endParaRPr lang="ru-RU" sz="24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44824"/>
            <a:ext cx="6192688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99592" y="5301208"/>
            <a:ext cx="7939608" cy="115212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23528" y="5517232"/>
            <a:ext cx="8352928" cy="9361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chemeClr val="tx1"/>
                </a:solidFill>
              </a:rPr>
              <a:t>Словарь: на проезжей части, не по подземному переходу, не по пешеходному переходу, перебегал улицу на красный свет.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619672" y="764704"/>
            <a:ext cx="2160240" cy="53762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chemeClr val="tx1"/>
                </a:solidFill>
              </a:rPr>
              <a:t>           </a:t>
            </a:r>
            <a:r>
              <a:rPr lang="ru-RU" sz="2400" dirty="0" smtClean="0">
                <a:solidFill>
                  <a:schemeClr val="tx1"/>
                </a:solidFill>
              </a:rPr>
              <a:t>переходил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347864" y="764703"/>
            <a:ext cx="1521532" cy="53762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solidFill>
                  <a:schemeClr val="tx1"/>
                </a:solidFill>
              </a:rPr>
              <a:t>улицу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5220072" y="548680"/>
            <a:ext cx="3816424" cy="5844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</a:rPr>
              <a:t>п</a:t>
            </a:r>
            <a:r>
              <a:rPr lang="ru-RU" sz="2400" dirty="0" smtClean="0">
                <a:solidFill>
                  <a:schemeClr val="tx1"/>
                </a:solidFill>
              </a:rPr>
              <a:t>одземному переходу.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23528" y="332656"/>
            <a:ext cx="1296144" cy="5844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1800" dirty="0" smtClean="0"/>
              <a:t>Кто?</a:t>
            </a:r>
            <a:endParaRPr lang="ru-RU" sz="1800" dirty="0"/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835696" y="485056"/>
            <a:ext cx="1656184" cy="4320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1800" dirty="0" smtClean="0"/>
              <a:t>Что делал?</a:t>
            </a:r>
            <a:endParaRPr lang="ru-RU" sz="1800" dirty="0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3779912" y="332656"/>
            <a:ext cx="864096" cy="5844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1800" dirty="0"/>
              <a:t>Ч</a:t>
            </a:r>
            <a:r>
              <a:rPr lang="ru-RU" sz="1800" dirty="0" smtClean="0"/>
              <a:t>то?</a:t>
            </a:r>
            <a:endParaRPr lang="ru-RU" sz="1800" dirty="0"/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5508104" y="332656"/>
            <a:ext cx="2736304" cy="5844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1800" dirty="0" smtClean="0"/>
              <a:t>Где?</a:t>
            </a:r>
            <a:endParaRPr lang="ru-RU" sz="1800" dirty="0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1025860" y="5733256"/>
            <a:ext cx="6642484" cy="9361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152400" y="917104"/>
            <a:ext cx="1755304" cy="3852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solidFill>
                  <a:schemeClr val="tx1"/>
                </a:solidFill>
              </a:rPr>
              <a:t>Мальчик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974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64488" cy="1600200"/>
          </a:xfrm>
        </p:spPr>
        <p:txBody>
          <a:bodyPr/>
          <a:lstStyle/>
          <a:p>
            <a:pPr algn="l"/>
            <a:r>
              <a:rPr lang="ru-RU" sz="2800" dirty="0" smtClean="0"/>
              <a:t>        ...             ….                  …  </a:t>
            </a:r>
            <a:r>
              <a:rPr lang="ru-RU" sz="2400" dirty="0" smtClean="0">
                <a:solidFill>
                  <a:srgbClr val="FF0000"/>
                </a:solidFill>
              </a:rPr>
              <a:t>не по</a:t>
            </a:r>
            <a:r>
              <a:rPr lang="ru-RU" sz="2800" dirty="0" smtClean="0"/>
              <a:t>             …..    ……   .</a:t>
            </a:r>
            <a:endParaRPr lang="ru-RU" sz="28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713" y="1772816"/>
            <a:ext cx="6984776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79512" y="908720"/>
            <a:ext cx="1728192" cy="5040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solidFill>
                  <a:schemeClr val="tx1"/>
                </a:solidFill>
              </a:rPr>
              <a:t>Мальчик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35696" y="764704"/>
            <a:ext cx="2016224" cy="64807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solidFill>
                  <a:schemeClr val="tx1"/>
                </a:solidFill>
              </a:rPr>
              <a:t>переходил 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707904" y="836712"/>
            <a:ext cx="1224136" cy="57606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solidFill>
                  <a:schemeClr val="tx1"/>
                </a:solidFill>
              </a:rPr>
              <a:t>улицу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148064" y="764704"/>
            <a:ext cx="3816424" cy="64807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solidFill>
                  <a:schemeClr val="tx1"/>
                </a:solidFill>
              </a:rPr>
              <a:t>пешеходному переходу.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67544" y="404664"/>
            <a:ext cx="1592560" cy="6840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2400" dirty="0" smtClean="0"/>
              <a:t>Кто?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060104" y="260648"/>
            <a:ext cx="1791816" cy="72427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2400" dirty="0" smtClean="0"/>
              <a:t>Что делал? </a:t>
            </a:r>
            <a:endParaRPr lang="ru-RU" sz="2400" dirty="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851920" y="622784"/>
            <a:ext cx="1296144" cy="4659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2400" dirty="0" smtClean="0"/>
              <a:t>Что?</a:t>
            </a:r>
            <a:endParaRPr lang="ru-RU" sz="2400" dirty="0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5724128" y="404664"/>
            <a:ext cx="2592288" cy="6840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2400" dirty="0" smtClean="0"/>
              <a:t>Где?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2564904"/>
            <a:ext cx="76328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400" dirty="0" smtClean="0">
              <a:solidFill>
                <a:prstClr val="black"/>
              </a:solidFill>
            </a:endParaRPr>
          </a:p>
          <a:p>
            <a:pPr lvl="0"/>
            <a:endParaRPr lang="ru-RU" sz="2400" dirty="0">
              <a:solidFill>
                <a:prstClr val="black"/>
              </a:solidFill>
            </a:endParaRPr>
          </a:p>
          <a:p>
            <a:pPr lvl="0"/>
            <a:endParaRPr lang="ru-RU" sz="2400" dirty="0" smtClean="0">
              <a:solidFill>
                <a:prstClr val="black"/>
              </a:solidFill>
            </a:endParaRPr>
          </a:p>
          <a:p>
            <a:pPr lvl="0"/>
            <a:endParaRPr lang="ru-RU" sz="2400" dirty="0">
              <a:solidFill>
                <a:prstClr val="black"/>
              </a:solidFill>
            </a:endParaRPr>
          </a:p>
          <a:p>
            <a:pPr lvl="0"/>
            <a:endParaRPr lang="ru-RU" sz="2400" dirty="0" smtClean="0">
              <a:solidFill>
                <a:prstClr val="black"/>
              </a:solidFill>
            </a:endParaRPr>
          </a:p>
          <a:p>
            <a:pPr lvl="0"/>
            <a:endParaRPr lang="ru-RU" sz="2400" dirty="0">
              <a:solidFill>
                <a:prstClr val="black"/>
              </a:solidFill>
            </a:endParaRPr>
          </a:p>
          <a:p>
            <a:pPr lvl="0"/>
            <a:endParaRPr lang="ru-RU" sz="2400" dirty="0" smtClean="0">
              <a:solidFill>
                <a:prstClr val="black"/>
              </a:solidFill>
            </a:endParaRPr>
          </a:p>
          <a:p>
            <a:pPr lvl="0"/>
            <a:r>
              <a:rPr lang="ru-RU" sz="2400" dirty="0" smtClean="0">
                <a:solidFill>
                  <a:prstClr val="black"/>
                </a:solidFill>
              </a:rPr>
              <a:t>Словарь</a:t>
            </a:r>
            <a:r>
              <a:rPr lang="ru-RU" sz="2400" dirty="0">
                <a:solidFill>
                  <a:prstClr val="black"/>
                </a:solidFill>
              </a:rPr>
              <a:t>: на проезжей части, не по подземному переходу, не по пешеходному переходу, перебегал улицу на красный свет.</a:t>
            </a:r>
          </a:p>
        </p:txBody>
      </p:sp>
    </p:spTree>
    <p:extLst>
      <p:ext uri="{BB962C8B-B14F-4D97-AF65-F5344CB8AC3E}">
        <p14:creationId xmlns:p14="http://schemas.microsoft.com/office/powerpoint/2010/main" val="3100124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000" dirty="0" smtClean="0"/>
              <a:t>       …                     ....                      ….           … …                         …. …..</a:t>
            </a:r>
            <a:endParaRPr lang="ru-RU" sz="2000" dirty="0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04" y="1916832"/>
            <a:ext cx="7200800" cy="3470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23528" y="764704"/>
            <a:ext cx="2016224" cy="57606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</a:rPr>
              <a:t>Мальчик</a:t>
            </a:r>
            <a:endParaRPr lang="ru-RU" sz="24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907704" y="476672"/>
            <a:ext cx="2088232" cy="8640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solidFill>
                  <a:schemeClr val="tx1"/>
                </a:solidFill>
              </a:rPr>
              <a:t>перебегал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419872" y="764704"/>
            <a:ext cx="2088232" cy="57606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solidFill>
                  <a:schemeClr val="tx1"/>
                </a:solidFill>
              </a:rPr>
              <a:t>улицу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752020" y="764704"/>
            <a:ext cx="4572508" cy="57606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solidFill>
                  <a:schemeClr val="tx1"/>
                </a:solidFill>
              </a:rPr>
              <a:t>на красный сигнал светофора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75928" y="476672"/>
            <a:ext cx="2016224" cy="4320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latin typeface="Bookman Old Style" pitchFamily="18" charset="0"/>
              </a:rPr>
              <a:t>Кто?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1907704" y="476672"/>
            <a:ext cx="2232248" cy="4320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latin typeface="Bookman Old Style" pitchFamily="18" charset="0"/>
              </a:rPr>
              <a:t>Что делал?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4139952" y="476672"/>
            <a:ext cx="936104" cy="4320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2400" dirty="0">
                <a:latin typeface="Bookman Old Style" pitchFamily="18" charset="0"/>
              </a:rPr>
              <a:t>Ч</a:t>
            </a:r>
            <a:r>
              <a:rPr lang="ru-RU" sz="2400" dirty="0" smtClean="0">
                <a:latin typeface="Bookman Old Style" pitchFamily="18" charset="0"/>
              </a:rPr>
              <a:t>то?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5508104" y="476672"/>
            <a:ext cx="1368152" cy="4320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latin typeface="Bookman Old Style" pitchFamily="18" charset="0"/>
              </a:rPr>
              <a:t>Какой?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459504"/>
            <a:ext cx="784887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400" dirty="0" smtClean="0">
              <a:solidFill>
                <a:prstClr val="black"/>
              </a:solidFill>
            </a:endParaRPr>
          </a:p>
          <a:p>
            <a:pPr lvl="0"/>
            <a:endParaRPr lang="ru-RU" sz="2400" dirty="0">
              <a:solidFill>
                <a:prstClr val="black"/>
              </a:solidFill>
            </a:endParaRPr>
          </a:p>
          <a:p>
            <a:pPr lvl="0"/>
            <a:endParaRPr lang="ru-RU" sz="2400" dirty="0" smtClean="0">
              <a:solidFill>
                <a:prstClr val="black"/>
              </a:solidFill>
            </a:endParaRPr>
          </a:p>
          <a:p>
            <a:pPr lvl="0"/>
            <a:endParaRPr lang="ru-RU" sz="2400" dirty="0">
              <a:solidFill>
                <a:prstClr val="black"/>
              </a:solidFill>
            </a:endParaRPr>
          </a:p>
          <a:p>
            <a:pPr lvl="0"/>
            <a:endParaRPr lang="ru-RU" sz="2400" dirty="0" smtClean="0">
              <a:solidFill>
                <a:prstClr val="black"/>
              </a:solidFill>
            </a:endParaRPr>
          </a:p>
          <a:p>
            <a:pPr lvl="0"/>
            <a:endParaRPr lang="ru-RU" sz="2400" dirty="0">
              <a:solidFill>
                <a:prstClr val="black"/>
              </a:solidFill>
            </a:endParaRPr>
          </a:p>
          <a:p>
            <a:pPr lvl="0"/>
            <a:endParaRPr lang="ru-RU" sz="2400" dirty="0" smtClean="0">
              <a:solidFill>
                <a:prstClr val="black"/>
              </a:solidFill>
            </a:endParaRPr>
          </a:p>
          <a:p>
            <a:pPr lvl="0"/>
            <a:endParaRPr lang="ru-RU" sz="2400" dirty="0">
              <a:solidFill>
                <a:prstClr val="black"/>
              </a:solidFill>
            </a:endParaRPr>
          </a:p>
          <a:p>
            <a:pPr lvl="0"/>
            <a:r>
              <a:rPr lang="ru-RU" sz="2400" dirty="0" smtClean="0">
                <a:solidFill>
                  <a:prstClr val="black"/>
                </a:solidFill>
              </a:rPr>
              <a:t>Словарь</a:t>
            </a:r>
            <a:r>
              <a:rPr lang="ru-RU" sz="2400" dirty="0">
                <a:solidFill>
                  <a:prstClr val="black"/>
                </a:solidFill>
              </a:rPr>
              <a:t>: на проезжей части, не по подземному переходу, не по пешеходному переходу, перебегал улицу на красный свет.</a:t>
            </a:r>
          </a:p>
        </p:txBody>
      </p:sp>
    </p:spTree>
    <p:extLst>
      <p:ext uri="{BB962C8B-B14F-4D97-AF65-F5344CB8AC3E}">
        <p14:creationId xmlns:p14="http://schemas.microsoft.com/office/powerpoint/2010/main" val="1067190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Будем решать тест.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6265402"/>
              </p:ext>
            </p:extLst>
          </p:nvPr>
        </p:nvGraphicFramePr>
        <p:xfrm>
          <a:off x="457200" y="1600200"/>
          <a:ext cx="8229600" cy="4450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46848"/>
                <a:gridCol w="3682752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1.На какой</a:t>
                      </a:r>
                      <a:r>
                        <a:rPr lang="ru-RU" baseline="0" dirty="0" smtClean="0"/>
                        <a:t> сигнал светофора можно переходить улицу?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 желтый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 зелёный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               2.Где можно переходить улицу?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Перед</a:t>
                      </a:r>
                      <a:r>
                        <a:rPr lang="ru-RU" baseline="0" dirty="0" smtClean="0"/>
                        <a:t> приближающимся транспортом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 пешеходному переходу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                3. Как нужно обходить</a:t>
                      </a:r>
                      <a:r>
                        <a:rPr lang="ru-RU" baseline="0" dirty="0" smtClean="0"/>
                        <a:t> трамвай?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Обходить сзади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Обходить</a:t>
                      </a:r>
                      <a:r>
                        <a:rPr lang="ru-RU" baseline="0" dirty="0" smtClean="0"/>
                        <a:t> спереди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dirty="0" smtClean="0"/>
                        <a:t>                                                  4. Можно ли играть на дороге?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Можно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Нельзя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348879"/>
            <a:ext cx="43338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800" y="3381851"/>
            <a:ext cx="43338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821" y="4509120"/>
            <a:ext cx="43338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820" y="5589240"/>
            <a:ext cx="43338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665" y="2030808"/>
            <a:ext cx="32385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2986" y="3111469"/>
            <a:ext cx="32385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4721" y="4215433"/>
            <a:ext cx="32385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588" y="5295553"/>
            <a:ext cx="32385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3085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мы делали на уроке?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1.Повторяли главные правила дорожного движения.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2.Отвечали на вопросы.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3.Составляли предложения.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4.Решали тест.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                                        Урок окончен.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                    Молодцы!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46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Отгадайте загадку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tx1"/>
                </a:solidFill>
              </a:rPr>
              <a:t>У дороги он стоит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   </a:t>
            </a:r>
            <a:r>
              <a:rPr lang="ru-RU" dirty="0" smtClean="0">
                <a:solidFill>
                  <a:srgbClr val="FF0000"/>
                </a:solidFill>
              </a:rPr>
              <a:t>Красным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smtClean="0">
                <a:solidFill>
                  <a:srgbClr val="FFFF00"/>
                </a:solidFill>
              </a:rPr>
              <a:t>жёлтым           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   </a:t>
            </a:r>
            <a:r>
              <a:rPr lang="ru-RU" dirty="0" smtClean="0">
                <a:solidFill>
                  <a:schemeClr val="accent5"/>
                </a:solidFill>
              </a:rPr>
              <a:t>Зелёным</a:t>
            </a:r>
            <a:r>
              <a:rPr lang="ru-RU" dirty="0" smtClean="0">
                <a:solidFill>
                  <a:schemeClr val="tx1"/>
                </a:solidFill>
              </a:rPr>
              <a:t> цветом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   Он горит!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                                        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                                                       СВЕТОФОР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868144" y="2276872"/>
            <a:ext cx="1585680" cy="2773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2460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Будем говорить хорошо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</a:t>
            </a:r>
            <a:r>
              <a:rPr lang="ru-RU" dirty="0" smtClean="0">
                <a:solidFill>
                  <a:schemeClr val="tx1"/>
                </a:solidFill>
              </a:rPr>
              <a:t>С__ СВЕ___</a:t>
            </a: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                              СВЕ___ ТО__ФОР___</a:t>
            </a: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                              СВЕТОФОР</a:t>
            </a: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                              СИГНАЛ СВЕТОФОРА!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283968" y="3356992"/>
            <a:ext cx="2880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5292080" y="3068960"/>
            <a:ext cx="216024" cy="288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779912" y="4221088"/>
            <a:ext cx="2880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4427984" y="4005064"/>
            <a:ext cx="144016" cy="21602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4067944" y="4941168"/>
            <a:ext cx="72008" cy="21602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148064" y="5157192"/>
            <a:ext cx="25202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5796136" y="4941168"/>
            <a:ext cx="72008" cy="21602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83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712968" cy="1152128"/>
          </a:xfrm>
        </p:spPr>
        <p:txBody>
          <a:bodyPr/>
          <a:lstStyle/>
          <a:p>
            <a:r>
              <a:rPr lang="ru-RU" sz="3200" dirty="0" smtClean="0">
                <a:effectLst/>
                <a:latin typeface="Times New Roman"/>
                <a:ea typeface="Times New Roman"/>
              </a:rPr>
              <a:t>Переходить </a:t>
            </a:r>
            <a:r>
              <a:rPr lang="ru-RU" sz="3200" dirty="0">
                <a:effectLst/>
                <a:latin typeface="Times New Roman"/>
                <a:ea typeface="Times New Roman"/>
              </a:rPr>
              <a:t>улицу </a:t>
            </a:r>
            <a:r>
              <a:rPr lang="ru-RU" sz="3200" dirty="0" smtClean="0">
                <a:effectLst/>
                <a:latin typeface="Times New Roman"/>
                <a:ea typeface="Times New Roman"/>
              </a:rPr>
              <a:t>нужно на </a:t>
            </a:r>
            <a:r>
              <a:rPr lang="ru-RU" sz="3200" dirty="0">
                <a:effectLst/>
                <a:latin typeface="Times New Roman"/>
                <a:ea typeface="Times New Roman"/>
              </a:rPr>
              <a:t>зелёный сигнал </a:t>
            </a:r>
            <a:r>
              <a:rPr lang="ru-RU" sz="3200" dirty="0" smtClean="0">
                <a:effectLst/>
                <a:latin typeface="Times New Roman"/>
                <a:ea typeface="Times New Roman"/>
              </a:rPr>
              <a:t>светофора.</a:t>
            </a:r>
            <a:endParaRPr lang="ru-RU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908" y="1600200"/>
            <a:ext cx="6240184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8327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68952" cy="936104"/>
          </a:xfrm>
        </p:spPr>
        <p:txBody>
          <a:bodyPr/>
          <a:lstStyle/>
          <a:p>
            <a:r>
              <a:rPr lang="ru-RU" sz="2800" dirty="0" smtClean="0">
                <a:effectLst/>
                <a:latin typeface="Times New Roman"/>
                <a:ea typeface="Times New Roman"/>
              </a:rPr>
              <a:t> </a:t>
            </a:r>
            <a:r>
              <a:rPr lang="ru-RU" sz="2800" u="sng" dirty="0">
                <a:effectLst/>
                <a:latin typeface="Times New Roman"/>
                <a:ea typeface="Times New Roman"/>
              </a:rPr>
              <a:t>С</a:t>
            </a:r>
            <a:r>
              <a:rPr lang="ru-RU" sz="2800" u="sng" dirty="0" smtClean="0">
                <a:effectLst/>
                <a:latin typeface="Times New Roman"/>
                <a:ea typeface="Times New Roman"/>
              </a:rPr>
              <a:t>начала  </a:t>
            </a:r>
            <a:r>
              <a:rPr lang="ru-RU" sz="2800" dirty="0" smtClean="0">
                <a:effectLst/>
                <a:latin typeface="Times New Roman"/>
                <a:ea typeface="Times New Roman"/>
              </a:rPr>
              <a:t>я буду смотреть  </a:t>
            </a:r>
            <a:r>
              <a:rPr lang="ru-RU" sz="2800" u="sng" dirty="0" smtClean="0">
                <a:effectLst/>
                <a:latin typeface="Times New Roman"/>
                <a:ea typeface="Times New Roman"/>
              </a:rPr>
              <a:t>налево</a:t>
            </a:r>
            <a:r>
              <a:rPr lang="ru-RU" sz="2800" dirty="0">
                <a:effectLst/>
                <a:latin typeface="Times New Roman"/>
                <a:ea typeface="Times New Roman"/>
              </a:rPr>
              <a:t>, а </a:t>
            </a:r>
            <a:r>
              <a:rPr lang="ru-RU" sz="2800" u="sng" dirty="0">
                <a:effectLst/>
                <a:latin typeface="Times New Roman"/>
                <a:ea typeface="Times New Roman"/>
              </a:rPr>
              <a:t>потом </a:t>
            </a:r>
            <a:r>
              <a:rPr lang="ru-RU" sz="2800" u="sng" dirty="0" smtClean="0">
                <a:effectLst/>
                <a:latin typeface="Times New Roman"/>
                <a:ea typeface="Times New Roman"/>
              </a:rPr>
              <a:t>направо.</a:t>
            </a:r>
            <a:endParaRPr lang="ru-RU" sz="2800" u="sng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405" y="1600200"/>
            <a:ext cx="7943189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4338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712968" cy="1600200"/>
          </a:xfrm>
        </p:spPr>
        <p:txBody>
          <a:bodyPr/>
          <a:lstStyle/>
          <a:p>
            <a:r>
              <a:rPr lang="ru-RU" sz="2400" dirty="0" smtClean="0">
                <a:effectLst/>
                <a:latin typeface="Times New Roman"/>
                <a:ea typeface="Times New Roman"/>
              </a:rPr>
              <a:t>Нельзя перебегать улицу перед </a:t>
            </a:r>
            <a:r>
              <a:rPr lang="ru-RU" sz="2400" dirty="0">
                <a:effectLst/>
                <a:latin typeface="Times New Roman"/>
                <a:ea typeface="Times New Roman"/>
              </a:rPr>
              <a:t>приближающимся 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транспортом.</a:t>
            </a:r>
            <a:endParaRPr lang="ru-RU" sz="2400" dirty="0"/>
          </a:p>
        </p:txBody>
      </p:sp>
      <p:pic>
        <p:nvPicPr>
          <p:cNvPr id="3074" name="Picture 2" descr="C:\Users\Светлана\Desktop\РАБОТА 19-20\он-лайн урок развитие речи\0002-009-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069026"/>
            <a:ext cx="6192688" cy="4168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6424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1440160"/>
          </a:xfrm>
        </p:spPr>
        <p:txBody>
          <a:bodyPr/>
          <a:lstStyle/>
          <a:p>
            <a:r>
              <a:rPr lang="ru-RU" sz="3600" dirty="0">
                <a:effectLst/>
                <a:latin typeface="Times New Roman"/>
                <a:ea typeface="Times New Roman"/>
              </a:rPr>
              <a:t>Пешеходы должны ходить по тротуарам и пешеходным </a:t>
            </a:r>
            <a:r>
              <a:rPr lang="ru-RU" sz="3600" dirty="0" smtClean="0">
                <a:effectLst/>
                <a:latin typeface="Times New Roman"/>
                <a:ea typeface="Times New Roman"/>
              </a:rPr>
              <a:t>дорожкам.</a:t>
            </a:r>
            <a:endParaRPr lang="ru-RU" sz="3600" dirty="0"/>
          </a:p>
        </p:txBody>
      </p:sp>
      <p:pic>
        <p:nvPicPr>
          <p:cNvPr id="4" name="Объект 3" descr="https://fsd.kopilkaurokov.ru/uploads/user_file_5528d92882e70/ispol-zovaniie-didaktichieskikh-matierialov-uchashchimisia-dlia-riealizatsii-proghrammy-vnieurochnoi-dieiatiel-nosti-kruzhka-obzhieika_2.jpe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102" y="1600200"/>
            <a:ext cx="4787795" cy="452596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Стрелка вправо 5"/>
          <p:cNvSpPr/>
          <p:nvPr/>
        </p:nvSpPr>
        <p:spPr>
          <a:xfrm>
            <a:off x="179512" y="3212976"/>
            <a:ext cx="2016224" cy="864096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пешеходы</a:t>
            </a: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020272" y="2276872"/>
            <a:ext cx="2024608" cy="79208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56032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effectLst/>
                <a:latin typeface="Times New Roman"/>
                <a:ea typeface="Times New Roman"/>
              </a:rPr>
              <a:t>Нельзя играть на  </a:t>
            </a:r>
            <a:r>
              <a:rPr lang="ru-RU" sz="3600" dirty="0">
                <a:effectLst/>
                <a:latin typeface="Times New Roman"/>
                <a:ea typeface="Times New Roman"/>
              </a:rPr>
              <a:t>проезжей </a:t>
            </a:r>
            <a:r>
              <a:rPr lang="ru-RU" sz="3600" dirty="0" smtClean="0">
                <a:effectLst/>
                <a:latin typeface="Times New Roman"/>
                <a:ea typeface="Times New Roman"/>
              </a:rPr>
              <a:t>части.</a:t>
            </a:r>
            <a:endParaRPr lang="ru-RU" sz="3600" dirty="0"/>
          </a:p>
        </p:txBody>
      </p:sp>
      <p:pic>
        <p:nvPicPr>
          <p:cNvPr id="4" name="Объект 3" descr="https://avatars.mds.yandex.net/get-pdb/998741/f087e670-27aa-4087-937a-008255b60376/s1200?webp=false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714341"/>
            <a:ext cx="5486400" cy="4297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3564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836712"/>
            <a:ext cx="8280920" cy="528945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  <a:latin typeface="+mn-lt"/>
              </a:rPr>
              <a:t>Автобус обходить сзади. Трамвай обходить спереди.</a:t>
            </a:r>
            <a:endParaRPr lang="ru-RU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4" name="Рисунок 3" descr="https://ll25.ru/wp-content/uploads/2020/02/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348880"/>
            <a:ext cx="3384376" cy="34169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67327"/>
            <a:ext cx="3672407" cy="3398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1767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320</TotalTime>
  <Words>411</Words>
  <Application>Microsoft Office PowerPoint</Application>
  <PresentationFormat>Экран (4:3)</PresentationFormat>
  <Paragraphs>126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Arial</vt:lpstr>
      <vt:lpstr>Bookman Old Style</vt:lpstr>
      <vt:lpstr>Calibri</vt:lpstr>
      <vt:lpstr>Century Gothic</vt:lpstr>
      <vt:lpstr>Courier New</vt:lpstr>
      <vt:lpstr>Palatino Linotype</vt:lpstr>
      <vt:lpstr>Times New Roman</vt:lpstr>
      <vt:lpstr>Исполнительная</vt:lpstr>
      <vt:lpstr> Развитие речи 2 класс учебник Русский язык.Развитие речи Т.С.Зыкова, З.Г.Кац, Л.И.Руленко  Тема урока: «Правила дорожного движения»  </vt:lpstr>
      <vt:lpstr>Отгадайте загадку</vt:lpstr>
      <vt:lpstr>Будем говорить хорошо</vt:lpstr>
      <vt:lpstr>Переходить улицу нужно на зелёный сигнал светофора.</vt:lpstr>
      <vt:lpstr> Сначала  я буду смотреть  налево, а потом направо.</vt:lpstr>
      <vt:lpstr>Нельзя перебегать улицу перед приближающимся транспортом.</vt:lpstr>
      <vt:lpstr>Пешеходы должны ходить по тротуарам и пешеходным дорожкам.</vt:lpstr>
      <vt:lpstr>Нельзя играть на  проезжей части.</vt:lpstr>
      <vt:lpstr>Презентация PowerPoint</vt:lpstr>
      <vt:lpstr>Правила дорожного движения</vt:lpstr>
      <vt:lpstr>Мальчик попал в больницу.  Почему?</vt:lpstr>
      <vt:lpstr>Кто?    Что делал?  Где? …….       …..    на          ……  </vt:lpstr>
      <vt:lpstr>   …                ………        …..    не по        ….. </vt:lpstr>
      <vt:lpstr>        ...             ….                  …  не по             …..    ……   .</vt:lpstr>
      <vt:lpstr>       …                     ....                      ….           … …                         …. …..</vt:lpstr>
      <vt:lpstr>Будем решать тест.</vt:lpstr>
      <vt:lpstr>Что мы делали на уроке?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 2 класс Тема урока: «Правила дорожного движения» учебник Русский язык.Развитие речи Т.С.Зыкова, З.Г.Кац, Л.И.Руленко</dc:title>
  <dc:creator>Светлана</dc:creator>
  <cp:lastModifiedBy>Андрюкова Полина Александровна</cp:lastModifiedBy>
  <cp:revision>23</cp:revision>
  <dcterms:created xsi:type="dcterms:W3CDTF">2020-04-02T07:23:22Z</dcterms:created>
  <dcterms:modified xsi:type="dcterms:W3CDTF">2020-04-08T08:52:38Z</dcterms:modified>
</cp:coreProperties>
</file>