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>
            <a:extLst>
              <a:ext uri="{FF2B5EF4-FFF2-40B4-BE49-F238E27FC236}">
                <a16:creationId xmlns="" xmlns:a16="http://schemas.microsoft.com/office/drawing/2014/main" id="{0D57E7FA-E8FC-45AC-868F-CDC8144939D6}"/>
              </a:ext>
            </a:extLst>
          </p:cNvPr>
          <p:cNvSpPr/>
          <p:nvPr/>
        </p:nvSpPr>
        <p:spPr>
          <a:xfrm rot="10800000" flipV="1">
            <a:off x="2599854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CE951E3-0794-422C-AF76-0AD4A7FB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14EBFA8-0291-4D77-A9D9-B17FC23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57AC4D4-C4EE-4624-A329-C608A1D5A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95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=""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813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01C888B-58B8-4428-8B1D-4E26FC5D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3314F67B-D516-42FA-A2CA-2DCD37CFE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82BA5FF-4919-4FF8-9C04-06CE156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BEDA970-128E-4150-8E5A-A1B056E8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AEC6CD1-EE5E-42EF-B76D-BB803BA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304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550C2A1B-34CA-4877-9435-D77DF3257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4F255E5E-4A81-44CC-8D99-F56E625D4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9CEECF-A221-4ECC-AD9C-E197D516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18F41AE-0DDE-49ED-9F0C-E0E16F599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7B47FB7-77F0-4C43-B81E-D04B31C9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824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=""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230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=""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629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=""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712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=""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84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=""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75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48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>
            <a:extLst>
              <a:ext uri="{FF2B5EF4-FFF2-40B4-BE49-F238E27FC236}">
                <a16:creationId xmlns="" xmlns:a16="http://schemas.microsoft.com/office/drawing/2014/main" id="{736BF44D-E8DD-45FA-931D-CBCC67D57944}"/>
              </a:ext>
            </a:extLst>
          </p:cNvPr>
          <p:cNvSpPr/>
          <p:nvPr/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589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=""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150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675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1" r:id="rId11"/>
    <p:sldLayoutId id="214748366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06DA9DF9-31F7-4056-B42E-878CC92417B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1ABDE2B-FFF7-4185-8C0C-7244B3842F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7" y="643468"/>
            <a:ext cx="6202176" cy="24580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/>
              <a:t>ВЫЧИТАНИЕ ОТРИЦАТЕЛЬНЫХ ЧИСЕЛ И ЧИСЕЛ С РАЗНЫМИ </a:t>
            </a:r>
            <a:r>
              <a:rPr lang="ru-RU" sz="3600" b="1" dirty="0" smtClean="0"/>
              <a:t>ЗНАКАМИ </a:t>
            </a:r>
            <a:br>
              <a:rPr lang="ru-RU" sz="3600" b="1" dirty="0" smtClean="0"/>
            </a:br>
            <a:r>
              <a:rPr lang="ru-RU" sz="3600" b="1" dirty="0" smtClean="0"/>
              <a:t>6 класс</a:t>
            </a:r>
            <a:endParaRPr lang="ru-RU" sz="3600" b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B616E9BD-2C1F-420F-92AE-0315122793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0768" y="4596714"/>
            <a:ext cx="6326660" cy="1456464"/>
          </a:xfrm>
        </p:spPr>
        <p:txBody>
          <a:bodyPr>
            <a:normAutofit fontScale="55000" lnSpcReduction="20000"/>
          </a:bodyPr>
          <a:lstStyle/>
          <a:p>
            <a:pPr algn="r"/>
            <a:r>
              <a:rPr lang="ru-RU" dirty="0" smtClean="0">
                <a:latin typeface="Bookman Old Style" pitchFamily="18" charset="0"/>
                <a:ea typeface="Times New Roman"/>
              </a:rPr>
              <a:t>Государственное бюджетное общеобразовательное учреждение Свердловской области «Екатеринбургская школа-интернат № 11, реализующая адаптированные общеобразовательные программы </a:t>
            </a:r>
          </a:p>
          <a:p>
            <a:pPr algn="r"/>
            <a:r>
              <a:rPr lang="ru-RU" dirty="0" smtClean="0">
                <a:latin typeface="Bookman Old Style" pitchFamily="18" charset="0"/>
              </a:rPr>
              <a:t>Иванов Антон Владимирович,</a:t>
            </a:r>
          </a:p>
          <a:p>
            <a:pPr algn="r"/>
            <a:r>
              <a:rPr lang="ru-RU" dirty="0" smtClean="0">
                <a:latin typeface="Bookman Old Style" pitchFamily="18" charset="0"/>
              </a:rPr>
              <a:t>Учитель математики</a:t>
            </a:r>
            <a:endParaRPr lang="ru-RU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408F9A7F-155B-44F4-AFCC-98B412F9EC2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37701" r="4261" b="-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71715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0AB71A1-755A-4B47-BD01-59AB800C0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Изучение новой темы: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DDFB6A4-E04B-46D6-8406-25268DFA29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3037"/>
            <a:ext cx="10515600" cy="50598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Проверь себя: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="" xmlns:a16="http://schemas.microsoft.com/office/drawing/2014/main" id="{E1A20135-7180-46BB-AD5F-E09DA3B9AA17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5745559"/>
          <a:ext cx="10118556" cy="853440"/>
        </p:xfrm>
        <a:graphic>
          <a:graphicData uri="http://schemas.openxmlformats.org/drawingml/2006/table">
            <a:tbl>
              <a:tblPr firstRow="1" firstCol="1" bandRow="1"/>
              <a:tblGrid>
                <a:gridCol w="1445508">
                  <a:extLst>
                    <a:ext uri="{9D8B030D-6E8A-4147-A177-3AD203B41FA5}">
                      <a16:colId xmlns="" xmlns:a16="http://schemas.microsoft.com/office/drawing/2014/main" val="1944271560"/>
                    </a:ext>
                  </a:extLst>
                </a:gridCol>
                <a:gridCol w="1445508">
                  <a:extLst>
                    <a:ext uri="{9D8B030D-6E8A-4147-A177-3AD203B41FA5}">
                      <a16:colId xmlns="" xmlns:a16="http://schemas.microsoft.com/office/drawing/2014/main" val="2807729114"/>
                    </a:ext>
                  </a:extLst>
                </a:gridCol>
                <a:gridCol w="1445508">
                  <a:extLst>
                    <a:ext uri="{9D8B030D-6E8A-4147-A177-3AD203B41FA5}">
                      <a16:colId xmlns="" xmlns:a16="http://schemas.microsoft.com/office/drawing/2014/main" val="2093759766"/>
                    </a:ext>
                  </a:extLst>
                </a:gridCol>
                <a:gridCol w="1445508">
                  <a:extLst>
                    <a:ext uri="{9D8B030D-6E8A-4147-A177-3AD203B41FA5}">
                      <a16:colId xmlns="" xmlns:a16="http://schemas.microsoft.com/office/drawing/2014/main" val="941946946"/>
                    </a:ext>
                  </a:extLst>
                </a:gridCol>
                <a:gridCol w="1445508">
                  <a:extLst>
                    <a:ext uri="{9D8B030D-6E8A-4147-A177-3AD203B41FA5}">
                      <a16:colId xmlns="" xmlns:a16="http://schemas.microsoft.com/office/drawing/2014/main" val="4045870368"/>
                    </a:ext>
                  </a:extLst>
                </a:gridCol>
                <a:gridCol w="1445508">
                  <a:extLst>
                    <a:ext uri="{9D8B030D-6E8A-4147-A177-3AD203B41FA5}">
                      <a16:colId xmlns="" xmlns:a16="http://schemas.microsoft.com/office/drawing/2014/main" val="2565697649"/>
                    </a:ext>
                  </a:extLst>
                </a:gridCol>
                <a:gridCol w="1445508">
                  <a:extLst>
                    <a:ext uri="{9D8B030D-6E8A-4147-A177-3AD203B41FA5}">
                      <a16:colId xmlns="" xmlns:a16="http://schemas.microsoft.com/office/drawing/2014/main" val="239825128"/>
                    </a:ext>
                  </a:extLst>
                </a:gridCol>
              </a:tblGrid>
              <a:tr h="373658"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-88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93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-256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-34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92325811"/>
                  </a:ext>
                </a:extLst>
              </a:tr>
              <a:tr h="373658"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46303523"/>
                  </a:ext>
                </a:extLst>
              </a:tr>
            </a:tbl>
          </a:graphicData>
        </a:graphic>
      </p:graphicFrame>
      <p:graphicFrame>
        <p:nvGraphicFramePr>
          <p:cNvPr id="5" name="Таблица 4">
            <a:extLst>
              <a:ext uri="{FF2B5EF4-FFF2-40B4-BE49-F238E27FC236}">
                <a16:creationId xmlns="" xmlns:a16="http://schemas.microsoft.com/office/drawing/2014/main" id="{E4F86333-17FD-474F-B640-56474423EF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757315"/>
              </p:ext>
            </p:extLst>
          </p:nvPr>
        </p:nvGraphicFramePr>
        <p:xfrm>
          <a:off x="838200" y="2117557"/>
          <a:ext cx="10118556" cy="3413760"/>
        </p:xfrm>
        <a:graphic>
          <a:graphicData uri="http://schemas.openxmlformats.org/drawingml/2006/table">
            <a:tbl>
              <a:tblPr firstRow="1" firstCol="1" bandRow="1"/>
              <a:tblGrid>
                <a:gridCol w="5058736">
                  <a:extLst>
                    <a:ext uri="{9D8B030D-6E8A-4147-A177-3AD203B41FA5}">
                      <a16:colId xmlns="" xmlns:a16="http://schemas.microsoft.com/office/drawing/2014/main" val="335966202"/>
                    </a:ext>
                  </a:extLst>
                </a:gridCol>
                <a:gridCol w="5059820">
                  <a:extLst>
                    <a:ext uri="{9D8B030D-6E8A-4147-A177-3AD203B41FA5}">
                      <a16:colId xmlns="" xmlns:a16="http://schemas.microsoft.com/office/drawing/2014/main" val="2155908270"/>
                    </a:ext>
                  </a:extLst>
                </a:gridCol>
              </a:tblGrid>
              <a:tr h="413426"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Примеры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Порядок букв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5132040"/>
                  </a:ext>
                </a:extLst>
              </a:tr>
              <a:tr h="413426"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1)15-(-39)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М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32979704"/>
                  </a:ext>
                </a:extLst>
              </a:tr>
              <a:tr h="413426"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2)80-(-13)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О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74185185"/>
                  </a:ext>
                </a:extLst>
              </a:tr>
              <a:tr h="413426"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3)8-42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Л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463859301"/>
                  </a:ext>
                </a:extLst>
              </a:tr>
              <a:tr h="413426"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4)-128-128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О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44419034"/>
                  </a:ext>
                </a:extLst>
              </a:tr>
              <a:tr h="413426"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5)-56-32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Д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874598135"/>
                  </a:ext>
                </a:extLst>
              </a:tr>
              <a:tr h="413426"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6)32-32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Е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80645734"/>
                  </a:ext>
                </a:extLst>
              </a:tr>
              <a:tr h="413426"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7)48-(-27)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Ц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674330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6517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1D6DCE7-5313-4F41-9875-56486C3F4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Изучение нового материала: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C82D3E6-D913-4D52-88CF-E67602190B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Заполни таблицу: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="" xmlns:a16="http://schemas.microsoft.com/office/drawing/2014/main" id="{9C10F143-B934-4D58-AC16-C3457A9B22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495713"/>
              </p:ext>
            </p:extLst>
          </p:nvPr>
        </p:nvGraphicFramePr>
        <p:xfrm>
          <a:off x="1203158" y="2679032"/>
          <a:ext cx="10150643" cy="3493168"/>
        </p:xfrm>
        <a:graphic>
          <a:graphicData uri="http://schemas.openxmlformats.org/drawingml/2006/table">
            <a:tbl>
              <a:tblPr/>
              <a:tblGrid>
                <a:gridCol w="1850733">
                  <a:extLst>
                    <a:ext uri="{9D8B030D-6E8A-4147-A177-3AD203B41FA5}">
                      <a16:colId xmlns="" xmlns:a16="http://schemas.microsoft.com/office/drawing/2014/main" val="2099476738"/>
                    </a:ext>
                  </a:extLst>
                </a:gridCol>
                <a:gridCol w="1659982">
                  <a:extLst>
                    <a:ext uri="{9D8B030D-6E8A-4147-A177-3AD203B41FA5}">
                      <a16:colId xmlns="" xmlns:a16="http://schemas.microsoft.com/office/drawing/2014/main" val="1761593889"/>
                    </a:ext>
                  </a:extLst>
                </a:gridCol>
                <a:gridCol w="1659982">
                  <a:extLst>
                    <a:ext uri="{9D8B030D-6E8A-4147-A177-3AD203B41FA5}">
                      <a16:colId xmlns="" xmlns:a16="http://schemas.microsoft.com/office/drawing/2014/main" val="4049779328"/>
                    </a:ext>
                  </a:extLst>
                </a:gridCol>
                <a:gridCol w="1659982">
                  <a:extLst>
                    <a:ext uri="{9D8B030D-6E8A-4147-A177-3AD203B41FA5}">
                      <a16:colId xmlns="" xmlns:a16="http://schemas.microsoft.com/office/drawing/2014/main" val="1556462195"/>
                    </a:ext>
                  </a:extLst>
                </a:gridCol>
                <a:gridCol w="1659982">
                  <a:extLst>
                    <a:ext uri="{9D8B030D-6E8A-4147-A177-3AD203B41FA5}">
                      <a16:colId xmlns="" xmlns:a16="http://schemas.microsoft.com/office/drawing/2014/main" val="1479512999"/>
                    </a:ext>
                  </a:extLst>
                </a:gridCol>
                <a:gridCol w="1659982">
                  <a:extLst>
                    <a:ext uri="{9D8B030D-6E8A-4147-A177-3AD203B41FA5}">
                      <a16:colId xmlns="" xmlns:a16="http://schemas.microsoft.com/office/drawing/2014/main" val="1786860257"/>
                    </a:ext>
                  </a:extLst>
                </a:gridCol>
              </a:tblGrid>
              <a:tr h="8732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62175" algn="l"/>
                        </a:tabLst>
                      </a:pPr>
                      <a:r>
                        <a:rPr lang="en-US" sz="4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62175" algn="l"/>
                        </a:tabLst>
                      </a:pPr>
                      <a:r>
                        <a:rPr lang="ru-RU" sz="4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62175" algn="l"/>
                        </a:tabLst>
                      </a:pPr>
                      <a:r>
                        <a:rPr lang="ru-RU" sz="4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- 4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62175" algn="l"/>
                        </a:tabLst>
                      </a:pPr>
                      <a:r>
                        <a:rPr lang="ru-RU" sz="4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- 2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62175" algn="l"/>
                        </a:tabLst>
                      </a:pPr>
                      <a:r>
                        <a:rPr lang="ru-RU" sz="4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- 5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62175" algn="l"/>
                        </a:tabLst>
                      </a:pPr>
                      <a:r>
                        <a:rPr lang="ru-RU" sz="4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24964192"/>
                  </a:ext>
                </a:extLst>
              </a:tr>
              <a:tr h="8732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62175" algn="l"/>
                        </a:tabLst>
                      </a:pPr>
                      <a:r>
                        <a:rPr lang="en-US" sz="4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62175" algn="l"/>
                        </a:tabLst>
                      </a:pPr>
                      <a:r>
                        <a:rPr lang="ru-RU" sz="4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62175" algn="l"/>
                        </a:tabLst>
                      </a:pPr>
                      <a:r>
                        <a:rPr lang="ru-RU" sz="4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62175" algn="l"/>
                        </a:tabLst>
                      </a:pP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62175" algn="l"/>
                        </a:tabLst>
                      </a:pPr>
                      <a:r>
                        <a:rPr lang="ru-RU" sz="4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- 7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62175" algn="l"/>
                        </a:tabLst>
                      </a:pPr>
                      <a:r>
                        <a:rPr lang="ru-RU" sz="4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8874231"/>
                  </a:ext>
                </a:extLst>
              </a:tr>
              <a:tr h="8732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62175" algn="l"/>
                        </a:tabLst>
                      </a:pPr>
                      <a:r>
                        <a:rPr lang="en-US" sz="4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ru-RU" sz="4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а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62175" algn="l"/>
                        </a:tabLst>
                      </a:pPr>
                      <a:r>
                        <a:rPr lang="ru-RU" sz="4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-4 </a:t>
                      </a:r>
                      <a:endParaRPr lang="ru-RU" sz="2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62175" algn="l"/>
                        </a:tabLst>
                      </a:pPr>
                      <a:r>
                        <a:rPr lang="ru-RU" sz="4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62175" algn="l"/>
                        </a:tabLst>
                      </a:pPr>
                      <a:r>
                        <a:rPr lang="ru-RU" sz="4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62175" algn="l"/>
                        </a:tabLst>
                      </a:pPr>
                      <a:r>
                        <a:rPr lang="ru-RU" sz="4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62175" algn="l"/>
                        </a:tabLst>
                      </a:pPr>
                      <a:r>
                        <a:rPr lang="ru-RU" sz="4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26513399"/>
                  </a:ext>
                </a:extLst>
              </a:tr>
              <a:tr h="8732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62175" algn="l"/>
                        </a:tabLst>
                      </a:pPr>
                      <a:r>
                        <a:rPr lang="ru-RU" sz="4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 - </a:t>
                      </a:r>
                      <a:r>
                        <a:rPr lang="en-US" sz="4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62175" algn="l"/>
                        </a:tabLst>
                      </a:pPr>
                      <a:r>
                        <a:rPr lang="ru-RU" sz="4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4</a:t>
                      </a:r>
                      <a:endParaRPr lang="ru-RU" sz="2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62175" algn="l"/>
                        </a:tabLst>
                      </a:pPr>
                      <a:r>
                        <a:rPr lang="ru-RU" sz="4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62175" algn="l"/>
                        </a:tabLst>
                      </a:pPr>
                      <a:r>
                        <a:rPr lang="ru-RU" sz="4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62175" algn="l"/>
                        </a:tabLst>
                      </a:pPr>
                      <a:r>
                        <a:rPr lang="ru-RU" sz="4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62175" algn="l"/>
                        </a:tabLst>
                      </a:pP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48682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107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FE4B4B8-9F08-4B51-B078-8D04CBDC2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нового вы узнали на уроке?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24233C8-A4D2-4AFE-B787-328F9E81C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305" y="1331495"/>
            <a:ext cx="11405937" cy="5277852"/>
          </a:xfrm>
        </p:spPr>
        <p:txBody>
          <a:bodyPr/>
          <a:lstStyle/>
          <a:p>
            <a:r>
              <a:rPr lang="ru-RU" dirty="0"/>
              <a:t>Соотнесите примеры и правила с помощью которых вы будете их решать: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="" xmlns:a16="http://schemas.microsoft.com/office/drawing/2014/main" id="{2A0850FB-0E53-42E0-AA24-F4A61ADDA4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356879"/>
              </p:ext>
            </p:extLst>
          </p:nvPr>
        </p:nvGraphicFramePr>
        <p:xfrm>
          <a:off x="497305" y="2470483"/>
          <a:ext cx="11405937" cy="4138863"/>
        </p:xfrm>
        <a:graphic>
          <a:graphicData uri="http://schemas.openxmlformats.org/drawingml/2006/table">
            <a:tbl>
              <a:tblPr firstRow="1" firstCol="1" bandRow="1"/>
              <a:tblGrid>
                <a:gridCol w="7325178">
                  <a:extLst>
                    <a:ext uri="{9D8B030D-6E8A-4147-A177-3AD203B41FA5}">
                      <a16:colId xmlns="" xmlns:a16="http://schemas.microsoft.com/office/drawing/2014/main" val="2682660721"/>
                    </a:ext>
                  </a:extLst>
                </a:gridCol>
                <a:gridCol w="4080759">
                  <a:extLst>
                    <a:ext uri="{9D8B030D-6E8A-4147-A177-3AD203B41FA5}">
                      <a16:colId xmlns="" xmlns:a16="http://schemas.microsoft.com/office/drawing/2014/main" val="2809543693"/>
                    </a:ext>
                  </a:extLst>
                </a:gridCol>
              </a:tblGrid>
              <a:tr h="1379621">
                <a:tc>
                  <a:txBody>
                    <a:bodyPr/>
                    <a:lstStyle/>
                    <a:p>
                      <a:pPr marL="186690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1.из большего модуля слагаемых вычесть меньший.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86690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2.подставить к полученному числу знак слагаемого с большим модулем.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3,2-6=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47778708"/>
                  </a:ext>
                </a:extLst>
              </a:tr>
              <a:tr h="1839495">
                <a:tc>
                  <a:txBody>
                    <a:bodyPr/>
                    <a:lstStyle/>
                    <a:p>
                      <a:pPr marL="186690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1.вычитание заменить на сумму, а вычитаемое заменить на противоположное число.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99390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2.сложить полученные числа с помощью правил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86690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сложения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-4+(-5)=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223581665"/>
                  </a:ext>
                </a:extLst>
              </a:tr>
              <a:tr h="919747">
                <a:tc>
                  <a:txBody>
                    <a:bodyPr/>
                    <a:lstStyle/>
                    <a:p>
                      <a:pPr marL="186690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1.сложить модули этих чисел.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99390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2.поставить перед суммой знак минуса.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-9,3+2,7=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034440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77692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FE4B4B8-9F08-4B51-B078-8D04CBDC2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нового вы узнали на уроке?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24233C8-A4D2-4AFE-B787-328F9E81C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305" y="1331495"/>
            <a:ext cx="11405937" cy="5277852"/>
          </a:xfrm>
        </p:spPr>
        <p:txBody>
          <a:bodyPr/>
          <a:lstStyle/>
          <a:p>
            <a:r>
              <a:rPr lang="ru-RU" dirty="0"/>
              <a:t>Проверьте себя: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="" xmlns:a16="http://schemas.microsoft.com/office/drawing/2014/main" id="{2A0850FB-0E53-42E0-AA24-F4A61ADDA4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8740509"/>
              </p:ext>
            </p:extLst>
          </p:nvPr>
        </p:nvGraphicFramePr>
        <p:xfrm>
          <a:off x="497305" y="2470483"/>
          <a:ext cx="11405937" cy="4138863"/>
        </p:xfrm>
        <a:graphic>
          <a:graphicData uri="http://schemas.openxmlformats.org/drawingml/2006/table">
            <a:tbl>
              <a:tblPr firstRow="1" firstCol="1" bandRow="1"/>
              <a:tblGrid>
                <a:gridCol w="7325178">
                  <a:extLst>
                    <a:ext uri="{9D8B030D-6E8A-4147-A177-3AD203B41FA5}">
                      <a16:colId xmlns="" xmlns:a16="http://schemas.microsoft.com/office/drawing/2014/main" val="2682660721"/>
                    </a:ext>
                  </a:extLst>
                </a:gridCol>
                <a:gridCol w="4080759">
                  <a:extLst>
                    <a:ext uri="{9D8B030D-6E8A-4147-A177-3AD203B41FA5}">
                      <a16:colId xmlns="" xmlns:a16="http://schemas.microsoft.com/office/drawing/2014/main" val="2809543693"/>
                    </a:ext>
                  </a:extLst>
                </a:gridCol>
              </a:tblGrid>
              <a:tr h="1379621">
                <a:tc>
                  <a:txBody>
                    <a:bodyPr/>
                    <a:lstStyle/>
                    <a:p>
                      <a:pPr marL="186690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1.из большего модуля слагаемых вычесть меньший.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86690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2.подставить к полученному числу знак слагаемого с большим модулем.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-9,3+2,7=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47778708"/>
                  </a:ext>
                </a:extLst>
              </a:tr>
              <a:tr h="1839495">
                <a:tc>
                  <a:txBody>
                    <a:bodyPr/>
                    <a:lstStyle/>
                    <a:p>
                      <a:pPr marL="186690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1.вычитание заменить на сумму, а вычитаемое заменить на противоположное число.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99390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2.сложить полученные числа с помощью правил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86690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сложения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3,2-6=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223581665"/>
                  </a:ext>
                </a:extLst>
              </a:tr>
              <a:tr h="919747">
                <a:tc>
                  <a:txBody>
                    <a:bodyPr/>
                    <a:lstStyle/>
                    <a:p>
                      <a:pPr marL="186690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1.сложить модули этих чисел.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99390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2.поставить перед суммой знак минуса.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-4+(-5)=</a:t>
                      </a:r>
                    </a:p>
                    <a:p>
                      <a:pPr algn="ctr"/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034440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52530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081EF10-9381-4625-8393-F5F20327D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Выполните домашнее задание: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81C878DD-4885-4298-8890-98CB0528FB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38" y="1573169"/>
            <a:ext cx="7372351" cy="4012164"/>
          </a:xfr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01344822-EAAE-44A3-8C37-A240B83DCE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926" y="5768390"/>
            <a:ext cx="6096276" cy="724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724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96CDFF5-2199-4D9D-A722-872035675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Повторение: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B19ED49-B162-4FA2-B0C7-FCDFB1E2D6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Соотнесите буквенную и цифровую запись.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="" xmlns:a16="http://schemas.microsoft.com/office/drawing/2014/main" id="{E44950B5-9956-48A9-97F1-A7FE0655D8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112061"/>
              </p:ext>
            </p:extLst>
          </p:nvPr>
        </p:nvGraphicFramePr>
        <p:xfrm>
          <a:off x="1540042" y="2775284"/>
          <a:ext cx="9641305" cy="3396915"/>
        </p:xfrm>
        <a:graphic>
          <a:graphicData uri="http://schemas.openxmlformats.org/drawingml/2006/table">
            <a:tbl>
              <a:tblPr firstRow="1" firstCol="1" bandRow="1"/>
              <a:tblGrid>
                <a:gridCol w="4820137">
                  <a:extLst>
                    <a:ext uri="{9D8B030D-6E8A-4147-A177-3AD203B41FA5}">
                      <a16:colId xmlns="" xmlns:a16="http://schemas.microsoft.com/office/drawing/2014/main" val="1578533961"/>
                    </a:ext>
                  </a:extLst>
                </a:gridCol>
                <a:gridCol w="4821168">
                  <a:extLst>
                    <a:ext uri="{9D8B030D-6E8A-4147-A177-3AD203B41FA5}">
                      <a16:colId xmlns="" xmlns:a16="http://schemas.microsoft.com/office/drawing/2014/main" val="1660038480"/>
                    </a:ext>
                  </a:extLst>
                </a:gridCol>
              </a:tblGrid>
              <a:tr h="679383">
                <a:tc>
                  <a:txBody>
                    <a:bodyPr/>
                    <a:lstStyle/>
                    <a:p>
                      <a:pPr marL="186690" algn="ctr"/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ru-RU" sz="3600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 тепла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algn="ctr"/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-20</a:t>
                      </a:r>
                      <a:r>
                        <a:rPr lang="ru-RU" sz="3600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4860506"/>
                  </a:ext>
                </a:extLst>
              </a:tr>
              <a:tr h="679383">
                <a:tc>
                  <a:txBody>
                    <a:bodyPr/>
                    <a:lstStyle/>
                    <a:p>
                      <a:pPr marL="186690" algn="ctr"/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ru-RU" sz="3600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 мороза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algn="ctr"/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ru-RU" sz="3600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49816752"/>
                  </a:ext>
                </a:extLst>
              </a:tr>
              <a:tr h="679383">
                <a:tc>
                  <a:txBody>
                    <a:bodyPr/>
                    <a:lstStyle/>
                    <a:p>
                      <a:pPr marL="186690" algn="ctr"/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ru-RU" sz="3600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 мороза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algn="ctr"/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-10</a:t>
                      </a:r>
                      <a:r>
                        <a:rPr lang="ru-RU" sz="3600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751102330"/>
                  </a:ext>
                </a:extLst>
              </a:tr>
              <a:tr h="679383">
                <a:tc>
                  <a:txBody>
                    <a:bodyPr/>
                    <a:lstStyle/>
                    <a:p>
                      <a:pPr marL="186690" algn="ctr"/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ru-RU" sz="3600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 тепла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algn="ctr"/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-30</a:t>
                      </a:r>
                      <a:r>
                        <a:rPr lang="ru-RU" sz="3600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76378844"/>
                  </a:ext>
                </a:extLst>
              </a:tr>
              <a:tr h="679383">
                <a:tc>
                  <a:txBody>
                    <a:bodyPr/>
                    <a:lstStyle/>
                    <a:p>
                      <a:pPr marL="186690" algn="ctr"/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ru-RU" sz="3600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 мороза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algn="ctr"/>
                      <a:r>
                        <a:rPr lang="ru-RU" sz="3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ru-RU" sz="3600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7915351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5288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96CDFF5-2199-4D9D-A722-872035675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Повторение: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B19ED49-B162-4FA2-B0C7-FCDFB1E2D6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Проверьте себя: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="" xmlns:a16="http://schemas.microsoft.com/office/drawing/2014/main" id="{E44950B5-9956-48A9-97F1-A7FE0655D8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976850"/>
              </p:ext>
            </p:extLst>
          </p:nvPr>
        </p:nvGraphicFramePr>
        <p:xfrm>
          <a:off x="1540042" y="2775284"/>
          <a:ext cx="9641305" cy="3396915"/>
        </p:xfrm>
        <a:graphic>
          <a:graphicData uri="http://schemas.openxmlformats.org/drawingml/2006/table">
            <a:tbl>
              <a:tblPr firstRow="1" firstCol="1" bandRow="1"/>
              <a:tblGrid>
                <a:gridCol w="4820137">
                  <a:extLst>
                    <a:ext uri="{9D8B030D-6E8A-4147-A177-3AD203B41FA5}">
                      <a16:colId xmlns="" xmlns:a16="http://schemas.microsoft.com/office/drawing/2014/main" val="1578533961"/>
                    </a:ext>
                  </a:extLst>
                </a:gridCol>
                <a:gridCol w="4821168">
                  <a:extLst>
                    <a:ext uri="{9D8B030D-6E8A-4147-A177-3AD203B41FA5}">
                      <a16:colId xmlns="" xmlns:a16="http://schemas.microsoft.com/office/drawing/2014/main" val="1660038480"/>
                    </a:ext>
                  </a:extLst>
                </a:gridCol>
              </a:tblGrid>
              <a:tr h="679383">
                <a:tc>
                  <a:txBody>
                    <a:bodyPr/>
                    <a:lstStyle/>
                    <a:p>
                      <a:pPr marL="186690" algn="ctr"/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ru-RU" sz="3600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 тепла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algn="ctr"/>
                      <a:r>
                        <a:rPr lang="ru-RU" sz="3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ru-RU" sz="3600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4860506"/>
                  </a:ext>
                </a:extLst>
              </a:tr>
              <a:tr h="679383">
                <a:tc>
                  <a:txBody>
                    <a:bodyPr/>
                    <a:lstStyle/>
                    <a:p>
                      <a:pPr marL="186690" algn="ctr"/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ru-RU" sz="3600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 мороза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algn="ctr"/>
                      <a:r>
                        <a:rPr lang="ru-RU" sz="3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-10</a:t>
                      </a:r>
                      <a:r>
                        <a:rPr lang="ru-RU" sz="3600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49816752"/>
                  </a:ext>
                </a:extLst>
              </a:tr>
              <a:tr h="679383">
                <a:tc>
                  <a:txBody>
                    <a:bodyPr/>
                    <a:lstStyle/>
                    <a:p>
                      <a:pPr marL="186690" algn="ctr"/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ru-RU" sz="3600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 мороза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algn="ctr"/>
                      <a:r>
                        <a:rPr lang="ru-RU" sz="3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-30</a:t>
                      </a:r>
                      <a:r>
                        <a:rPr lang="ru-RU" sz="3600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751102330"/>
                  </a:ext>
                </a:extLst>
              </a:tr>
              <a:tr h="679383">
                <a:tc>
                  <a:txBody>
                    <a:bodyPr/>
                    <a:lstStyle/>
                    <a:p>
                      <a:pPr marL="186690" algn="ctr"/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ru-RU" sz="3600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 тепла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algn="ctr"/>
                      <a:r>
                        <a:rPr lang="ru-RU" sz="3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ru-RU" sz="3600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76378844"/>
                  </a:ext>
                </a:extLst>
              </a:tr>
              <a:tr h="679383">
                <a:tc>
                  <a:txBody>
                    <a:bodyPr/>
                    <a:lstStyle/>
                    <a:p>
                      <a:pPr marL="186690" algn="ctr"/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ru-RU" sz="3600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 мороза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algn="ctr"/>
                      <a:r>
                        <a:rPr lang="ru-RU" sz="3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-20</a:t>
                      </a:r>
                      <a:r>
                        <a:rPr lang="ru-RU" sz="3600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7915351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8757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4306D1A-84D7-4B46-988E-7267411EA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Повторение: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B5BB0E3-2F94-4759-85AB-4A2916A43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3789"/>
            <a:ext cx="10515600" cy="472841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Правило «Сложение отрицательных чисел»:</a:t>
            </a:r>
          </a:p>
          <a:p>
            <a:pPr marL="0" indent="0">
              <a:buNone/>
            </a:pPr>
            <a:r>
              <a:rPr lang="ru-RU" dirty="0"/>
              <a:t>1.сложить модули этих чисел.</a:t>
            </a:r>
          </a:p>
          <a:p>
            <a:pPr marL="0" indent="0">
              <a:buNone/>
            </a:pPr>
            <a:r>
              <a:rPr lang="ru-RU" dirty="0"/>
              <a:t>2.поставить перед суммой знак минуса.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FF0000"/>
                </a:solidFill>
              </a:rPr>
              <a:t>Пример: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-</a:t>
            </a:r>
            <a:r>
              <a:rPr lang="ru-RU" dirty="0">
                <a:solidFill>
                  <a:srgbClr val="FF0000"/>
                </a:solidFill>
              </a:rPr>
              <a:t>3</a:t>
            </a:r>
            <a:r>
              <a:rPr lang="en-US" dirty="0">
                <a:solidFill>
                  <a:srgbClr val="FF0000"/>
                </a:solidFill>
              </a:rPr>
              <a:t> + (-</a:t>
            </a:r>
            <a:r>
              <a:rPr lang="ru-RU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0000"/>
                </a:solidFill>
              </a:rPr>
              <a:t>) = - (</a:t>
            </a:r>
            <a:r>
              <a:rPr lang="ru-RU" dirty="0">
                <a:solidFill>
                  <a:srgbClr val="FF0000"/>
                </a:solidFill>
              </a:rPr>
              <a:t>3</a:t>
            </a:r>
            <a:r>
              <a:rPr lang="en-US" dirty="0">
                <a:solidFill>
                  <a:srgbClr val="FF0000"/>
                </a:solidFill>
              </a:rPr>
              <a:t>+</a:t>
            </a:r>
            <a:r>
              <a:rPr lang="ru-RU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0000"/>
                </a:solidFill>
              </a:rPr>
              <a:t>)</a:t>
            </a:r>
            <a:r>
              <a:rPr lang="ru-RU" dirty="0">
                <a:solidFill>
                  <a:srgbClr val="FF0000"/>
                </a:solidFill>
              </a:rPr>
              <a:t> = -5</a:t>
            </a:r>
          </a:p>
          <a:p>
            <a:pPr marL="0" indent="0">
              <a:buNone/>
            </a:pPr>
            <a:r>
              <a:rPr lang="ru-RU" b="1" dirty="0"/>
              <a:t>Выполните действие (устно) опираясь на пример:</a:t>
            </a:r>
          </a:p>
          <a:p>
            <a:pPr marL="0" indent="0">
              <a:buNone/>
            </a:pPr>
            <a:r>
              <a:rPr lang="ru-RU" dirty="0"/>
              <a:t>А) – 21 + (-32) =                                       Б) -3,04 + (-5,6)= 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7616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950"/>
                            </p:stCondLst>
                            <p:childTnLst>
                              <p:par>
                                <p:cTn id="2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50"/>
                            </p:stCondLst>
                            <p:childTnLst>
                              <p:par>
                                <p:cTn id="2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850"/>
                            </p:stCondLst>
                            <p:childTnLst>
                              <p:par>
                                <p:cTn id="3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150"/>
                            </p:stCondLst>
                            <p:childTnLst>
                              <p:par>
                                <p:cTn id="4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650"/>
                            </p:stCondLst>
                            <p:childTnLst>
                              <p:par>
                                <p:cTn id="5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70EAA81-22BF-4D15-A6AA-183F84DB1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Повторение: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76A3F54-76AF-4D65-9BEB-BFA54BAC8C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3579"/>
            <a:ext cx="10515600" cy="480862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Повторение правила «Сложение чисел с разными знаками»:</a:t>
            </a:r>
          </a:p>
          <a:p>
            <a:pPr marL="0" indent="0">
              <a:buNone/>
            </a:pPr>
            <a:r>
              <a:rPr lang="ru-RU" dirty="0"/>
              <a:t>1.из большего модуля слагаемых вычесть меньший.</a:t>
            </a:r>
          </a:p>
          <a:p>
            <a:pPr marL="0" indent="0">
              <a:buNone/>
            </a:pPr>
            <a:r>
              <a:rPr lang="ru-RU" dirty="0"/>
              <a:t>2.подставить к полученному числу знак слагаемого с большим модулем.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FF0000"/>
                </a:solidFill>
              </a:rPr>
              <a:t>Примеры: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А)-0,2 +0,3 = +(0,3-0,2) = 0,1               Б)5 – 7 = - (7-5) = -2</a:t>
            </a:r>
          </a:p>
          <a:p>
            <a:pPr marL="0" indent="0">
              <a:buNone/>
            </a:pPr>
            <a:r>
              <a:rPr lang="ru-RU" b="1" dirty="0"/>
              <a:t>Выполните действие (устно) опираясь на пример:</a:t>
            </a:r>
          </a:p>
          <a:p>
            <a:pPr marL="0" indent="0">
              <a:buNone/>
            </a:pPr>
            <a:r>
              <a:rPr lang="ru-RU" dirty="0"/>
              <a:t>А)-23,5+12,3 =                                Б)11 – 32 =</a:t>
            </a:r>
          </a:p>
          <a:p>
            <a:pPr marL="0" indent="0" algn="ctr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86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850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400"/>
                            </p:stCondLst>
                            <p:childTnLst>
                              <p:par>
                                <p:cTn id="2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800"/>
                            </p:stCondLst>
                            <p:childTnLst>
                              <p:par>
                                <p:cTn id="2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650"/>
                            </p:stCondLst>
                            <p:childTnLst>
                              <p:par>
                                <p:cTn id="3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100"/>
                            </p:stCondLst>
                            <p:childTnLst>
                              <p:par>
                                <p:cTn id="4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600"/>
                            </p:stCondLst>
                            <p:childTnLst>
                              <p:par>
                                <p:cTn id="5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30794FB-5DD6-43D6-BEC7-8482CE232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Повторение: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FF7A5B7-2A94-4D4C-A7E1-ECD28CA0FA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Соотнесите буквенную и цифровую записи: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="" xmlns:a16="http://schemas.microsoft.com/office/drawing/2014/main" id="{DC0CA577-B034-41C6-AFD1-AC046AB71A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414989"/>
              </p:ext>
            </p:extLst>
          </p:nvPr>
        </p:nvGraphicFramePr>
        <p:xfrm>
          <a:off x="1652338" y="2711116"/>
          <a:ext cx="9701462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4850211">
                  <a:extLst>
                    <a:ext uri="{9D8B030D-6E8A-4147-A177-3AD203B41FA5}">
                      <a16:colId xmlns="" xmlns:a16="http://schemas.microsoft.com/office/drawing/2014/main" val="626036391"/>
                    </a:ext>
                  </a:extLst>
                </a:gridCol>
                <a:gridCol w="4851251">
                  <a:extLst>
                    <a:ext uri="{9D8B030D-6E8A-4147-A177-3AD203B41FA5}">
                      <a16:colId xmlns="" xmlns:a16="http://schemas.microsoft.com/office/drawing/2014/main" val="2252285897"/>
                    </a:ext>
                  </a:extLst>
                </a:gridCol>
              </a:tblGrid>
              <a:tr h="1069474">
                <a:tc>
                  <a:txBody>
                    <a:bodyPr/>
                    <a:lstStyle/>
                    <a:p>
                      <a:pPr algn="ctr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(-3) +5 =2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Вчера было +3 градуса, сегодня на 5 градусов холоднее, т.е. – 2 градуса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60552469"/>
                  </a:ext>
                </a:extLst>
              </a:tr>
              <a:tr h="1069474">
                <a:tc>
                  <a:txBody>
                    <a:bodyPr/>
                    <a:lstStyle/>
                    <a:p>
                      <a:pPr algn="ctr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3+(-5) = (-2)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Вчера было -3 градуса, сегодня на 5 градусов холоднее, т.е. – 8 градусов 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356439664"/>
                  </a:ext>
                </a:extLst>
              </a:tr>
              <a:tr h="1069474">
                <a:tc>
                  <a:txBody>
                    <a:bodyPr/>
                    <a:lstStyle/>
                    <a:p>
                      <a:pPr algn="ctr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(-3) + (-5) = (-8)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Вчера было -3 градуса, сегодня на 5 градусов теплее, т.е. +2 градуса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462579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5296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30794FB-5DD6-43D6-BEC7-8482CE232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Повторение: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FF7A5B7-2A94-4D4C-A7E1-ECD28CA0FA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4295" y="2011680"/>
            <a:ext cx="10515600" cy="416052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Проверьте себя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="" xmlns:a16="http://schemas.microsoft.com/office/drawing/2014/main" id="{DC0CA577-B034-41C6-AFD1-AC046AB71A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7370678"/>
              </p:ext>
            </p:extLst>
          </p:nvPr>
        </p:nvGraphicFramePr>
        <p:xfrm>
          <a:off x="1652338" y="2711116"/>
          <a:ext cx="9701462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4850211">
                  <a:extLst>
                    <a:ext uri="{9D8B030D-6E8A-4147-A177-3AD203B41FA5}">
                      <a16:colId xmlns="" xmlns:a16="http://schemas.microsoft.com/office/drawing/2014/main" val="626036391"/>
                    </a:ext>
                  </a:extLst>
                </a:gridCol>
                <a:gridCol w="4851251">
                  <a:extLst>
                    <a:ext uri="{9D8B030D-6E8A-4147-A177-3AD203B41FA5}">
                      <a16:colId xmlns="" xmlns:a16="http://schemas.microsoft.com/office/drawing/2014/main" val="2252285897"/>
                    </a:ext>
                  </a:extLst>
                </a:gridCol>
              </a:tblGrid>
              <a:tr h="106947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3+(-5) = (-2)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Вчера было +3 градуса, сегодня на 5 градусов холоднее, т.е. – 2 градуса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60552469"/>
                  </a:ext>
                </a:extLst>
              </a:tr>
              <a:tr h="106947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(-3) + (-5) = (-8)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Вчера было -3 градуса, сегодня на 5 градусов холоднее, т.е. – 8 градусов 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356439664"/>
                  </a:ext>
                </a:extLst>
              </a:tr>
              <a:tr h="106947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(-3) +5 =2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Вчера было -3 градуса, сегодня на 5 градусов теплее, т.е. +2 градуса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462579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7793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137DBC0-82CB-47A8-9597-F6A1B882A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Изучение новой темы: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6FB0E0B-A504-4A7B-8F2C-38E05B1080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863" y="1347537"/>
            <a:ext cx="11534274" cy="5145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Правило «Вычитания отрицательных чисел и чисел с разными знаками»:</a:t>
            </a:r>
          </a:p>
          <a:p>
            <a:pPr marL="0" indent="0">
              <a:buNone/>
            </a:pPr>
            <a:r>
              <a:rPr lang="ru-RU" dirty="0"/>
              <a:t>1.вычитание заменить на сумму, а вычитаемое заменить на противоположное число.</a:t>
            </a:r>
          </a:p>
          <a:p>
            <a:pPr marL="0" indent="0">
              <a:buNone/>
            </a:pPr>
            <a:r>
              <a:rPr lang="ru-RU" dirty="0"/>
              <a:t>2.сложить полученные числа с помощью правил сложения 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FF0000"/>
                </a:solidFill>
              </a:rPr>
              <a:t>Примеры: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А) -34-12=-34+(-12)=-(34+12)=-46   Б) 2,3–5=2,3+(-5)=-(5-2,3)=-2,7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                                              В)23-(-43)=23+43=66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b="1" dirty="0"/>
              <a:t>Выполните действие (устно) опираясь на пример:</a:t>
            </a:r>
          </a:p>
          <a:p>
            <a:pPr marL="0" indent="0">
              <a:buNone/>
            </a:pPr>
            <a:r>
              <a:rPr lang="ru-RU" dirty="0"/>
              <a:t>А)-24-14=              Б)11,2-15=           В) 4-(4)=</a:t>
            </a:r>
          </a:p>
          <a:p>
            <a:pPr marL="0" indent="0" algn="ctr">
              <a:buNone/>
            </a:pP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6589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350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250"/>
                            </p:stCondLst>
                            <p:childTnLst>
                              <p:par>
                                <p:cTn id="2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850"/>
                            </p:stCondLst>
                            <p:childTnLst>
                              <p:par>
                                <p:cTn id="3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350"/>
                            </p:stCondLst>
                            <p:childTnLst>
                              <p:par>
                                <p:cTn id="4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750"/>
                            </p:stCondLst>
                            <p:childTnLst>
                              <p:par>
                                <p:cTn id="5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8250"/>
                            </p:stCondLst>
                            <p:childTnLst>
                              <p:par>
                                <p:cTn id="6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0AB71A1-755A-4B47-BD01-59AB800C0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Изучение новой темы: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DDFB6A4-E04B-46D6-8406-25268DFA29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3037"/>
            <a:ext cx="10515600" cy="50598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Выполните действия (опираясь на примеры), результат замените буквами, используя соответствие число-буква: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="" xmlns:a16="http://schemas.microsoft.com/office/drawing/2014/main" id="{E1A20135-7180-46BB-AD5F-E09DA3B9AA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613519"/>
              </p:ext>
            </p:extLst>
          </p:nvPr>
        </p:nvGraphicFramePr>
        <p:xfrm>
          <a:off x="838200" y="5745559"/>
          <a:ext cx="10118556" cy="853440"/>
        </p:xfrm>
        <a:graphic>
          <a:graphicData uri="http://schemas.openxmlformats.org/drawingml/2006/table">
            <a:tbl>
              <a:tblPr firstRow="1" firstCol="1" bandRow="1"/>
              <a:tblGrid>
                <a:gridCol w="1445508">
                  <a:extLst>
                    <a:ext uri="{9D8B030D-6E8A-4147-A177-3AD203B41FA5}">
                      <a16:colId xmlns="" xmlns:a16="http://schemas.microsoft.com/office/drawing/2014/main" val="1944271560"/>
                    </a:ext>
                  </a:extLst>
                </a:gridCol>
                <a:gridCol w="1445508">
                  <a:extLst>
                    <a:ext uri="{9D8B030D-6E8A-4147-A177-3AD203B41FA5}">
                      <a16:colId xmlns="" xmlns:a16="http://schemas.microsoft.com/office/drawing/2014/main" val="2807729114"/>
                    </a:ext>
                  </a:extLst>
                </a:gridCol>
                <a:gridCol w="1445508">
                  <a:extLst>
                    <a:ext uri="{9D8B030D-6E8A-4147-A177-3AD203B41FA5}">
                      <a16:colId xmlns="" xmlns:a16="http://schemas.microsoft.com/office/drawing/2014/main" val="2093759766"/>
                    </a:ext>
                  </a:extLst>
                </a:gridCol>
                <a:gridCol w="1445508">
                  <a:extLst>
                    <a:ext uri="{9D8B030D-6E8A-4147-A177-3AD203B41FA5}">
                      <a16:colId xmlns="" xmlns:a16="http://schemas.microsoft.com/office/drawing/2014/main" val="941946946"/>
                    </a:ext>
                  </a:extLst>
                </a:gridCol>
                <a:gridCol w="1445508">
                  <a:extLst>
                    <a:ext uri="{9D8B030D-6E8A-4147-A177-3AD203B41FA5}">
                      <a16:colId xmlns="" xmlns:a16="http://schemas.microsoft.com/office/drawing/2014/main" val="4045870368"/>
                    </a:ext>
                  </a:extLst>
                </a:gridCol>
                <a:gridCol w="1445508">
                  <a:extLst>
                    <a:ext uri="{9D8B030D-6E8A-4147-A177-3AD203B41FA5}">
                      <a16:colId xmlns="" xmlns:a16="http://schemas.microsoft.com/office/drawing/2014/main" val="2565697649"/>
                    </a:ext>
                  </a:extLst>
                </a:gridCol>
                <a:gridCol w="1445508">
                  <a:extLst>
                    <a:ext uri="{9D8B030D-6E8A-4147-A177-3AD203B41FA5}">
                      <a16:colId xmlns="" xmlns:a16="http://schemas.microsoft.com/office/drawing/2014/main" val="239825128"/>
                    </a:ext>
                  </a:extLst>
                </a:gridCol>
              </a:tblGrid>
              <a:tr h="373658"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-88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93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-256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-34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92325811"/>
                  </a:ext>
                </a:extLst>
              </a:tr>
              <a:tr h="373658"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/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46303523"/>
                  </a:ext>
                </a:extLst>
              </a:tr>
            </a:tbl>
          </a:graphicData>
        </a:graphic>
      </p:graphicFrame>
      <p:graphicFrame>
        <p:nvGraphicFramePr>
          <p:cNvPr id="7" name="Таблица 6">
            <a:extLst>
              <a:ext uri="{FF2B5EF4-FFF2-40B4-BE49-F238E27FC236}">
                <a16:creationId xmlns="" xmlns:a16="http://schemas.microsoft.com/office/drawing/2014/main" id="{76B697A8-1958-4228-892C-E7EA6101A2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607412"/>
              </p:ext>
            </p:extLst>
          </p:nvPr>
        </p:nvGraphicFramePr>
        <p:xfrm>
          <a:off x="1010654" y="2486525"/>
          <a:ext cx="9946102" cy="2938440"/>
        </p:xfrm>
        <a:graphic>
          <a:graphicData uri="http://schemas.openxmlformats.org/drawingml/2006/table">
            <a:tbl>
              <a:tblPr firstRow="1" firstCol="1" bandRow="1"/>
              <a:tblGrid>
                <a:gridCol w="4972519">
                  <a:extLst>
                    <a:ext uri="{9D8B030D-6E8A-4147-A177-3AD203B41FA5}">
                      <a16:colId xmlns="" xmlns:a16="http://schemas.microsoft.com/office/drawing/2014/main" val="2658172906"/>
                    </a:ext>
                  </a:extLst>
                </a:gridCol>
                <a:gridCol w="4973583">
                  <a:extLst>
                    <a:ext uri="{9D8B030D-6E8A-4147-A177-3AD203B41FA5}">
                      <a16:colId xmlns="" xmlns:a16="http://schemas.microsoft.com/office/drawing/2014/main" val="4128012809"/>
                    </a:ext>
                  </a:extLst>
                </a:gridCol>
              </a:tblGrid>
              <a:tr h="367305"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Примеры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Порядок букв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80988032"/>
                  </a:ext>
                </a:extLst>
              </a:tr>
              <a:tr h="367305"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1)15-(-39)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787506323"/>
                  </a:ext>
                </a:extLst>
              </a:tr>
              <a:tr h="367305"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2)80-(-13)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33557686"/>
                  </a:ext>
                </a:extLst>
              </a:tr>
              <a:tr h="367305"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3)8-42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43193214"/>
                  </a:ext>
                </a:extLst>
              </a:tr>
              <a:tr h="367305"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4)-128-128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612744"/>
                  </a:ext>
                </a:extLst>
              </a:tr>
              <a:tr h="367305"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5)-56-32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31450564"/>
                  </a:ext>
                </a:extLst>
              </a:tr>
              <a:tr h="367305"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6)32-32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162"/>
                  </a:ext>
                </a:extLst>
              </a:tr>
              <a:tr h="367305"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7)48-(-27)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6690" indent="173355" algn="ctr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09576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526600"/>
      </p:ext>
    </p:extLst>
  </p:cSld>
  <p:clrMapOvr>
    <a:masterClrMapping/>
  </p:clrMapOvr>
</p:sld>
</file>

<file path=ppt/theme/theme1.xml><?xml version="1.0" encoding="utf-8"?>
<a:theme xmlns:a="http://schemas.openxmlformats.org/drawingml/2006/main" name="BrushVTI">
  <a:themeElements>
    <a:clrScheme name="AnalogousFromDarkSeedLeftStep">
      <a:dk1>
        <a:srgbClr val="000000"/>
      </a:dk1>
      <a:lt1>
        <a:srgbClr val="FFFFFF"/>
      </a:lt1>
      <a:dk2>
        <a:srgbClr val="382441"/>
      </a:dk2>
      <a:lt2>
        <a:srgbClr val="E2E6E8"/>
      </a:lt2>
      <a:accent1>
        <a:srgbClr val="C3784D"/>
      </a:accent1>
      <a:accent2>
        <a:srgbClr val="B13B41"/>
      </a:accent2>
      <a:accent3>
        <a:srgbClr val="C34D84"/>
      </a:accent3>
      <a:accent4>
        <a:srgbClr val="B13BA4"/>
      </a:accent4>
      <a:accent5>
        <a:srgbClr val="9F4DC3"/>
      </a:accent5>
      <a:accent6>
        <a:srgbClr val="6445B5"/>
      </a:accent6>
      <a:hlink>
        <a:srgbClr val="B249C2"/>
      </a:hlink>
      <a:folHlink>
        <a:srgbClr val="7F7F7F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VTI" id="{7102FA3A-9D7B-4497-8C4B-FB535AAFDE06}" vid="{C6D41F62-6FAB-440A-BEC7-CB7BF190811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756</Words>
  <Application>Microsoft Office PowerPoint</Application>
  <PresentationFormat>Широкоэкранный</PresentationFormat>
  <Paragraphs>185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Bookman Old Style</vt:lpstr>
      <vt:lpstr>Calibri</vt:lpstr>
      <vt:lpstr>Century Gothic</vt:lpstr>
      <vt:lpstr>Elephant</vt:lpstr>
      <vt:lpstr>Times New Roman</vt:lpstr>
      <vt:lpstr>BrushVTI</vt:lpstr>
      <vt:lpstr>ВЫЧИТАНИЕ ОТРИЦАТЕЛЬНЫХ ЧИСЕЛ И ЧИСЕЛ С РАЗНЫМИ ЗНАКАМИ  6 класс</vt:lpstr>
      <vt:lpstr>Повторение:</vt:lpstr>
      <vt:lpstr>Повторение:</vt:lpstr>
      <vt:lpstr>Повторение:</vt:lpstr>
      <vt:lpstr>Повторение:</vt:lpstr>
      <vt:lpstr>Повторение:</vt:lpstr>
      <vt:lpstr>Повторение:</vt:lpstr>
      <vt:lpstr>Изучение новой темы:</vt:lpstr>
      <vt:lpstr>Изучение новой темы:</vt:lpstr>
      <vt:lpstr>Изучение новой темы:</vt:lpstr>
      <vt:lpstr>Изучение нового материала:</vt:lpstr>
      <vt:lpstr>Что нового вы узнали на уроке?</vt:lpstr>
      <vt:lpstr>Что нового вы узнали на уроке?</vt:lpstr>
      <vt:lpstr>Выполните домашнее задание: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ВЫЧИТАНИЕ ОТРИЦАТЕЛЬНЫХ ЧИСЕЛ И ЧИСЕЛ С РАЗНЫМИ ЗНАКАМИ</dc:title>
  <dc:creator>Иванов Антон</dc:creator>
  <cp:lastModifiedBy>Андрюкова Полина Александровна</cp:lastModifiedBy>
  <cp:revision>8</cp:revision>
  <dcterms:created xsi:type="dcterms:W3CDTF">2020-04-03T15:19:27Z</dcterms:created>
  <dcterms:modified xsi:type="dcterms:W3CDTF">2020-04-08T08:51:44Z</dcterms:modified>
</cp:coreProperties>
</file>