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517" r:id="rId3"/>
    <p:sldId id="518" r:id="rId4"/>
    <p:sldId id="515" r:id="rId5"/>
    <p:sldId id="516" r:id="rId6"/>
    <p:sldId id="525" r:id="rId7"/>
    <p:sldId id="519" r:id="rId8"/>
    <p:sldId id="520" r:id="rId9"/>
    <p:sldId id="526" r:id="rId10"/>
    <p:sldId id="522" r:id="rId11"/>
    <p:sldId id="523" r:id="rId12"/>
    <p:sldId id="524" r:id="rId13"/>
    <p:sldId id="527" r:id="rId14"/>
    <p:sldId id="513" r:id="rId15"/>
    <p:sldId id="514" r:id="rId16"/>
    <p:sldId id="494" r:id="rId17"/>
    <p:sldId id="529" r:id="rId18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32" autoAdjust="0"/>
  </p:normalViewPr>
  <p:slideViewPr>
    <p:cSldViewPr snapToGrid="0">
      <p:cViewPr varScale="1">
        <p:scale>
          <a:sx n="113" d="100"/>
          <a:sy n="113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349A1-F979-453F-B77D-E9548AAF0FAA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2EBD55F5-E988-4BFC-BB90-C303A90117E4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Организации, осуществляющие образовательную деятельность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6B2286-0099-4051-8ABF-46813610CF67}" type="parTrans" cxnId="{52B92CDF-4AEA-4746-B374-7C536FB5CBBF}">
      <dgm:prSet/>
      <dgm:spPr/>
      <dgm:t>
        <a:bodyPr/>
        <a:lstStyle/>
        <a:p>
          <a:endParaRPr lang="ru-RU"/>
        </a:p>
      </dgm:t>
    </dgm:pt>
    <dgm:pt modelId="{1902625A-7B22-4CF5-90A2-28AF6016CBF7}" type="sibTrans" cxnId="{52B92CDF-4AEA-4746-B374-7C536FB5CBBF}">
      <dgm:prSet/>
      <dgm:spPr/>
      <dgm:t>
        <a:bodyPr/>
        <a:lstStyle/>
        <a:p>
          <a:endParaRPr lang="ru-RU"/>
        </a:p>
      </dgm:t>
    </dgm:pt>
    <dgm:pt modelId="{D0722B2D-9A37-49C5-89E7-A865C6D0A806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Организации, осуществляющие обучение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90688-B1E2-466B-8401-2E1B9A62F01B}" type="parTrans" cxnId="{490B9E81-4423-40B9-9639-FBA105E50D11}">
      <dgm:prSet/>
      <dgm:spPr/>
      <dgm:t>
        <a:bodyPr/>
        <a:lstStyle/>
        <a:p>
          <a:endParaRPr lang="ru-RU"/>
        </a:p>
      </dgm:t>
    </dgm:pt>
    <dgm:pt modelId="{7B569F51-A747-46D8-8701-CF0EE8C2D962}" type="sibTrans" cxnId="{490B9E81-4423-40B9-9639-FBA105E50D11}">
      <dgm:prSet/>
      <dgm:spPr/>
      <dgm:t>
        <a:bodyPr/>
        <a:lstStyle/>
        <a:p>
          <a:endParaRPr lang="ru-RU"/>
        </a:p>
      </dgm:t>
    </dgm:pt>
    <dgm:pt modelId="{8E80481F-425A-4490-B0EE-9F1BCBDABB97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93B3CA-5FDD-4134-9DB4-D7BD370029C2}" type="parTrans" cxnId="{7C324E1D-6D1A-4864-8FB7-3B1E7AE44589}">
      <dgm:prSet/>
      <dgm:spPr/>
      <dgm:t>
        <a:bodyPr/>
        <a:lstStyle/>
        <a:p>
          <a:endParaRPr lang="ru-RU"/>
        </a:p>
      </dgm:t>
    </dgm:pt>
    <dgm:pt modelId="{7D5D5A9E-9F9F-411D-85D7-667A5D2676D2}" type="sibTrans" cxnId="{7C324E1D-6D1A-4864-8FB7-3B1E7AE44589}">
      <dgm:prSet/>
      <dgm:spPr/>
      <dgm:t>
        <a:bodyPr/>
        <a:lstStyle/>
        <a:p>
          <a:endParaRPr lang="ru-RU"/>
        </a:p>
      </dgm:t>
    </dgm:pt>
    <dgm:pt modelId="{AFA082A9-FCA6-4DD3-A923-278A30FAFB05}" type="asst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предприниматели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EB9DFF-649E-4BFC-9109-5825471CB259}" type="sibTrans" cxnId="{DA4E71EA-6C8C-40AA-93AA-4DD7231B0C2E}">
      <dgm:prSet/>
      <dgm:spPr/>
      <dgm:t>
        <a:bodyPr/>
        <a:lstStyle/>
        <a:p>
          <a:endParaRPr lang="ru-RU"/>
        </a:p>
      </dgm:t>
    </dgm:pt>
    <dgm:pt modelId="{92E52934-8B55-47D8-A60F-976C50E78B5C}" type="parTrans" cxnId="{DA4E71EA-6C8C-40AA-93AA-4DD7231B0C2E}">
      <dgm:prSet/>
      <dgm:spPr/>
      <dgm:t>
        <a:bodyPr/>
        <a:lstStyle/>
        <a:p>
          <a:endParaRPr lang="ru-RU"/>
        </a:p>
      </dgm:t>
    </dgm:pt>
    <dgm:pt modelId="{BCAB3F5F-5579-424B-9C2D-61490CF7EDA8}" type="pres">
      <dgm:prSet presAssocID="{5EC349A1-F979-453F-B77D-E9548AAF0FA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8D83787-7270-41E5-AE8D-32941AB3E120}" type="pres">
      <dgm:prSet presAssocID="{2EBD55F5-E988-4BFC-BB90-C303A90117E4}" presName="hierRoot1" presStyleCnt="0">
        <dgm:presLayoutVars>
          <dgm:hierBranch val="init"/>
        </dgm:presLayoutVars>
      </dgm:prSet>
      <dgm:spPr/>
    </dgm:pt>
    <dgm:pt modelId="{24B92ABE-3D19-4A9E-98A0-DB44208F08B3}" type="pres">
      <dgm:prSet presAssocID="{2EBD55F5-E988-4BFC-BB90-C303A90117E4}" presName="rootComposite1" presStyleCnt="0"/>
      <dgm:spPr/>
    </dgm:pt>
    <dgm:pt modelId="{7F097100-78F5-48C7-AE7D-5B4C369FB8C1}" type="pres">
      <dgm:prSet presAssocID="{2EBD55F5-E988-4BFC-BB90-C303A90117E4}" presName="rootText1" presStyleLbl="alignAcc1" presStyleIdx="0" presStyleCnt="0" custScaleX="1975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FD642-95FD-4506-8BA5-4F8597F982BE}" type="pres">
      <dgm:prSet presAssocID="{2EBD55F5-E988-4BFC-BB90-C303A90117E4}" presName="topArc1" presStyleLbl="parChTrans1D1" presStyleIdx="0" presStyleCnt="8"/>
      <dgm:spPr/>
    </dgm:pt>
    <dgm:pt modelId="{0C746F50-784B-4638-9429-78C6CA4AB530}" type="pres">
      <dgm:prSet presAssocID="{2EBD55F5-E988-4BFC-BB90-C303A90117E4}" presName="bottomArc1" presStyleLbl="parChTrans1D1" presStyleIdx="1" presStyleCnt="8"/>
      <dgm:spPr/>
    </dgm:pt>
    <dgm:pt modelId="{CE0E6023-90DF-458E-9D57-43691C4FC15F}" type="pres">
      <dgm:prSet presAssocID="{2EBD55F5-E988-4BFC-BB90-C303A90117E4}" presName="topConnNode1" presStyleLbl="node1" presStyleIdx="0" presStyleCnt="0"/>
      <dgm:spPr/>
      <dgm:t>
        <a:bodyPr/>
        <a:lstStyle/>
        <a:p>
          <a:endParaRPr lang="ru-RU"/>
        </a:p>
      </dgm:t>
    </dgm:pt>
    <dgm:pt modelId="{9194DB28-5203-4F70-AE08-4C18FB13F51C}" type="pres">
      <dgm:prSet presAssocID="{2EBD55F5-E988-4BFC-BB90-C303A90117E4}" presName="hierChild2" presStyleCnt="0"/>
      <dgm:spPr/>
    </dgm:pt>
    <dgm:pt modelId="{67A56FA0-7184-4463-8712-FD86E3C54742}" type="pres">
      <dgm:prSet presAssocID="{22590688-B1E2-466B-8401-2E1B9A62F01B}" presName="Name28" presStyleLbl="parChTrans1D2" presStyleIdx="0" presStyleCnt="3"/>
      <dgm:spPr/>
      <dgm:t>
        <a:bodyPr/>
        <a:lstStyle/>
        <a:p>
          <a:endParaRPr lang="ru-RU"/>
        </a:p>
      </dgm:t>
    </dgm:pt>
    <dgm:pt modelId="{39BEEB60-D31B-49F0-BBD6-DC70E0DC8B38}" type="pres">
      <dgm:prSet presAssocID="{D0722B2D-9A37-49C5-89E7-A865C6D0A806}" presName="hierRoot2" presStyleCnt="0">
        <dgm:presLayoutVars>
          <dgm:hierBranch val="init"/>
        </dgm:presLayoutVars>
      </dgm:prSet>
      <dgm:spPr/>
    </dgm:pt>
    <dgm:pt modelId="{3968F1E3-5430-48D4-86F3-EBD9CC829128}" type="pres">
      <dgm:prSet presAssocID="{D0722B2D-9A37-49C5-89E7-A865C6D0A806}" presName="rootComposite2" presStyleCnt="0"/>
      <dgm:spPr/>
    </dgm:pt>
    <dgm:pt modelId="{4121D60F-F44A-4289-AAF0-BD0044343488}" type="pres">
      <dgm:prSet presAssocID="{D0722B2D-9A37-49C5-89E7-A865C6D0A806}" presName="rootText2" presStyleLbl="alignAcc1" presStyleIdx="0" presStyleCnt="0" custScaleX="117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1E7E6D-9ACF-441A-A6A4-C56C1B674537}" type="pres">
      <dgm:prSet presAssocID="{D0722B2D-9A37-49C5-89E7-A865C6D0A806}" presName="topArc2" presStyleLbl="parChTrans1D1" presStyleIdx="2" presStyleCnt="8"/>
      <dgm:spPr/>
    </dgm:pt>
    <dgm:pt modelId="{E9684137-3B49-4337-B2DC-0A387E292619}" type="pres">
      <dgm:prSet presAssocID="{D0722B2D-9A37-49C5-89E7-A865C6D0A806}" presName="bottomArc2" presStyleLbl="parChTrans1D1" presStyleIdx="3" presStyleCnt="8"/>
      <dgm:spPr/>
    </dgm:pt>
    <dgm:pt modelId="{A669BAB5-3D0D-4996-B177-85C8B828159F}" type="pres">
      <dgm:prSet presAssocID="{D0722B2D-9A37-49C5-89E7-A865C6D0A806}" presName="topConnNode2" presStyleLbl="node2" presStyleIdx="0" presStyleCnt="0"/>
      <dgm:spPr/>
      <dgm:t>
        <a:bodyPr/>
        <a:lstStyle/>
        <a:p>
          <a:endParaRPr lang="ru-RU"/>
        </a:p>
      </dgm:t>
    </dgm:pt>
    <dgm:pt modelId="{3E45DFB4-413A-4EA0-B6BA-17DAA45E05DC}" type="pres">
      <dgm:prSet presAssocID="{D0722B2D-9A37-49C5-89E7-A865C6D0A806}" presName="hierChild4" presStyleCnt="0"/>
      <dgm:spPr/>
    </dgm:pt>
    <dgm:pt modelId="{447D5912-2ABA-4B0A-BDFA-3B5FA255F28C}" type="pres">
      <dgm:prSet presAssocID="{D0722B2D-9A37-49C5-89E7-A865C6D0A806}" presName="hierChild5" presStyleCnt="0"/>
      <dgm:spPr/>
    </dgm:pt>
    <dgm:pt modelId="{FCCCB710-C77F-4695-B975-716E7C6D838A}" type="pres">
      <dgm:prSet presAssocID="{3B93B3CA-5FDD-4134-9DB4-D7BD370029C2}" presName="Name28" presStyleLbl="parChTrans1D2" presStyleIdx="1" presStyleCnt="3"/>
      <dgm:spPr/>
      <dgm:t>
        <a:bodyPr/>
        <a:lstStyle/>
        <a:p>
          <a:endParaRPr lang="ru-RU"/>
        </a:p>
      </dgm:t>
    </dgm:pt>
    <dgm:pt modelId="{7E08F8F5-178F-4152-8B28-884097F51B45}" type="pres">
      <dgm:prSet presAssocID="{8E80481F-425A-4490-B0EE-9F1BCBDABB97}" presName="hierRoot2" presStyleCnt="0">
        <dgm:presLayoutVars>
          <dgm:hierBranch val="init"/>
        </dgm:presLayoutVars>
      </dgm:prSet>
      <dgm:spPr/>
    </dgm:pt>
    <dgm:pt modelId="{846F02DB-D904-46FF-AD0E-A8342248AFCF}" type="pres">
      <dgm:prSet presAssocID="{8E80481F-425A-4490-B0EE-9F1BCBDABB97}" presName="rootComposite2" presStyleCnt="0"/>
      <dgm:spPr/>
    </dgm:pt>
    <dgm:pt modelId="{41E18104-9F0B-46C4-A829-92D8F2B0ED9C}" type="pres">
      <dgm:prSet presAssocID="{8E80481F-425A-4490-B0EE-9F1BCBDABB97}" presName="rootText2" presStyleLbl="alignAcc1" presStyleIdx="0" presStyleCnt="0" custScaleX="117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F91250-BCB4-4520-8575-E2C550F9DF5F}" type="pres">
      <dgm:prSet presAssocID="{8E80481F-425A-4490-B0EE-9F1BCBDABB97}" presName="topArc2" presStyleLbl="parChTrans1D1" presStyleIdx="4" presStyleCnt="8"/>
      <dgm:spPr/>
    </dgm:pt>
    <dgm:pt modelId="{0BB2941F-3287-440C-ADCC-2845D1B55EDE}" type="pres">
      <dgm:prSet presAssocID="{8E80481F-425A-4490-B0EE-9F1BCBDABB97}" presName="bottomArc2" presStyleLbl="parChTrans1D1" presStyleIdx="5" presStyleCnt="8"/>
      <dgm:spPr/>
    </dgm:pt>
    <dgm:pt modelId="{F5264083-29D8-446C-92F1-995E3FAC6EA1}" type="pres">
      <dgm:prSet presAssocID="{8E80481F-425A-4490-B0EE-9F1BCBDABB97}" presName="topConnNode2" presStyleLbl="node2" presStyleIdx="0" presStyleCnt="0"/>
      <dgm:spPr/>
      <dgm:t>
        <a:bodyPr/>
        <a:lstStyle/>
        <a:p>
          <a:endParaRPr lang="ru-RU"/>
        </a:p>
      </dgm:t>
    </dgm:pt>
    <dgm:pt modelId="{2D590C4F-705F-4144-8ACD-9970D9B8961D}" type="pres">
      <dgm:prSet presAssocID="{8E80481F-425A-4490-B0EE-9F1BCBDABB97}" presName="hierChild4" presStyleCnt="0"/>
      <dgm:spPr/>
    </dgm:pt>
    <dgm:pt modelId="{848A81DE-EAFC-408E-86EB-07C64881A284}" type="pres">
      <dgm:prSet presAssocID="{8E80481F-425A-4490-B0EE-9F1BCBDABB97}" presName="hierChild5" presStyleCnt="0"/>
      <dgm:spPr/>
    </dgm:pt>
    <dgm:pt modelId="{E8EA8850-7596-4E07-901C-F41C642F89CE}" type="pres">
      <dgm:prSet presAssocID="{2EBD55F5-E988-4BFC-BB90-C303A90117E4}" presName="hierChild3" presStyleCnt="0"/>
      <dgm:spPr/>
    </dgm:pt>
    <dgm:pt modelId="{0CFB8098-93B4-45F6-BF84-CDBA97C60944}" type="pres">
      <dgm:prSet presAssocID="{92E52934-8B55-47D8-A60F-976C50E78B5C}" presName="Name101" presStyleLbl="parChTrans1D2" presStyleIdx="2" presStyleCnt="3"/>
      <dgm:spPr/>
      <dgm:t>
        <a:bodyPr/>
        <a:lstStyle/>
        <a:p>
          <a:endParaRPr lang="ru-RU"/>
        </a:p>
      </dgm:t>
    </dgm:pt>
    <dgm:pt modelId="{3A303165-B090-45D4-83A7-1F5F14C1EC39}" type="pres">
      <dgm:prSet presAssocID="{AFA082A9-FCA6-4DD3-A923-278A30FAFB05}" presName="hierRoot3" presStyleCnt="0">
        <dgm:presLayoutVars>
          <dgm:hierBranch val="init"/>
        </dgm:presLayoutVars>
      </dgm:prSet>
      <dgm:spPr/>
    </dgm:pt>
    <dgm:pt modelId="{F9C8DE6A-D0DC-4609-ABF4-7105322D32CE}" type="pres">
      <dgm:prSet presAssocID="{AFA082A9-FCA6-4DD3-A923-278A30FAFB05}" presName="rootComposite3" presStyleCnt="0"/>
      <dgm:spPr/>
    </dgm:pt>
    <dgm:pt modelId="{4EACE593-CCEE-4E14-B453-EEEA2A4326EE}" type="pres">
      <dgm:prSet presAssocID="{AFA082A9-FCA6-4DD3-A923-278A30FAFB05}" presName="rootText3" presStyleLbl="alignAcc1" presStyleIdx="0" presStyleCnt="0" custScaleX="117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5D73B2-E817-4F4D-AE11-3C089AFAC1A7}" type="pres">
      <dgm:prSet presAssocID="{AFA082A9-FCA6-4DD3-A923-278A30FAFB05}" presName="topArc3" presStyleLbl="parChTrans1D1" presStyleIdx="6" presStyleCnt="8"/>
      <dgm:spPr/>
    </dgm:pt>
    <dgm:pt modelId="{AEFB8780-C1F9-44A1-BF70-A0283E5A0425}" type="pres">
      <dgm:prSet presAssocID="{AFA082A9-FCA6-4DD3-A923-278A30FAFB05}" presName="bottomArc3" presStyleLbl="parChTrans1D1" presStyleIdx="7" presStyleCnt="8"/>
      <dgm:spPr/>
    </dgm:pt>
    <dgm:pt modelId="{194517BE-9FD0-45A0-AC7B-E6E5182895DA}" type="pres">
      <dgm:prSet presAssocID="{AFA082A9-FCA6-4DD3-A923-278A30FAFB05}" presName="topConnNode3" presStyleLbl="asst1" presStyleIdx="0" presStyleCnt="0"/>
      <dgm:spPr/>
      <dgm:t>
        <a:bodyPr/>
        <a:lstStyle/>
        <a:p>
          <a:endParaRPr lang="ru-RU"/>
        </a:p>
      </dgm:t>
    </dgm:pt>
    <dgm:pt modelId="{D04D2DE1-B35E-4283-B342-3197B3E1B170}" type="pres">
      <dgm:prSet presAssocID="{AFA082A9-FCA6-4DD3-A923-278A30FAFB05}" presName="hierChild6" presStyleCnt="0"/>
      <dgm:spPr/>
    </dgm:pt>
    <dgm:pt modelId="{20EB0A3F-4B59-462F-A091-2A137659BC50}" type="pres">
      <dgm:prSet presAssocID="{AFA082A9-FCA6-4DD3-A923-278A30FAFB05}" presName="hierChild7" presStyleCnt="0"/>
      <dgm:spPr/>
    </dgm:pt>
  </dgm:ptLst>
  <dgm:cxnLst>
    <dgm:cxn modelId="{A63982E8-5337-4B4A-B89C-025F6DF9079F}" type="presOf" srcId="{22590688-B1E2-466B-8401-2E1B9A62F01B}" destId="{67A56FA0-7184-4463-8712-FD86E3C54742}" srcOrd="0" destOrd="0" presId="urn:microsoft.com/office/officeart/2008/layout/HalfCircleOrganizationChart"/>
    <dgm:cxn modelId="{7C324E1D-6D1A-4864-8FB7-3B1E7AE44589}" srcId="{2EBD55F5-E988-4BFC-BB90-C303A90117E4}" destId="{8E80481F-425A-4490-B0EE-9F1BCBDABB97}" srcOrd="2" destOrd="0" parTransId="{3B93B3CA-5FDD-4134-9DB4-D7BD370029C2}" sibTransId="{7D5D5A9E-9F9F-411D-85D7-667A5D2676D2}"/>
    <dgm:cxn modelId="{DA4E71EA-6C8C-40AA-93AA-4DD7231B0C2E}" srcId="{2EBD55F5-E988-4BFC-BB90-C303A90117E4}" destId="{AFA082A9-FCA6-4DD3-A923-278A30FAFB05}" srcOrd="0" destOrd="0" parTransId="{92E52934-8B55-47D8-A60F-976C50E78B5C}" sibTransId="{8EEB9DFF-649E-4BFC-9109-5825471CB259}"/>
    <dgm:cxn modelId="{0B299553-5104-4FD6-8437-BB377FE6F4C2}" type="presOf" srcId="{92E52934-8B55-47D8-A60F-976C50E78B5C}" destId="{0CFB8098-93B4-45F6-BF84-CDBA97C60944}" srcOrd="0" destOrd="0" presId="urn:microsoft.com/office/officeart/2008/layout/HalfCircleOrganizationChart"/>
    <dgm:cxn modelId="{D26FDC7B-2791-4C9A-B73B-60D4219A5498}" type="presOf" srcId="{2EBD55F5-E988-4BFC-BB90-C303A90117E4}" destId="{7F097100-78F5-48C7-AE7D-5B4C369FB8C1}" srcOrd="0" destOrd="0" presId="urn:microsoft.com/office/officeart/2008/layout/HalfCircleOrganizationChart"/>
    <dgm:cxn modelId="{54C35968-C479-413F-A5E9-3E88F837C78A}" type="presOf" srcId="{8E80481F-425A-4490-B0EE-9F1BCBDABB97}" destId="{41E18104-9F0B-46C4-A829-92D8F2B0ED9C}" srcOrd="0" destOrd="0" presId="urn:microsoft.com/office/officeart/2008/layout/HalfCircleOrganizationChart"/>
    <dgm:cxn modelId="{193AB729-EE59-4E67-9462-A367D403A63B}" type="presOf" srcId="{AFA082A9-FCA6-4DD3-A923-278A30FAFB05}" destId="{4EACE593-CCEE-4E14-B453-EEEA2A4326EE}" srcOrd="0" destOrd="0" presId="urn:microsoft.com/office/officeart/2008/layout/HalfCircleOrganizationChart"/>
    <dgm:cxn modelId="{EAB2D0BC-1778-4C48-A12E-1C85038DC2B5}" type="presOf" srcId="{5EC349A1-F979-453F-B77D-E9548AAF0FAA}" destId="{BCAB3F5F-5579-424B-9C2D-61490CF7EDA8}" srcOrd="0" destOrd="0" presId="urn:microsoft.com/office/officeart/2008/layout/HalfCircleOrganizationChart"/>
    <dgm:cxn modelId="{21B887D2-A9A3-46CF-A51F-49A421FD9071}" type="presOf" srcId="{AFA082A9-FCA6-4DD3-A923-278A30FAFB05}" destId="{194517BE-9FD0-45A0-AC7B-E6E5182895DA}" srcOrd="1" destOrd="0" presId="urn:microsoft.com/office/officeart/2008/layout/HalfCircleOrganizationChart"/>
    <dgm:cxn modelId="{15DFBAEC-FAA7-4810-812A-892267A10961}" type="presOf" srcId="{D0722B2D-9A37-49C5-89E7-A865C6D0A806}" destId="{4121D60F-F44A-4289-AAF0-BD0044343488}" srcOrd="0" destOrd="0" presId="urn:microsoft.com/office/officeart/2008/layout/HalfCircleOrganizationChart"/>
    <dgm:cxn modelId="{F80D8776-11C5-411D-B65B-839CB37B2E84}" type="presOf" srcId="{2EBD55F5-E988-4BFC-BB90-C303A90117E4}" destId="{CE0E6023-90DF-458E-9D57-43691C4FC15F}" srcOrd="1" destOrd="0" presId="urn:microsoft.com/office/officeart/2008/layout/HalfCircleOrganizationChart"/>
    <dgm:cxn modelId="{52B92CDF-4AEA-4746-B374-7C536FB5CBBF}" srcId="{5EC349A1-F979-453F-B77D-E9548AAF0FAA}" destId="{2EBD55F5-E988-4BFC-BB90-C303A90117E4}" srcOrd="0" destOrd="0" parTransId="{066B2286-0099-4051-8ABF-46813610CF67}" sibTransId="{1902625A-7B22-4CF5-90A2-28AF6016CBF7}"/>
    <dgm:cxn modelId="{490B9E81-4423-40B9-9639-FBA105E50D11}" srcId="{2EBD55F5-E988-4BFC-BB90-C303A90117E4}" destId="{D0722B2D-9A37-49C5-89E7-A865C6D0A806}" srcOrd="1" destOrd="0" parTransId="{22590688-B1E2-466B-8401-2E1B9A62F01B}" sibTransId="{7B569F51-A747-46D8-8701-CF0EE8C2D962}"/>
    <dgm:cxn modelId="{BF9F886B-21B0-47D8-B2C0-51BD33AA1B52}" type="presOf" srcId="{3B93B3CA-5FDD-4134-9DB4-D7BD370029C2}" destId="{FCCCB710-C77F-4695-B975-716E7C6D838A}" srcOrd="0" destOrd="0" presId="urn:microsoft.com/office/officeart/2008/layout/HalfCircleOrganizationChart"/>
    <dgm:cxn modelId="{6BA5A709-4D18-4842-B041-51BFB22428F2}" type="presOf" srcId="{8E80481F-425A-4490-B0EE-9F1BCBDABB97}" destId="{F5264083-29D8-446C-92F1-995E3FAC6EA1}" srcOrd="1" destOrd="0" presId="urn:microsoft.com/office/officeart/2008/layout/HalfCircleOrganizationChart"/>
    <dgm:cxn modelId="{E1E05C3B-90B3-492E-A980-DDB981272FAC}" type="presOf" srcId="{D0722B2D-9A37-49C5-89E7-A865C6D0A806}" destId="{A669BAB5-3D0D-4996-B177-85C8B828159F}" srcOrd="1" destOrd="0" presId="urn:microsoft.com/office/officeart/2008/layout/HalfCircleOrganizationChart"/>
    <dgm:cxn modelId="{428AA7B7-77FB-4EC0-82A1-3B1854187DBB}" type="presParOf" srcId="{BCAB3F5F-5579-424B-9C2D-61490CF7EDA8}" destId="{58D83787-7270-41E5-AE8D-32941AB3E120}" srcOrd="0" destOrd="0" presId="urn:microsoft.com/office/officeart/2008/layout/HalfCircleOrganizationChart"/>
    <dgm:cxn modelId="{147B17C8-7D5E-44DC-B0E7-432BB4B81721}" type="presParOf" srcId="{58D83787-7270-41E5-AE8D-32941AB3E120}" destId="{24B92ABE-3D19-4A9E-98A0-DB44208F08B3}" srcOrd="0" destOrd="0" presId="urn:microsoft.com/office/officeart/2008/layout/HalfCircleOrganizationChart"/>
    <dgm:cxn modelId="{6EF11275-3291-467A-84DF-115DB8E9488E}" type="presParOf" srcId="{24B92ABE-3D19-4A9E-98A0-DB44208F08B3}" destId="{7F097100-78F5-48C7-AE7D-5B4C369FB8C1}" srcOrd="0" destOrd="0" presId="urn:microsoft.com/office/officeart/2008/layout/HalfCircleOrganizationChart"/>
    <dgm:cxn modelId="{F7C5F778-F383-4EAA-9EA8-FA322176C659}" type="presParOf" srcId="{24B92ABE-3D19-4A9E-98A0-DB44208F08B3}" destId="{5AAFD642-95FD-4506-8BA5-4F8597F982BE}" srcOrd="1" destOrd="0" presId="urn:microsoft.com/office/officeart/2008/layout/HalfCircleOrganizationChart"/>
    <dgm:cxn modelId="{77B7914A-ADA2-4242-8123-122DB18373F4}" type="presParOf" srcId="{24B92ABE-3D19-4A9E-98A0-DB44208F08B3}" destId="{0C746F50-784B-4638-9429-78C6CA4AB530}" srcOrd="2" destOrd="0" presId="urn:microsoft.com/office/officeart/2008/layout/HalfCircleOrganizationChart"/>
    <dgm:cxn modelId="{D7124F33-FCF7-449C-8788-2D163FA095C0}" type="presParOf" srcId="{24B92ABE-3D19-4A9E-98A0-DB44208F08B3}" destId="{CE0E6023-90DF-458E-9D57-43691C4FC15F}" srcOrd="3" destOrd="0" presId="urn:microsoft.com/office/officeart/2008/layout/HalfCircleOrganizationChart"/>
    <dgm:cxn modelId="{3D646E25-04AF-47A6-B4FD-EC85E7D93D36}" type="presParOf" srcId="{58D83787-7270-41E5-AE8D-32941AB3E120}" destId="{9194DB28-5203-4F70-AE08-4C18FB13F51C}" srcOrd="1" destOrd="0" presId="urn:microsoft.com/office/officeart/2008/layout/HalfCircleOrganizationChart"/>
    <dgm:cxn modelId="{ADD5D31B-0F2A-4F85-9505-8A3A4451BE15}" type="presParOf" srcId="{9194DB28-5203-4F70-AE08-4C18FB13F51C}" destId="{67A56FA0-7184-4463-8712-FD86E3C54742}" srcOrd="0" destOrd="0" presId="urn:microsoft.com/office/officeart/2008/layout/HalfCircleOrganizationChart"/>
    <dgm:cxn modelId="{0A43FB83-99DB-4E44-B154-D4B3410EB116}" type="presParOf" srcId="{9194DB28-5203-4F70-AE08-4C18FB13F51C}" destId="{39BEEB60-D31B-49F0-BBD6-DC70E0DC8B38}" srcOrd="1" destOrd="0" presId="urn:microsoft.com/office/officeart/2008/layout/HalfCircleOrganizationChart"/>
    <dgm:cxn modelId="{A912D37D-CBC5-4AFD-8C86-281E70738E60}" type="presParOf" srcId="{39BEEB60-D31B-49F0-BBD6-DC70E0DC8B38}" destId="{3968F1E3-5430-48D4-86F3-EBD9CC829128}" srcOrd="0" destOrd="0" presId="urn:microsoft.com/office/officeart/2008/layout/HalfCircleOrganizationChart"/>
    <dgm:cxn modelId="{C1D515BA-6AD1-4DD8-B870-80317D02AE99}" type="presParOf" srcId="{3968F1E3-5430-48D4-86F3-EBD9CC829128}" destId="{4121D60F-F44A-4289-AAF0-BD0044343488}" srcOrd="0" destOrd="0" presId="urn:microsoft.com/office/officeart/2008/layout/HalfCircleOrganizationChart"/>
    <dgm:cxn modelId="{BBE95878-8A72-4F9D-8ED1-6B990C911CBA}" type="presParOf" srcId="{3968F1E3-5430-48D4-86F3-EBD9CC829128}" destId="{781E7E6D-9ACF-441A-A6A4-C56C1B674537}" srcOrd="1" destOrd="0" presId="urn:microsoft.com/office/officeart/2008/layout/HalfCircleOrganizationChart"/>
    <dgm:cxn modelId="{3D9C444B-355F-4A24-B56C-6AF8C00640DF}" type="presParOf" srcId="{3968F1E3-5430-48D4-86F3-EBD9CC829128}" destId="{E9684137-3B49-4337-B2DC-0A387E292619}" srcOrd="2" destOrd="0" presId="urn:microsoft.com/office/officeart/2008/layout/HalfCircleOrganizationChart"/>
    <dgm:cxn modelId="{BEC5D898-6F69-4334-9C76-9E8BEC5E620A}" type="presParOf" srcId="{3968F1E3-5430-48D4-86F3-EBD9CC829128}" destId="{A669BAB5-3D0D-4996-B177-85C8B828159F}" srcOrd="3" destOrd="0" presId="urn:microsoft.com/office/officeart/2008/layout/HalfCircleOrganizationChart"/>
    <dgm:cxn modelId="{F596FCD4-1FD3-4CF5-A20D-917A98B3C201}" type="presParOf" srcId="{39BEEB60-D31B-49F0-BBD6-DC70E0DC8B38}" destId="{3E45DFB4-413A-4EA0-B6BA-17DAA45E05DC}" srcOrd="1" destOrd="0" presId="urn:microsoft.com/office/officeart/2008/layout/HalfCircleOrganizationChart"/>
    <dgm:cxn modelId="{F9D8710F-4304-4F96-A2E1-F96D4E40D8C8}" type="presParOf" srcId="{39BEEB60-D31B-49F0-BBD6-DC70E0DC8B38}" destId="{447D5912-2ABA-4B0A-BDFA-3B5FA255F28C}" srcOrd="2" destOrd="0" presId="urn:microsoft.com/office/officeart/2008/layout/HalfCircleOrganizationChart"/>
    <dgm:cxn modelId="{B66CF38A-6F7D-4D5E-868C-8E449865941D}" type="presParOf" srcId="{9194DB28-5203-4F70-AE08-4C18FB13F51C}" destId="{FCCCB710-C77F-4695-B975-716E7C6D838A}" srcOrd="2" destOrd="0" presId="urn:microsoft.com/office/officeart/2008/layout/HalfCircleOrganizationChart"/>
    <dgm:cxn modelId="{E1C0578C-A0B1-43CC-B8F2-A09BA2D86365}" type="presParOf" srcId="{9194DB28-5203-4F70-AE08-4C18FB13F51C}" destId="{7E08F8F5-178F-4152-8B28-884097F51B45}" srcOrd="3" destOrd="0" presId="urn:microsoft.com/office/officeart/2008/layout/HalfCircleOrganizationChart"/>
    <dgm:cxn modelId="{B2FCD521-C10D-4031-9EF4-0397AEC83A54}" type="presParOf" srcId="{7E08F8F5-178F-4152-8B28-884097F51B45}" destId="{846F02DB-D904-46FF-AD0E-A8342248AFCF}" srcOrd="0" destOrd="0" presId="urn:microsoft.com/office/officeart/2008/layout/HalfCircleOrganizationChart"/>
    <dgm:cxn modelId="{D03A8218-813A-4828-9BAE-FFC3772680AC}" type="presParOf" srcId="{846F02DB-D904-46FF-AD0E-A8342248AFCF}" destId="{41E18104-9F0B-46C4-A829-92D8F2B0ED9C}" srcOrd="0" destOrd="0" presId="urn:microsoft.com/office/officeart/2008/layout/HalfCircleOrganizationChart"/>
    <dgm:cxn modelId="{E01617D7-3E3E-475D-84BA-9883333BA45B}" type="presParOf" srcId="{846F02DB-D904-46FF-AD0E-A8342248AFCF}" destId="{39F91250-BCB4-4520-8575-E2C550F9DF5F}" srcOrd="1" destOrd="0" presId="urn:microsoft.com/office/officeart/2008/layout/HalfCircleOrganizationChart"/>
    <dgm:cxn modelId="{3B4902CF-AAB7-482E-940F-1D37D0D35F0C}" type="presParOf" srcId="{846F02DB-D904-46FF-AD0E-A8342248AFCF}" destId="{0BB2941F-3287-440C-ADCC-2845D1B55EDE}" srcOrd="2" destOrd="0" presId="urn:microsoft.com/office/officeart/2008/layout/HalfCircleOrganizationChart"/>
    <dgm:cxn modelId="{EF858CFB-DB6C-452F-B9D7-30F213CCE5E1}" type="presParOf" srcId="{846F02DB-D904-46FF-AD0E-A8342248AFCF}" destId="{F5264083-29D8-446C-92F1-995E3FAC6EA1}" srcOrd="3" destOrd="0" presId="urn:microsoft.com/office/officeart/2008/layout/HalfCircleOrganizationChart"/>
    <dgm:cxn modelId="{2EF97C3C-E4C2-42E9-B7D6-B4F710163DCF}" type="presParOf" srcId="{7E08F8F5-178F-4152-8B28-884097F51B45}" destId="{2D590C4F-705F-4144-8ACD-9970D9B8961D}" srcOrd="1" destOrd="0" presId="urn:microsoft.com/office/officeart/2008/layout/HalfCircleOrganizationChart"/>
    <dgm:cxn modelId="{58D04389-9736-469D-8F95-D9D6A0EA5F94}" type="presParOf" srcId="{7E08F8F5-178F-4152-8B28-884097F51B45}" destId="{848A81DE-EAFC-408E-86EB-07C64881A284}" srcOrd="2" destOrd="0" presId="urn:microsoft.com/office/officeart/2008/layout/HalfCircleOrganizationChart"/>
    <dgm:cxn modelId="{8ED2268C-245D-4FF6-BD64-3657303F7329}" type="presParOf" srcId="{58D83787-7270-41E5-AE8D-32941AB3E120}" destId="{E8EA8850-7596-4E07-901C-F41C642F89CE}" srcOrd="2" destOrd="0" presId="urn:microsoft.com/office/officeart/2008/layout/HalfCircleOrganizationChart"/>
    <dgm:cxn modelId="{5A23EB5F-5471-42FC-91A1-F97E3825BE56}" type="presParOf" srcId="{E8EA8850-7596-4E07-901C-F41C642F89CE}" destId="{0CFB8098-93B4-45F6-BF84-CDBA97C60944}" srcOrd="0" destOrd="0" presId="urn:microsoft.com/office/officeart/2008/layout/HalfCircleOrganizationChart"/>
    <dgm:cxn modelId="{DDBF2346-45F0-4F4C-8C76-ABC1A4A445CE}" type="presParOf" srcId="{E8EA8850-7596-4E07-901C-F41C642F89CE}" destId="{3A303165-B090-45D4-83A7-1F5F14C1EC39}" srcOrd="1" destOrd="0" presId="urn:microsoft.com/office/officeart/2008/layout/HalfCircleOrganizationChart"/>
    <dgm:cxn modelId="{686F5CBB-D661-491A-817C-38FC2F252221}" type="presParOf" srcId="{3A303165-B090-45D4-83A7-1F5F14C1EC39}" destId="{F9C8DE6A-D0DC-4609-ABF4-7105322D32CE}" srcOrd="0" destOrd="0" presId="urn:microsoft.com/office/officeart/2008/layout/HalfCircleOrganizationChart"/>
    <dgm:cxn modelId="{4D0D37C5-43D8-4B4B-A82F-0D4471DD36AD}" type="presParOf" srcId="{F9C8DE6A-D0DC-4609-ABF4-7105322D32CE}" destId="{4EACE593-CCEE-4E14-B453-EEEA2A4326EE}" srcOrd="0" destOrd="0" presId="urn:microsoft.com/office/officeart/2008/layout/HalfCircleOrganizationChart"/>
    <dgm:cxn modelId="{798F1EEB-4D8D-4CF7-86B7-F0C485B82AF6}" type="presParOf" srcId="{F9C8DE6A-D0DC-4609-ABF4-7105322D32CE}" destId="{015D73B2-E817-4F4D-AE11-3C089AFAC1A7}" srcOrd="1" destOrd="0" presId="urn:microsoft.com/office/officeart/2008/layout/HalfCircleOrganizationChart"/>
    <dgm:cxn modelId="{6BE05711-84D0-4120-BA06-609FF4D1CC8E}" type="presParOf" srcId="{F9C8DE6A-D0DC-4609-ABF4-7105322D32CE}" destId="{AEFB8780-C1F9-44A1-BF70-A0283E5A0425}" srcOrd="2" destOrd="0" presId="urn:microsoft.com/office/officeart/2008/layout/HalfCircleOrganizationChart"/>
    <dgm:cxn modelId="{A8937ABF-1F6A-4BFE-BBA4-85342BA99A73}" type="presParOf" srcId="{F9C8DE6A-D0DC-4609-ABF4-7105322D32CE}" destId="{194517BE-9FD0-45A0-AC7B-E6E5182895DA}" srcOrd="3" destOrd="0" presId="urn:microsoft.com/office/officeart/2008/layout/HalfCircleOrganizationChart"/>
    <dgm:cxn modelId="{15C414CF-11B5-441D-A4E2-DB233B86346E}" type="presParOf" srcId="{3A303165-B090-45D4-83A7-1F5F14C1EC39}" destId="{D04D2DE1-B35E-4283-B342-3197B3E1B170}" srcOrd="1" destOrd="0" presId="urn:microsoft.com/office/officeart/2008/layout/HalfCircleOrganizationChart"/>
    <dgm:cxn modelId="{C09BB7A1-16ED-47EB-AC1C-AF2300CC8514}" type="presParOf" srcId="{3A303165-B090-45D4-83A7-1F5F14C1EC39}" destId="{20EB0A3F-4B59-462F-A091-2A137659BC50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B8098-93B4-45F6-BF84-CDBA97C60944}">
      <dsp:nvSpPr>
        <dsp:cNvPr id="0" name=""/>
        <dsp:cNvSpPr/>
      </dsp:nvSpPr>
      <dsp:spPr>
        <a:xfrm>
          <a:off x="1485329" y="900746"/>
          <a:ext cx="842590" cy="539638"/>
        </a:xfrm>
        <a:custGeom>
          <a:avLst/>
          <a:gdLst/>
          <a:ahLst/>
          <a:cxnLst/>
          <a:rect l="0" t="0" r="0" b="0"/>
          <a:pathLst>
            <a:path>
              <a:moveTo>
                <a:pt x="842590" y="0"/>
              </a:moveTo>
              <a:lnTo>
                <a:pt x="842590" y="539638"/>
              </a:lnTo>
              <a:lnTo>
                <a:pt x="0" y="539638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CCB710-C77F-4695-B975-716E7C6D838A}">
      <dsp:nvSpPr>
        <dsp:cNvPr id="0" name=""/>
        <dsp:cNvSpPr/>
      </dsp:nvSpPr>
      <dsp:spPr>
        <a:xfrm>
          <a:off x="2327919" y="900746"/>
          <a:ext cx="1243255" cy="1654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018"/>
              </a:lnTo>
              <a:lnTo>
                <a:pt x="1243255" y="1466018"/>
              </a:lnTo>
              <a:lnTo>
                <a:pt x="1243255" y="1654891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56FA0-7184-4463-8712-FD86E3C54742}">
      <dsp:nvSpPr>
        <dsp:cNvPr id="0" name=""/>
        <dsp:cNvSpPr/>
      </dsp:nvSpPr>
      <dsp:spPr>
        <a:xfrm>
          <a:off x="1084664" y="900746"/>
          <a:ext cx="1243255" cy="1654891"/>
        </a:xfrm>
        <a:custGeom>
          <a:avLst/>
          <a:gdLst/>
          <a:ahLst/>
          <a:cxnLst/>
          <a:rect l="0" t="0" r="0" b="0"/>
          <a:pathLst>
            <a:path>
              <a:moveTo>
                <a:pt x="1243255" y="0"/>
              </a:moveTo>
              <a:lnTo>
                <a:pt x="1243255" y="1466018"/>
              </a:lnTo>
              <a:lnTo>
                <a:pt x="0" y="1466018"/>
              </a:lnTo>
              <a:lnTo>
                <a:pt x="0" y="1654891"/>
              </a:lnTo>
            </a:path>
          </a:pathLst>
        </a:custGeom>
        <a:noFill/>
        <a:ln w="127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AFD642-95FD-4506-8BA5-4F8597F982BE}">
      <dsp:nvSpPr>
        <dsp:cNvPr id="0" name=""/>
        <dsp:cNvSpPr/>
      </dsp:nvSpPr>
      <dsp:spPr>
        <a:xfrm>
          <a:off x="1439652" y="1348"/>
          <a:ext cx="1776535" cy="89939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46F50-784B-4638-9429-78C6CA4AB530}">
      <dsp:nvSpPr>
        <dsp:cNvPr id="0" name=""/>
        <dsp:cNvSpPr/>
      </dsp:nvSpPr>
      <dsp:spPr>
        <a:xfrm>
          <a:off x="1439652" y="1348"/>
          <a:ext cx="1776535" cy="89939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97100-78F5-48C7-AE7D-5B4C369FB8C1}">
      <dsp:nvSpPr>
        <dsp:cNvPr id="0" name=""/>
        <dsp:cNvSpPr/>
      </dsp:nvSpPr>
      <dsp:spPr>
        <a:xfrm>
          <a:off x="551384" y="163239"/>
          <a:ext cx="3553071" cy="5756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Организации, осуществляющие образовательную деятельность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1384" y="163239"/>
        <a:ext cx="3553071" cy="575614"/>
      </dsp:txXfrm>
    </dsp:sp>
    <dsp:sp modelId="{781E7E6D-9ACF-441A-A6A4-C56C1B674537}">
      <dsp:nvSpPr>
        <dsp:cNvPr id="0" name=""/>
        <dsp:cNvSpPr/>
      </dsp:nvSpPr>
      <dsp:spPr>
        <a:xfrm>
          <a:off x="557473" y="2555637"/>
          <a:ext cx="1054382" cy="89939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84137-3B49-4337-B2DC-0A387E292619}">
      <dsp:nvSpPr>
        <dsp:cNvPr id="0" name=""/>
        <dsp:cNvSpPr/>
      </dsp:nvSpPr>
      <dsp:spPr>
        <a:xfrm>
          <a:off x="557473" y="2555637"/>
          <a:ext cx="1054382" cy="89939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1D60F-F44A-4289-AAF0-BD0044343488}">
      <dsp:nvSpPr>
        <dsp:cNvPr id="0" name=""/>
        <dsp:cNvSpPr/>
      </dsp:nvSpPr>
      <dsp:spPr>
        <a:xfrm>
          <a:off x="30282" y="2717529"/>
          <a:ext cx="2108764" cy="5756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Организации, осуществляющие обучение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82" y="2717529"/>
        <a:ext cx="2108764" cy="575614"/>
      </dsp:txXfrm>
    </dsp:sp>
    <dsp:sp modelId="{39F91250-BCB4-4520-8575-E2C550F9DF5F}">
      <dsp:nvSpPr>
        <dsp:cNvPr id="0" name=""/>
        <dsp:cNvSpPr/>
      </dsp:nvSpPr>
      <dsp:spPr>
        <a:xfrm>
          <a:off x="3043984" y="2555637"/>
          <a:ext cx="1054382" cy="89939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2941F-3287-440C-ADCC-2845D1B55EDE}">
      <dsp:nvSpPr>
        <dsp:cNvPr id="0" name=""/>
        <dsp:cNvSpPr/>
      </dsp:nvSpPr>
      <dsp:spPr>
        <a:xfrm>
          <a:off x="3043984" y="2555637"/>
          <a:ext cx="1054382" cy="89939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E18104-9F0B-46C4-A829-92D8F2B0ED9C}">
      <dsp:nvSpPr>
        <dsp:cNvPr id="0" name=""/>
        <dsp:cNvSpPr/>
      </dsp:nvSpPr>
      <dsp:spPr>
        <a:xfrm>
          <a:off x="2516793" y="2717529"/>
          <a:ext cx="2108764" cy="5756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6793" y="2717529"/>
        <a:ext cx="2108764" cy="575614"/>
      </dsp:txXfrm>
    </dsp:sp>
    <dsp:sp modelId="{015D73B2-E817-4F4D-AE11-3C089AFAC1A7}">
      <dsp:nvSpPr>
        <dsp:cNvPr id="0" name=""/>
        <dsp:cNvSpPr/>
      </dsp:nvSpPr>
      <dsp:spPr>
        <a:xfrm>
          <a:off x="557473" y="1278493"/>
          <a:ext cx="1054382" cy="89939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B8780-C1F9-44A1-BF70-A0283E5A0425}">
      <dsp:nvSpPr>
        <dsp:cNvPr id="0" name=""/>
        <dsp:cNvSpPr/>
      </dsp:nvSpPr>
      <dsp:spPr>
        <a:xfrm>
          <a:off x="557473" y="1278493"/>
          <a:ext cx="1054382" cy="89939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ACE593-CCEE-4E14-B453-EEEA2A4326EE}">
      <dsp:nvSpPr>
        <dsp:cNvPr id="0" name=""/>
        <dsp:cNvSpPr/>
      </dsp:nvSpPr>
      <dsp:spPr>
        <a:xfrm>
          <a:off x="30282" y="1440384"/>
          <a:ext cx="2108764" cy="57561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предприниматели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282" y="1440384"/>
        <a:ext cx="2108764" cy="575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71867-EB7D-4AA4-B956-BC81C9ED2EAA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BAD8F-F212-48B7-A298-AB9DADD7A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46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ABA77-5A13-4A11-BFFB-C27C2B47E1AB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3DEBF-426B-4619-B1B8-B0ACB3322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4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B3C-FCFF-4C7D-80AB-BF7E125635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2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1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5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4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2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4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6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6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7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3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52951-D8FC-479E-9A98-FC434D208D06}" type="datetimeFigureOut">
              <a:rPr lang="ru-RU" smtClean="0"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lobanova@egov66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garant.ru/#/document/5632903/entry/0" TargetMode="External"/><Relationship Id="rId2" Type="http://schemas.openxmlformats.org/officeDocument/2006/relationships/hyperlink" Target="https://home.garant.ru/#/document/57746200/entry/0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d.shanaeva@egov66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garant.ru/#/document/70291362/entry/108170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obileonline.garant.ru/#/document/70433916/entry/1000" TargetMode="External"/><Relationship Id="rId2" Type="http://schemas.openxmlformats.org/officeDocument/2006/relationships/hyperlink" Target="https://home.garant.ru/#/document/57746200/entry/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obileonline.garant.ru/#/document/72003700/entry/100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68094" y="1174074"/>
            <a:ext cx="10524470" cy="377297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«О соблюдении обязательных требований к образовательным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программам. Об </a:t>
            </a: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изменениях в лицензировании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образовательной </a:t>
            </a: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деятельности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1 марта 2022 года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и особенностях проведения в </a:t>
            </a:r>
            <a:r>
              <a:rPr lang="ru-RU" sz="2800" b="1" dirty="0">
                <a:latin typeface="Liberation Serif" panose="02020603050405020304" pitchFamily="18" charset="0"/>
                <a:ea typeface="Calibri" panose="020F0502020204030204" pitchFamily="34" charset="0"/>
              </a:rPr>
              <a:t>2022 </a:t>
            </a:r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году»</a:t>
            </a:r>
            <a:r>
              <a:rPr lang="ru-RU" sz="28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3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1800" i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материалы к секции, организуемой управлением надзора и контроля в сфере образования в рамках проведения августовского педагогического совета, для представителей организаций, осуществляющих обучение и индивидуальных предпринимателей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48889" y="5178323"/>
            <a:ext cx="6543675" cy="15872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                                    Лобанова Анна Михайловна</a:t>
            </a:r>
            <a:r>
              <a:rPr lang="ru-RU" sz="16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ctr">
              <a:buNone/>
            </a:pP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отдела лицензирования и государственной аккредитации управления надзора и контроля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в сфере образования Министерства 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образования и молодежной политики Свердловской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marL="0" indent="0" algn="ctr">
              <a:buNone/>
            </a:pP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  <a:hlinkClick r:id="rId3"/>
              </a:rPr>
              <a:t>a.lobanova@egov66.ru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312-00-04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доб.170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237721" y="191443"/>
            <a:ext cx="9191625" cy="9565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200" u="sng" dirty="0">
                <a:solidFill>
                  <a:schemeClr val="tx1"/>
                </a:solidFill>
                <a:latin typeface="Liberation Serif" panose="02020603050405020304" pitchFamily="18" charset="0"/>
              </a:rPr>
              <a:t>Министерство образования и молодежной </a:t>
            </a:r>
            <a:r>
              <a:rPr lang="ru-RU" altLang="ru-RU" sz="2200" u="sng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политики Свердловской </a:t>
            </a:r>
            <a:r>
              <a:rPr lang="ru-RU" altLang="ru-RU" sz="2200" u="sng" dirty="0">
                <a:solidFill>
                  <a:schemeClr val="tx1"/>
                </a:solidFill>
                <a:latin typeface="Liberation Serif" panose="02020603050405020304" pitchFamily="18" charset="0"/>
              </a:rPr>
              <a:t>области </a:t>
            </a:r>
            <a:r>
              <a:rPr lang="ru-RU" i="1" u="sng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i="1" u="sng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Управление надзора и контроля в сфере образования</a:t>
            </a:r>
            <a:endParaRPr lang="ru-RU" sz="2600" i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4876" y="5178323"/>
            <a:ext cx="1766802" cy="1061610"/>
          </a:xfrm>
          <a:prstGeom prst="rect">
            <a:avLst/>
          </a:prstGeom>
          <a:ln>
            <a:noFill/>
            <a:prstDash val="lg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26.08.2022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8" y="0"/>
            <a:ext cx="2189893" cy="164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3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99631"/>
              </p:ext>
            </p:extLst>
          </p:nvPr>
        </p:nvGraphicFramePr>
        <p:xfrm>
          <a:off x="275166" y="470532"/>
          <a:ext cx="11353801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368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150533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2675467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4906433">
                  <a:extLst>
                    <a:ext uri="{9D8B030D-6E8A-4147-A177-3AD203B41FA5}">
                      <a16:colId xmlns:a16="http://schemas.microsoft.com/office/drawing/2014/main" xmlns="" val="1582069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</a:p>
                    <a:p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общеобразовательные программы 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общеразвивающие программы;</a:t>
                      </a: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предпрофессиональные программы;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Статья 75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Часть 4</a:t>
                      </a:r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. Содержание дополнительных общеразвивающих программ и сроки обучения по ним определяются образовательной программой, разработанной и утвержденной организацией, осуществляющей образовательную деятельность. </a:t>
                      </a:r>
                    </a:p>
                    <a:p>
                      <a:endParaRPr lang="ru-RU" sz="1400" dirty="0" smtClean="0">
                        <a:latin typeface="Century" panose="020406040505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Содержание дополнительных предпрофессиональных программ определяется образовательной программой, разработанной и утвержденной организацией, осуществляющей образовательную деятельность, в соответствии с федеральными государственными требованиями.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4599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392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420286"/>
              </p:ext>
            </p:extLst>
          </p:nvPr>
        </p:nvGraphicFramePr>
        <p:xfrm>
          <a:off x="323848" y="358349"/>
          <a:ext cx="11353801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019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1710266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2084917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5943599">
                  <a:extLst>
                    <a:ext uri="{9D8B030D-6E8A-4147-A177-3AD203B41FA5}">
                      <a16:colId xmlns:a16="http://schemas.microsoft.com/office/drawing/2014/main" xmlns="" val="1582069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  <a:endParaRPr lang="ru-RU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</a:p>
                    <a:p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дополнительные профессиональные программы </a:t>
                      </a:r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программы повышения квалификации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;</a:t>
                      </a:r>
                    </a:p>
                    <a:p>
                      <a:endParaRPr lang="ru-RU" sz="1400" dirty="0" smtClean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  <a:ea typeface="Cambria" panose="02040503050406030204" pitchFamily="18" charset="0"/>
                        </a:rPr>
                        <a:t>программы профессиональной переподготовки.</a:t>
                      </a:r>
                      <a:endParaRPr lang="ru-RU" sz="1400" dirty="0">
                        <a:latin typeface="Liberation Serif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Статья 12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4. Уполномоченными федеральными государственными органами в случаях, установленных настоящим Федеральным законом, разрабатываются и утверждаются </a:t>
                      </a:r>
                      <a:r>
                        <a:rPr lang="ru-RU" sz="1400" b="1" dirty="0" smtClean="0">
                          <a:latin typeface="Liberation Serif" panose="02020603050405020304" pitchFamily="18" charset="0"/>
                        </a:rPr>
                        <a:t>примерные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дополнительные профессиональные программы или </a:t>
                      </a:r>
                      <a:r>
                        <a:rPr lang="ru-RU" sz="1400" b="1" dirty="0" smtClean="0">
                          <a:latin typeface="Liberation Serif" panose="02020603050405020304" pitchFamily="18" charset="0"/>
                        </a:rPr>
                        <a:t>типовые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дополнительные профессиональные программы, в соответствии с которыми организациями, осуществляющими образовательную деятельность, разрабатываются соответствующие дополнительные профессиональные программы.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Liberation Serif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Статья 76 Федерального закона № 273-ФЗ: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9. Содержание дополнительных профессиональных программ должно учитывать 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  <a:hlinkClick r:id="rId2"/>
                        </a:rPr>
                        <a:t>профессиональные стандарты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, квалификационные требования, указанные в квалификационных справочниках по соответствующим должностям, профессиям и специальностям, или квалификационные требования к профессиональным знаниям и навыкам, необходимым для исполнения должностных обязанностей, которые устанавливаются в соответствии с федеральными законами и иными нормативными правовыми актами Российской Федерации о государственной службе.</a:t>
                      </a:r>
                    </a:p>
                    <a:p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10. Программы профессиональной переподготовки разрабатываются на основании установленных квалификационных требований, профессиональных стандартов и требований соответствующих 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  <a:hlinkClick r:id="rId3"/>
                        </a:rPr>
                        <a:t>федеральных государственных образовательных стандартов</a:t>
                      </a:r>
                      <a:r>
                        <a:rPr lang="ru-RU" sz="1400" dirty="0" smtClean="0">
                          <a:latin typeface="Liberation Serif" panose="02020603050405020304" pitchFamily="18" charset="0"/>
                        </a:rPr>
                        <a:t> среднего профессионального и (или) высшего образования к результатам освоения образовательных программ.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1470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686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4" y="326797"/>
            <a:ext cx="117062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Типовые дополнительные профессиональные программы утверждаются: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международных автомобильных перевозок;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кадастровой деятельности;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промышленной безопасности опасных производственных объектов;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противодействия коррупции;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оценки соответствия контрольно-кассовой техники и технических средств оператора фискальных данных (соискателя разрешения на обработку фискальных данных) предъявляемым к ним требованиям;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сбора, транспортирования, обработки, утилизации, обезвреживания, размещения отходов I - IV классов опасности;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государственной национальной политики Российской Федерации (для государственных и муниципальных служащих);</a:t>
            </a:r>
          </a:p>
          <a:p>
            <a:pPr marL="628650"/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- в области пожарной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безопасности.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86450" y="5589776"/>
            <a:ext cx="5886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Liberation Serif" panose="02020603050405020304" pitchFamily="18" charset="0"/>
              </a:rPr>
              <a:t>Часть 7 статьи 76 Федерального закона № 273-ФЗ содержит перечень органов власти в компетенцию которых входит разработка указанных типовых программ</a:t>
            </a: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728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6700" y="2794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Обновление процедуры лицензирования образовательной деятельности в 2022 году</a:t>
            </a:r>
            <a:endParaRPr lang="ru-RU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76325" y="1813718"/>
            <a:ext cx="10515600" cy="31583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Длительность процедуры – не более 5 рабочих дней;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Предоставление услуги исключительно в электронном виде;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Проведение только документарной оценки соответствия лицензиата лицензионным требованиям (выезд на место осуществления образовательной деятельности не проводится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Изменение регистрационных номеров лицензий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113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6066" y="21853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Liberation Serif" panose="02020603050405020304" pitchFamily="18" charset="0"/>
              </a:rPr>
              <a:t>В соответствии с изменениями, внесенными в Федеральный закон от 4 мая </a:t>
            </a:r>
            <a:r>
              <a:rPr lang="ru-RU" dirty="0" smtClean="0">
                <a:latin typeface="Liberation Serif" panose="02020603050405020304" pitchFamily="18" charset="0"/>
              </a:rPr>
              <a:t>2011 </a:t>
            </a:r>
            <a:r>
              <a:rPr lang="ru-RU" dirty="0">
                <a:latin typeface="Liberation Serif" panose="02020603050405020304" pitchFamily="18" charset="0"/>
              </a:rPr>
              <a:t>года № 99-ФЗ «О лицензировании отдельных видов деятельности</a:t>
            </a:r>
            <a:r>
              <a:rPr lang="ru-RU" dirty="0" smtClean="0">
                <a:latin typeface="Liberation Serif" panose="02020603050405020304" pitchFamily="18" charset="0"/>
              </a:rPr>
              <a:t>», </a:t>
            </a:r>
            <a:r>
              <a:rPr lang="ru-RU" dirty="0">
                <a:latin typeface="Liberation Serif" panose="02020603050405020304" pitchFamily="18" charset="0"/>
              </a:rPr>
              <a:t>регистрационный номер лицензии, в том числе лицензии на осуществление образовательной деятельности, присваивается с использованием единого реестра учета </a:t>
            </a:r>
            <a:r>
              <a:rPr lang="ru-RU" dirty="0" smtClean="0">
                <a:latin typeface="Liberation Serif" panose="02020603050405020304" pitchFamily="18" charset="0"/>
              </a:rPr>
              <a:t>лицензий</a:t>
            </a:r>
            <a:endParaRPr lang="ru-RU" dirty="0">
              <a:latin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4525" y="150190"/>
            <a:ext cx="2234152" cy="172410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ЕРУЛ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ЕДИНЫЙ РЕЕСТР УЧЕТА ЛИЦЕНЗИЙ</a:t>
            </a:r>
            <a:endParaRPr lang="ru-RU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195" y="5151452"/>
            <a:ext cx="11199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Ранее присвоенные регистрационные номера утратили актуальность с 1 марта 2022 года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6458" y="2197240"/>
            <a:ext cx="31736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Liberation Serif" panose="02020603050405020304" pitchFamily="18" charset="0"/>
              </a:rPr>
              <a:t>государственное бюджетное общеобразовательное учреждение Свердловской области «Екатеринбургская школа № 1, реализующая адаптированные основные общеобразовательные программы»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94376" y="2203343"/>
            <a:ext cx="31736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Liberation Serif" panose="02020603050405020304" pitchFamily="18" charset="0"/>
              </a:rPr>
              <a:t>Регистрационный номер </a:t>
            </a:r>
            <a:br>
              <a:rPr lang="ru-RU" sz="2000" dirty="0" smtClean="0">
                <a:latin typeface="Liberation Serif" panose="02020603050405020304" pitchFamily="18" charset="0"/>
              </a:rPr>
            </a:br>
            <a:r>
              <a:rPr lang="ru-RU" sz="2000" dirty="0" smtClean="0">
                <a:latin typeface="Liberation Serif" panose="02020603050405020304" pitchFamily="18" charset="0"/>
              </a:rPr>
              <a:t>до 1 марта 2022 года:</a:t>
            </a:r>
            <a:endParaRPr lang="ru-RU" sz="2000" dirty="0">
              <a:latin typeface="Liberation Serif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79324" y="2197240"/>
            <a:ext cx="31736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Liberation Serif" panose="02020603050405020304" pitchFamily="18" charset="0"/>
              </a:rPr>
              <a:t>Регистрационный номер </a:t>
            </a:r>
            <a:br>
              <a:rPr lang="ru-RU" sz="2000" dirty="0" smtClean="0">
                <a:latin typeface="Liberation Serif" panose="02020603050405020304" pitchFamily="18" charset="0"/>
              </a:rPr>
            </a:br>
            <a:r>
              <a:rPr lang="ru-RU" sz="2000" dirty="0" smtClean="0">
                <a:latin typeface="Liberation Serif" panose="02020603050405020304" pitchFamily="18" charset="0"/>
              </a:rPr>
              <a:t>с 1 марта 2022 года:</a:t>
            </a:r>
            <a:endParaRPr lang="ru-RU" sz="2000" dirty="0">
              <a:latin typeface="Liberation Serif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7077" y="3105416"/>
            <a:ext cx="14957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Liberation Serif" panose="02020603050405020304" pitchFamily="18" charset="0"/>
              </a:rPr>
              <a:t>20268</a:t>
            </a:r>
            <a:r>
              <a:rPr lang="ru-RU" sz="4000" dirty="0" smtClean="0">
                <a:latin typeface="Liberation Serif" panose="02020603050405020304" pitchFamily="18" charset="0"/>
              </a:rPr>
              <a:t> </a:t>
            </a:r>
            <a:endParaRPr lang="ru-RU" sz="4000" dirty="0">
              <a:latin typeface="Liberation Serif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04084" y="3219775"/>
            <a:ext cx="31736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Liberation Serif" panose="02020603050405020304" pitchFamily="18" charset="0"/>
              </a:rPr>
              <a:t>Л035-01277-66/00193482</a:t>
            </a:r>
            <a:endParaRPr lang="ru-RU" sz="3200" b="1" dirty="0">
              <a:latin typeface="Liberation Serif" panose="02020603050405020304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4927077" y="4007489"/>
            <a:ext cx="1508288" cy="1310325"/>
          </a:xfrm>
          <a:prstGeom prst="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58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08" y="685637"/>
            <a:ext cx="11632677" cy="13255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Liberation Serif" panose="02020603050405020304" pitchFamily="18" charset="0"/>
              </a:rPr>
              <a:t>Сведения, содержащиеся в реестрах лицензий, являются открытыми и размещаются в информационно-телекоммуникационной сети «Интернет» в форме открытых </a:t>
            </a:r>
            <a:r>
              <a:rPr lang="ru-RU" sz="2800" dirty="0" smtClean="0">
                <a:latin typeface="Liberation Serif" panose="02020603050405020304" pitchFamily="18" charset="0"/>
              </a:rPr>
              <a:t>данных</a:t>
            </a:r>
            <a:endParaRPr lang="ru-RU" sz="2800" dirty="0">
              <a:latin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4681" y="2798863"/>
            <a:ext cx="34942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на официальном сайте Федеральной службы по надзору в сфере образования и </a:t>
            </a:r>
            <a:r>
              <a:rPr lang="ru-RU" sz="24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науки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899" y="4422928"/>
            <a:ext cx="4477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http</a:t>
            </a:r>
            <a:r>
              <a:rPr lang="ru-RU" sz="3200" dirty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://</a:t>
            </a:r>
            <a:r>
              <a:rPr lang="ru-RU" sz="3200" dirty="0" smtClean="0">
                <a:latin typeface="Liberation Serif" panose="02020603050405020304" pitchFamily="18" charset="0"/>
                <a:ea typeface="Times New Roman" panose="02020603050405020304" pitchFamily="18" charset="0"/>
                <a:cs typeface="Liberation Serif" panose="02020603050405020304" pitchFamily="18" charset="0"/>
              </a:rPr>
              <a:t>obrnadzor.gov.ru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443" y="2849083"/>
            <a:ext cx="2190365" cy="21586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337" y="2432234"/>
            <a:ext cx="5354660" cy="4049342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9084262" y="4715315"/>
            <a:ext cx="1083733" cy="195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44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68" y="129467"/>
            <a:ext cx="5288659" cy="18058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081739" y="216552"/>
            <a:ext cx="305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https://minobraz.egov66.ru</a:t>
            </a:r>
            <a:r>
              <a:rPr lang="ru-RU" dirty="0"/>
              <a:t>/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762" y="129467"/>
            <a:ext cx="1866119" cy="18952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t="15009"/>
          <a:stretch/>
        </p:blipFill>
        <p:spPr>
          <a:xfrm>
            <a:off x="106379" y="2024743"/>
            <a:ext cx="6475396" cy="46345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4317412" y="6382166"/>
            <a:ext cx="2721429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6379" y="3124616"/>
            <a:ext cx="4579921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9326" y="1011354"/>
            <a:ext cx="1874578" cy="1874578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 flipH="1" flipV="1">
            <a:off x="3838575" y="2733675"/>
            <a:ext cx="6000752" cy="95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8951" y="3019281"/>
            <a:ext cx="5000328" cy="350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47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508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Особенности лицензирования образовательной деятельности в 2022 году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8275" y="1576388"/>
            <a:ext cx="10515600" cy="1851025"/>
          </a:xfrm>
        </p:spPr>
        <p:txBody>
          <a:bodyPr/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Отсутствие государственной пошлины;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Внесение изменений в реестр лицензий по ряду оснований (изменений адреса места нахождения, реорганизация и другие) не требуется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91350" y="3921655"/>
            <a:ext cx="4962525" cy="2506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Предварительное рассмотрение документов для лицензирования образовательной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деятельности </a:t>
            </a:r>
            <a:r>
              <a:rPr lang="en-US" dirty="0" smtClean="0">
                <a:hlinkClick r:id="rId2"/>
              </a:rPr>
              <a:t>d.shanaeva@egov66.ru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61975" y="3989388"/>
            <a:ext cx="5694892" cy="25066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Консультирование</a:t>
            </a:r>
          </a:p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Liberation Serif" panose="02020603050405020304" pitchFamily="18" charset="0"/>
              </a:rPr>
              <a:t>Еженедельно (среда)</a:t>
            </a:r>
          </a:p>
          <a:p>
            <a:pPr marL="0" indent="0">
              <a:buNone/>
            </a:pPr>
            <a:r>
              <a:rPr lang="ru-RU" dirty="0" smtClean="0">
                <a:latin typeface="Liberation Serif" panose="02020603050405020304" pitchFamily="18" charset="0"/>
              </a:rPr>
              <a:t>По телефону: (343) 312-00-04</a:t>
            </a:r>
          </a:p>
          <a:p>
            <a:pPr marL="0" indent="0">
              <a:buNone/>
            </a:pPr>
            <a:r>
              <a:rPr lang="ru-RU" i="1" dirty="0" smtClean="0">
                <a:latin typeface="Liberation Serif" panose="02020603050405020304" pitchFamily="18" charset="0"/>
              </a:rPr>
              <a:t>добавочные</a:t>
            </a:r>
            <a:r>
              <a:rPr lang="ru-RU" dirty="0" smtClean="0">
                <a:latin typeface="Liberation Serif" panose="02020603050405020304" pitchFamily="18" charset="0"/>
              </a:rPr>
              <a:t>: 170, 171, 172, 173, 174</a:t>
            </a:r>
          </a:p>
          <a:p>
            <a:pPr marL="0" indent="0">
              <a:buNone/>
            </a:pP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31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574" y="5133000"/>
            <a:ext cx="9248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 соблюдении обязательных требований </a:t>
            </a:r>
            <a: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к </a:t>
            </a:r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образовательным программам</a:t>
            </a:r>
            <a:endParaRPr lang="ru-RU" sz="36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38851689"/>
              </p:ext>
            </p:extLst>
          </p:nvPr>
        </p:nvGraphicFramePr>
        <p:xfrm>
          <a:off x="1215771" y="1207948"/>
          <a:ext cx="465584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216656"/>
              </p:ext>
            </p:extLst>
          </p:nvPr>
        </p:nvGraphicFramePr>
        <p:xfrm>
          <a:off x="5714999" y="192081"/>
          <a:ext cx="6362700" cy="44722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86001">
                  <a:extLst>
                    <a:ext uri="{9D8B030D-6E8A-4147-A177-3AD203B41FA5}">
                      <a16:colId xmlns:a16="http://schemas.microsoft.com/office/drawing/2014/main" xmlns="" val="3070009314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xmlns="" val="4116746821"/>
                    </a:ext>
                  </a:extLst>
                </a:gridCol>
                <a:gridCol w="2105024">
                  <a:extLst>
                    <a:ext uri="{9D8B030D-6E8A-4147-A177-3AD203B41FA5}">
                      <a16:colId xmlns:a16="http://schemas.microsoft.com/office/drawing/2014/main" xmlns="" val="2167098154"/>
                    </a:ext>
                  </a:extLst>
                </a:gridCol>
              </a:tblGrid>
              <a:tr h="79968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Реализация образовательных программ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Организации, осуществляющие обучение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Индивидуальные предприниматели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916739"/>
                  </a:ext>
                </a:extLst>
              </a:tr>
              <a:tr h="56274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Дошкольного образования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</a:t>
                      </a:r>
                      <a:endParaRPr lang="ru-RU" sz="32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28216071"/>
                  </a:ext>
                </a:extLst>
              </a:tr>
              <a:tr h="56274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Профессионального обучения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231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30577504"/>
                  </a:ext>
                </a:extLst>
              </a:tr>
              <a:tr h="112548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Дополнительного</a:t>
                      </a:r>
                      <a:r>
                        <a:rPr lang="ru-RU" sz="1400" baseline="0" dirty="0" smtClean="0">
                          <a:latin typeface="Century" panose="02040604050505020304" pitchFamily="18" charset="0"/>
                        </a:rPr>
                        <a:t> образования (дополнительного образования детей и взрослых)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184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111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10958818"/>
                  </a:ext>
                </a:extLst>
              </a:tr>
              <a:tr h="13328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entury" panose="02040604050505020304" pitchFamily="18" charset="0"/>
                        </a:rPr>
                        <a:t>Дополнительного</a:t>
                      </a:r>
                      <a:r>
                        <a:rPr lang="ru-RU" sz="1400" baseline="0" dirty="0" smtClean="0">
                          <a:latin typeface="Century" panose="02040604050505020304" pitchFamily="18" charset="0"/>
                        </a:rPr>
                        <a:t> образования (дополнительного профессионального образования)</a:t>
                      </a:r>
                      <a:endParaRPr lang="ru-RU" sz="1400" dirty="0">
                        <a:latin typeface="Century" panose="020406040505050203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319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  <a:endParaRPr lang="ru-RU" sz="32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585300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1" y="114300"/>
            <a:ext cx="2000250" cy="24003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00175" y="114300"/>
            <a:ext cx="981075" cy="41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13" y="198437"/>
            <a:ext cx="5713412" cy="5969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Организации, осуществляющие обучение</a:t>
            </a:r>
            <a:endParaRPr lang="ru-RU" sz="24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3513" y="884238"/>
            <a:ext cx="5713412" cy="9048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Статья 31 </a:t>
            </a:r>
          </a:p>
          <a:p>
            <a:pPr algn="ctr"/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Федерального закона № 273-ФЗ</a:t>
            </a:r>
            <a:endParaRPr lang="ru-RU" sz="2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3513" y="1904999"/>
            <a:ext cx="5713412" cy="45386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2. Научные организации вправе осуществлять образовательную деятельность по </a:t>
            </a:r>
            <a:r>
              <a:rPr lang="en-US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[</a:t>
            </a:r>
            <a:r>
              <a:rPr lang="ru-RU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…</a:t>
            </a:r>
            <a:r>
              <a:rPr lang="en-US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] </a:t>
            </a:r>
            <a:r>
              <a:rPr lang="ru-RU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программам </a:t>
            </a: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профессионального обучения и дополнительным профессиональным программам.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. Организации, осуществляющие лечение, оздоровление и (или) отдых, организации, осуществляющие социальное обслуживание, вправе осуществлять образовательную деятельность </a:t>
            </a:r>
            <a:r>
              <a:rPr lang="ru-RU" sz="2900" b="1" i="1" dirty="0">
                <a:latin typeface="Cambria" panose="02040503050406030204" pitchFamily="18" charset="0"/>
                <a:ea typeface="Cambria" panose="02040503050406030204" pitchFamily="18" charset="0"/>
              </a:rPr>
              <a:t>по основным </a:t>
            </a: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и дополнительным </a:t>
            </a:r>
            <a:r>
              <a:rPr lang="ru-RU" sz="2900" b="1" i="1" dirty="0">
                <a:latin typeface="Cambria" panose="02040503050406030204" pitchFamily="18" charset="0"/>
                <a:ea typeface="Cambria" panose="02040503050406030204" pitchFamily="18" charset="0"/>
              </a:rPr>
              <a:t>общеобразовательным программам</a:t>
            </a: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, основным программам профессионального обучения.</a:t>
            </a:r>
          </a:p>
          <a:p>
            <a:pPr marL="0" indent="0" algn="just">
              <a:buNone/>
            </a:pPr>
            <a:r>
              <a:rPr lang="ru-RU" sz="2900" dirty="0" smtClean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ru-RU" sz="2900" dirty="0">
                <a:latin typeface="Cambria" panose="02040503050406030204" pitchFamily="18" charset="0"/>
                <a:ea typeface="Cambria" panose="02040503050406030204" pitchFamily="18" charset="0"/>
              </a:rPr>
              <a:t>. Иные юридические лица вправе осуществлять образовательную деятельность по программам профессионального обучения, образовательным программам дошкольного образования и дополнительным образовательным программам.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62724" y="1904999"/>
            <a:ext cx="5383213" cy="45386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latin typeface="Cambria" panose="02040503050406030204" pitchFamily="18" charset="0"/>
                <a:ea typeface="Cambria" panose="02040503050406030204" pitchFamily="18" charset="0"/>
              </a:rPr>
              <a:t>3. Индивидуальные предприниматели осуществляют образовательную деятельность </a:t>
            </a:r>
            <a:r>
              <a:rPr lang="ru-RU" sz="1900" b="1" i="1" dirty="0">
                <a:latin typeface="Cambria" panose="02040503050406030204" pitchFamily="18" charset="0"/>
                <a:ea typeface="Cambria" panose="02040503050406030204" pitchFamily="18" charset="0"/>
              </a:rPr>
              <a:t>по основным </a:t>
            </a:r>
            <a:r>
              <a:rPr lang="ru-RU" sz="1900" dirty="0">
                <a:latin typeface="Cambria" panose="02040503050406030204" pitchFamily="18" charset="0"/>
                <a:ea typeface="Cambria" panose="02040503050406030204" pitchFamily="18" charset="0"/>
              </a:rPr>
              <a:t>и дополнительным </a:t>
            </a:r>
            <a:r>
              <a:rPr lang="ru-RU" sz="1900" b="1" i="1" dirty="0">
                <a:latin typeface="Cambria" panose="02040503050406030204" pitchFamily="18" charset="0"/>
                <a:ea typeface="Cambria" panose="02040503050406030204" pitchFamily="18" charset="0"/>
              </a:rPr>
              <a:t>общеобразовательным программам</a:t>
            </a:r>
            <a:r>
              <a:rPr lang="ru-RU" sz="1900" dirty="0">
                <a:latin typeface="Cambria" panose="02040503050406030204" pitchFamily="18" charset="0"/>
                <a:ea typeface="Cambria" panose="02040503050406030204" pitchFamily="18" charset="0"/>
              </a:rPr>
              <a:t>, программам профессионального обучения.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562724" y="884238"/>
            <a:ext cx="5383213" cy="9048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200" dirty="0">
                <a:latin typeface="Cambria" panose="02040503050406030204" pitchFamily="18" charset="0"/>
                <a:ea typeface="Cambria" panose="02040503050406030204" pitchFamily="18" charset="0"/>
              </a:rPr>
              <a:t>Статья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32 </a:t>
            </a:r>
          </a:p>
          <a:p>
            <a:pPr algn="ctr"/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Федерального </a:t>
            </a:r>
            <a:r>
              <a:rPr lang="ru-RU" sz="2200" dirty="0">
                <a:latin typeface="Cambria" panose="02040503050406030204" pitchFamily="18" charset="0"/>
                <a:ea typeface="Cambria" panose="02040503050406030204" pitchFamily="18" charset="0"/>
              </a:rPr>
              <a:t>закона №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273-ФЗ</a:t>
            </a:r>
            <a:endParaRPr lang="ru-RU" sz="2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562724" y="198437"/>
            <a:ext cx="5383213" cy="5969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Индивидуальные предприниматели</a:t>
            </a:r>
            <a:endParaRPr lang="ru-RU" sz="2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34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313" y="113991"/>
            <a:ext cx="11942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 соблюдении обязательных требований к образовательным программам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0697" y="555622"/>
            <a:ext cx="11885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образовательная программа</a:t>
            </a:r>
            <a:r>
              <a:rPr lang="ru-RU" sz="1400" dirty="0">
                <a:solidFill>
                  <a:srgbClr val="22272F"/>
                </a:solidFill>
                <a:latin typeface="Liberation Serif" panose="02020603050405020304" pitchFamily="18" charset="0"/>
              </a:rPr>
              <a:t> -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а также в предусмотренных настоящим Федеральным законом случаях в виде рабочей программы воспитания, календарного плана воспитательной работы, форм аттестации</a:t>
            </a:r>
            <a:endParaRPr lang="ru-RU" sz="1400" dirty="0">
              <a:latin typeface="Liberation Serif" panose="02020603050405020304" pitchFamily="18" charset="0"/>
            </a:endParaRP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2484437" y="1780463"/>
            <a:ext cx="8878888" cy="1806575"/>
            <a:chOff x="179512" y="932005"/>
            <a:chExt cx="8793896" cy="1806774"/>
          </a:xfrm>
        </p:grpSpPr>
        <p:sp>
          <p:nvSpPr>
            <p:cNvPr id="7" name="Объект 2"/>
            <p:cNvSpPr txBox="1">
              <a:spLocks/>
            </p:cNvSpPr>
            <p:nvPr/>
          </p:nvSpPr>
          <p:spPr>
            <a:xfrm>
              <a:off x="179512" y="932005"/>
              <a:ext cx="2232248" cy="1780743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Образовательная </a:t>
              </a:r>
              <a:r>
                <a:rPr lang="ru-RU" sz="1800" b="1" dirty="0" smtClean="0">
                  <a:effectLst>
                    <a:reflection blurRad="266700" endPos="0" dir="5400000" sy="-100000" algn="bl" rotWithShape="0"/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программа</a:t>
              </a:r>
              <a:endParaRPr lang="ru-RU" sz="1800" i="1" dirty="0">
                <a:effectLst>
                  <a:reflection blurRad="26670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комплекс основных характеристик образования</a:t>
              </a:r>
            </a:p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(п. 9 </a:t>
              </a:r>
              <a:r>
                <a:rPr lang="ru-RU" sz="1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ст.2 № 273-ФЗ)</a:t>
              </a:r>
              <a:endPara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бъект 3"/>
            <p:cNvSpPr txBox="1">
              <a:spLocks/>
            </p:cNvSpPr>
            <p:nvPr/>
          </p:nvSpPr>
          <p:spPr>
            <a:xfrm>
              <a:off x="2555768" y="932005"/>
              <a:ext cx="6417640" cy="30324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объем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9" name="Объект 3"/>
            <p:cNvSpPr txBox="1">
              <a:spLocks/>
            </p:cNvSpPr>
            <p:nvPr/>
          </p:nvSpPr>
          <p:spPr>
            <a:xfrm>
              <a:off x="2555768" y="1306696"/>
              <a:ext cx="6417640" cy="32547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содержание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0" name="Объект 3"/>
            <p:cNvSpPr txBox="1">
              <a:spLocks/>
            </p:cNvSpPr>
            <p:nvPr/>
          </p:nvSpPr>
          <p:spPr>
            <a:xfrm>
              <a:off x="2555768" y="1705203"/>
              <a:ext cx="6417640" cy="28578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 CYR" panose="02020603050405020304" pitchFamily="18" charset="0"/>
                  <a:cs typeface="Times New Roman CYR" panose="02020603050405020304" pitchFamily="18" charset="0"/>
                </a:rPr>
                <a:t>планируемые результаты</a:t>
              </a:r>
              <a:endParaRPr lang="ru-RU" sz="1600" i="1" dirty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1" name="Объект 3"/>
            <p:cNvSpPr txBox="1">
              <a:spLocks/>
            </p:cNvSpPr>
            <p:nvPr/>
          </p:nvSpPr>
          <p:spPr>
            <a:xfrm>
              <a:off x="2552594" y="2421244"/>
              <a:ext cx="6417640" cy="31753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формы аттестации </a:t>
              </a:r>
              <a:r>
                <a: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(в </a:t>
              </a:r>
              <a:r>
                <a:rPr lang="ru-RU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случаях, предусмотренных Федеральным законом № </a:t>
              </a:r>
              <a:r>
                <a: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273)</a:t>
              </a:r>
              <a:endParaRPr lang="ru-RU" sz="1400" i="1" dirty="0" smtClean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  <p:sp>
          <p:nvSpPr>
            <p:cNvPr id="12" name="Объект 3"/>
            <p:cNvSpPr txBox="1">
              <a:spLocks/>
            </p:cNvSpPr>
            <p:nvPr/>
          </p:nvSpPr>
          <p:spPr>
            <a:xfrm>
              <a:off x="2555768" y="2075131"/>
              <a:ext cx="6417640" cy="27625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организационно-педагогические условия</a:t>
              </a:r>
              <a:endParaRPr lang="ru-RU" sz="1400" i="1" dirty="0" smtClean="0">
                <a:latin typeface="Times New Roman CYR" panose="02020603050405020304" pitchFamily="18" charset="0"/>
                <a:cs typeface="Times New Roman CYR" panose="02020603050405020304" pitchFamily="18" charset="0"/>
              </a:endParaRPr>
            </a:p>
          </p:txBody>
        </p:sp>
      </p:grpSp>
      <p:sp>
        <p:nvSpPr>
          <p:cNvPr id="13" name="Объект 3"/>
          <p:cNvSpPr txBox="1">
            <a:spLocks/>
          </p:cNvSpPr>
          <p:nvPr/>
        </p:nvSpPr>
        <p:spPr>
          <a:xfrm>
            <a:off x="2487613" y="6049163"/>
            <a:ext cx="6405563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о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ценочные материалы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2484438" y="4567915"/>
            <a:ext cx="2232025" cy="6913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календарный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учебный график</a:t>
            </a: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2484437" y="3668659"/>
            <a:ext cx="2232025" cy="8610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ru-RU" sz="12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учебный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план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2487614" y="5322488"/>
            <a:ext cx="6405563" cy="333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рабочие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программы учебных предметов, курсов, дисциплин (модулей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)</a:t>
            </a:r>
            <a:endParaRPr lang="ru-RU" sz="16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4926013" y="3650250"/>
            <a:ext cx="7046912" cy="86915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документ, который определяет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перечень,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трудоемкость,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последовательность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распределение по периодам обучения учебных предметов, курсов, дисциплин (модулей), практики, иных видов учебной деятельности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промежуточной аттестации обучающихся 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(п.22 ст.2)</a:t>
            </a:r>
            <a:endParaRPr lang="ru-RU" sz="1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4926013" y="4554702"/>
            <a:ext cx="7046912" cy="69136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 плановые перерывы при получении образования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отдыха 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иных социальных целей </a:t>
            </a:r>
            <a:r>
              <a:rPr lang="ru-RU" sz="1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законодательством об образовании </a:t>
            </a:r>
            <a:r>
              <a:rPr lang="ru-RU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 11 ч. 1 ст. 34)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бъект 3"/>
          <p:cNvSpPr txBox="1">
            <a:spLocks/>
          </p:cNvSpPr>
          <p:nvPr/>
        </p:nvSpPr>
        <p:spPr>
          <a:xfrm>
            <a:off x="2487614" y="5700907"/>
            <a:ext cx="6419850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иные компоненты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20" name="Объект 3"/>
          <p:cNvSpPr txBox="1">
            <a:spLocks/>
          </p:cNvSpPr>
          <p:nvPr/>
        </p:nvSpPr>
        <p:spPr>
          <a:xfrm>
            <a:off x="2484438" y="6392863"/>
            <a:ext cx="6408738" cy="303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методические материалы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>
            <a:off x="2243137" y="3752847"/>
            <a:ext cx="134939" cy="2881313"/>
          </a:xfrm>
          <a:prstGeom prst="leftBrace">
            <a:avLst>
              <a:gd name="adj1" fmla="val 8333"/>
              <a:gd name="adj2" fmla="val 5023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6202" y="4656448"/>
            <a:ext cx="2006600" cy="10741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Обязательные компоненты программы</a:t>
            </a:r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8999537" y="5322487"/>
            <a:ext cx="2973387" cy="13735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 smtClean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компоненты, которые прямо установленные Федеральным </a:t>
            </a:r>
            <a:r>
              <a:rPr lang="ru-RU" sz="1600" dirty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з</a:t>
            </a:r>
            <a:r>
              <a:rPr lang="ru-RU" sz="1600" dirty="0" smtClean="0">
                <a:latin typeface="Times New Roman CYR" panose="02020603050405020304" pitchFamily="18" charset="0"/>
                <a:cs typeface="Times New Roman CYR" panose="02020603050405020304" pitchFamily="18" charset="0"/>
              </a:rPr>
              <a:t>аконом № 273-ФЗ для отдельных случаев</a:t>
            </a:r>
            <a:endParaRPr lang="ru-RU" sz="1200" i="1" dirty="0"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1449050" y="1780463"/>
            <a:ext cx="190500" cy="1058863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8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321" y="377845"/>
            <a:ext cx="115916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Наличие 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разработанных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утвержденных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организацией</a:t>
            </a:r>
            <a:r>
              <a:rPr lang="ru-RU" sz="2400" b="1" dirty="0">
                <a:solidFill>
                  <a:srgbClr val="FF0000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 осуществляющей образовательную деятельность, образовательных программ в соответствии с частями 2-8 статьи 12 Федерального закона </a:t>
            </a:r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«Об </a:t>
            </a:r>
            <a:r>
              <a:rPr lang="ru-RU" sz="24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образовании в Российской </a:t>
            </a:r>
            <a:r>
              <a:rPr lang="ru-RU" sz="24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Федерации»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19377" y="1578173"/>
            <a:ext cx="80295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Положение о лицензировании образовательной деятельности, утвержденное постановлением 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Правительства </a:t>
            </a:r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Российской Федерации от 18.09.2020 № 1490 «О </a:t>
            </a:r>
            <a:r>
              <a:rPr lang="ru-RU" sz="1400" i="1" dirty="0">
                <a:latin typeface="Cambria" panose="02040503050406030204" pitchFamily="18" charset="0"/>
                <a:ea typeface="Cambria" panose="02040503050406030204" pitchFamily="18" charset="0"/>
              </a:rPr>
              <a:t>лицензировании образовательной </a:t>
            </a:r>
            <a:r>
              <a:rPr lang="ru-RU" sz="1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деятельности»</a:t>
            </a:r>
            <a:endParaRPr lang="ru-RU" sz="1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9744" y="2905461"/>
            <a:ext cx="41240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Статья 12 </a:t>
            </a:r>
          </a:p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Федерального закона № 273-ФЗ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7321" y="5067592"/>
            <a:ext cx="51054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3: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 основным образовательным программам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относятся…</a:t>
            </a:r>
            <a:endParaRPr lang="ru-RU" sz="20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39130" y="5067592"/>
            <a:ext cx="570056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4: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 дополнительным образовательным программам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относятся…</a:t>
            </a:r>
            <a:endParaRPr lang="ru-RU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321" y="3759541"/>
            <a:ext cx="1157287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Часть 2: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В Российской Федерации по уровням общего и профессионального образования, по профессиональному обучению реализуются основные образовательные программы, по дополнительному образованию - дополнительные образовательные программы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sz="20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3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194470"/>
              </p:ext>
            </p:extLst>
          </p:nvPr>
        </p:nvGraphicFramePr>
        <p:xfrm>
          <a:off x="324144" y="346008"/>
          <a:ext cx="11458281" cy="627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5181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409825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3876675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xmlns="" val="472842281"/>
                    </a:ext>
                  </a:extLst>
                </a:gridCol>
              </a:tblGrid>
              <a:tr h="3796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Основная/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программа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Наименование образовательной программы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Запись в реестре лицензий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53046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дошкольного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Дошкольное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4328322"/>
                  </a:ext>
                </a:extLst>
              </a:tr>
              <a:tr h="18724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профессионального обучения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профессиональной подготовки по профессиям рабочих и должностям служащих;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переподготовки рабочих и служащих;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образовательная программа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повышения квалификации рабочих и служащих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Профессиональное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обучение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066696"/>
                  </a:ext>
                </a:extLst>
              </a:tr>
              <a:tr h="14041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общеобразовательные программы 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общеразвивающие программы;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предпрофессиональные программы;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Дополнительное образование детей и взрослых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4599249"/>
                  </a:ext>
                </a:extLst>
              </a:tr>
              <a:tr h="11857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</a:t>
                      </a:r>
                    </a:p>
                    <a:p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дополнительные профессиональные программы 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повышения квалификации;</a:t>
                      </a:r>
                    </a:p>
                    <a:p>
                      <a:endParaRPr lang="ru-RU" sz="8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профессиональной переподготовки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Дополнительное профессиональное образование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1470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9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552158"/>
              </p:ext>
            </p:extLst>
          </p:nvPr>
        </p:nvGraphicFramePr>
        <p:xfrm>
          <a:off x="180974" y="2339548"/>
          <a:ext cx="11572874" cy="3539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978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2504867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1965248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5801781">
                  <a:extLst>
                    <a:ext uri="{9D8B030D-6E8A-4147-A177-3AD203B41FA5}">
                      <a16:colId xmlns:a16="http://schemas.microsoft.com/office/drawing/2014/main" xmlns="" val="1582069153"/>
                    </a:ext>
                  </a:extLst>
                </a:gridCol>
              </a:tblGrid>
              <a:tr h="742717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установлено иное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274703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общеобразовательные программы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дошкольного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Часть 6 статьи 12 Федерального закона № 273-ФЗ: Образовательные программы дошкольного образования разрабатываются и утверждаются организацией, осуществляющей образовательную деятельность, в соответствии с федеральным государственным образовательным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hlinkClick r:id="rId2"/>
                        </a:rPr>
                        <a:t>стандартом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дошкольного образования и с учетом соответствующих примерных образовательных программ дошкольного образования</a:t>
                      </a:r>
                      <a:endParaRPr lang="ru-RU" sz="16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0432832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0974" y="317433"/>
            <a:ext cx="115728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Часть 5 статьи 12 Федерального закона № 273-ФЗ:</a:t>
            </a:r>
          </a:p>
          <a:p>
            <a:pPr algn="just"/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Образовательные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программы 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самостоятельно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разрабатываются и утверждаются организацией, осуществляющей образовательную деятельность, </a:t>
            </a:r>
            <a:r>
              <a:rPr lang="ru-RU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если настоящим Федеральным законом не установлено </a:t>
            </a:r>
            <a:r>
              <a:rPr lang="ru-RU" sz="20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иное</a:t>
            </a:r>
            <a:endParaRPr lang="ru-RU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408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490413"/>
              </p:ext>
            </p:extLst>
          </p:nvPr>
        </p:nvGraphicFramePr>
        <p:xfrm>
          <a:off x="121707" y="59902"/>
          <a:ext cx="11849101" cy="5559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233">
                  <a:extLst>
                    <a:ext uri="{9D8B030D-6E8A-4147-A177-3AD203B41FA5}">
                      <a16:colId xmlns:a16="http://schemas.microsoft.com/office/drawing/2014/main" xmlns="" val="3545936956"/>
                    </a:ext>
                  </a:extLst>
                </a:gridCol>
                <a:gridCol w="1898162">
                  <a:extLst>
                    <a:ext uri="{9D8B030D-6E8A-4147-A177-3AD203B41FA5}">
                      <a16:colId xmlns:a16="http://schemas.microsoft.com/office/drawing/2014/main" xmlns="" val="4113785168"/>
                    </a:ext>
                  </a:extLst>
                </a:gridCol>
                <a:gridCol w="2703822">
                  <a:extLst>
                    <a:ext uri="{9D8B030D-6E8A-4147-A177-3AD203B41FA5}">
                      <a16:colId xmlns:a16="http://schemas.microsoft.com/office/drawing/2014/main" xmlns="" val="4242827315"/>
                    </a:ext>
                  </a:extLst>
                </a:gridCol>
                <a:gridCol w="6202884">
                  <a:extLst>
                    <a:ext uri="{9D8B030D-6E8A-4147-A177-3AD203B41FA5}">
                      <a16:colId xmlns:a16="http://schemas.microsoft.com/office/drawing/2014/main" xmlns="" val="1582069153"/>
                    </a:ext>
                  </a:extLst>
                </a:gridCol>
              </a:tblGrid>
              <a:tr h="292075"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Образовательные программы (ОП)</a:t>
                      </a:r>
                      <a:endParaRPr lang="ru-RU" sz="14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Федеральным законом № 273-ФЗ не установлено иное</a:t>
                      </a:r>
                      <a:endParaRPr lang="ru-RU" sz="12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823461"/>
                  </a:ext>
                </a:extLst>
              </a:tr>
              <a:tr h="50412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Основные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программы профессионального </a:t>
                      </a: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обучения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профессиональной подготовки по профессиям рабочих и должностям </a:t>
                      </a:r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служащих*;</a:t>
                      </a:r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переподготовки рабочих и служащих;</a:t>
                      </a:r>
                    </a:p>
                    <a:p>
                      <a:endParaRPr lang="ru-RU" sz="14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4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ОП повышения квалификации рабочих и служащих</a:t>
                      </a:r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Статья 12 Федерального закона № 273-ФЗ:</a:t>
                      </a: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15. Уполномоченными федеральными государственными органами в случаях, установленных настоящим Федеральным законом, другими федеральными законами, разрабатываются и утверждаются примерные программы профессионального обучения или типовые программы профессионального обучения, </a:t>
                      </a:r>
                      <a:r>
                        <a:rPr lang="ru-RU" sz="16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соответствии с которыми организациями, осуществляющими образовательную деятельность, разрабатываются соответствующие программы профессионального обучения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  <a:p>
                      <a:pPr algn="just"/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Статья 73 Федерального</a:t>
                      </a:r>
                      <a:r>
                        <a:rPr lang="ru-RU" sz="160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закона № 273-ФЗ:</a:t>
                      </a:r>
                      <a:endParaRPr lang="ru-RU" sz="16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just"/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8. Продолжительность профессионального обучения определяется конкретной программой профессионального обучения, разрабатываемой и утверждаемой на основе 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hlinkClick r:id="rId2"/>
                        </a:rPr>
                        <a:t>профессиональных стандартов</a:t>
                      </a:r>
                      <a:r>
                        <a:rPr lang="ru-RU" sz="16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(при наличии) или установленных квалификационных требований организацией, осуществляющей образовательную деятельность, если иное не установлено законодательством Российской Федерации.</a:t>
                      </a:r>
                    </a:p>
                    <a:p>
                      <a:endParaRPr lang="ru-RU" sz="14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066696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6319" y="5797152"/>
            <a:ext cx="11699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*Часть 7 статьи 73 Федерального закона № 273-ФЗ: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</a:t>
            </a:r>
            <a:r>
              <a:rPr lang="ru-RU" sz="1200" dirty="0">
                <a:solidFill>
                  <a:srgbClr val="3272C0"/>
                </a:solidFill>
                <a:latin typeface="Liberation Serif" panose="02020603050405020304" pitchFamily="18" charset="0"/>
                <a:hlinkClick r:id="rId3"/>
              </a:rPr>
              <a:t>Перечень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профессий рабочих, должностей служащих, по которым осуществляется профессиональное обучение, с указанием (при наличии) присваиваемых по соответствующим профессиям рабочих, должностям служащих квалификационных разрядов, классов, категорий утверждается </a:t>
            </a:r>
            <a:r>
              <a:rPr lang="ru-RU" sz="1200" dirty="0">
                <a:solidFill>
                  <a:srgbClr val="CC3333"/>
                </a:solidFill>
                <a:latin typeface="Liberation Serif" panose="02020603050405020304" pitchFamily="18" charset="0"/>
                <a:hlinkClick r:id="rId4"/>
              </a:rPr>
              <a:t>федеральным органом</a:t>
            </a:r>
            <a:r>
              <a:rPr lang="ru-RU" sz="1200" dirty="0">
                <a:solidFill>
                  <a:srgbClr val="22272F"/>
                </a:solidFill>
                <a:latin typeface="Liberation Serif" panose="02020603050405020304" pitchFamily="18" charset="0"/>
              </a:rPr>
              <a:t> 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</a:t>
            </a:r>
            <a:r>
              <a:rPr lang="ru-RU" sz="1200" dirty="0" smtClean="0">
                <a:solidFill>
                  <a:srgbClr val="22272F"/>
                </a:solidFill>
                <a:latin typeface="Liberation Serif" panose="02020603050405020304" pitchFamily="18" charset="0"/>
              </a:rPr>
              <a:t>образования (</a:t>
            </a:r>
            <a:r>
              <a:rPr lang="ru-RU" sz="1200" dirty="0" smtClean="0">
                <a:latin typeface="Liberation Serif" panose="02020603050405020304" pitchFamily="18" charset="0"/>
              </a:rPr>
              <a:t>приказ</a:t>
            </a:r>
            <a:r>
              <a:rPr lang="ru-RU" sz="1200" dirty="0">
                <a:latin typeface="Liberation Serif" panose="02020603050405020304" pitchFamily="18" charset="0"/>
              </a:rPr>
              <a:t> Министерства образования и науки РФ от </a:t>
            </a:r>
            <a:r>
              <a:rPr lang="ru-RU" sz="1200" dirty="0" smtClean="0">
                <a:latin typeface="Liberation Serif" panose="02020603050405020304" pitchFamily="18" charset="0"/>
              </a:rPr>
              <a:t>02.07.2013</a:t>
            </a:r>
            <a:r>
              <a:rPr lang="ru-RU" sz="1200" dirty="0">
                <a:latin typeface="Liberation Serif" panose="02020603050405020304" pitchFamily="18" charset="0"/>
              </a:rPr>
              <a:t> </a:t>
            </a:r>
            <a:r>
              <a:rPr lang="ru-RU" sz="1200" dirty="0" smtClean="0">
                <a:latin typeface="Liberation Serif" panose="02020603050405020304" pitchFamily="18" charset="0"/>
              </a:rPr>
              <a:t>№</a:t>
            </a:r>
            <a:r>
              <a:rPr lang="ru-RU" sz="1200" dirty="0">
                <a:latin typeface="Liberation Serif" panose="02020603050405020304" pitchFamily="18" charset="0"/>
              </a:rPr>
              <a:t> </a:t>
            </a:r>
            <a:r>
              <a:rPr lang="ru-RU" sz="1200" dirty="0" smtClean="0">
                <a:latin typeface="Liberation Serif" panose="02020603050405020304" pitchFamily="18" charset="0"/>
              </a:rPr>
              <a:t>513)</a:t>
            </a:r>
            <a:endParaRPr lang="ru-RU" sz="1200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30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4" y="898297"/>
            <a:ext cx="117062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Типовые основные программы профессионального 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обучения </a:t>
            </a:r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утверждаются:</a:t>
            </a:r>
          </a:p>
          <a:p>
            <a:pPr marL="628650"/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>
                <a:latin typeface="Liberation Serif" panose="02020603050405020304" pitchFamily="18" charset="0"/>
              </a:rPr>
              <a:t>в области подготовки сил обеспечения транспортной </a:t>
            </a:r>
            <a:r>
              <a:rPr lang="ru-RU" sz="2400" dirty="0" smtClean="0">
                <a:latin typeface="Liberation Serif" panose="02020603050405020304" pitchFamily="18" charset="0"/>
              </a:rPr>
              <a:t>безопасности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;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  <a:p>
            <a:pPr marL="628650"/>
            <a:r>
              <a:rPr lang="ru-RU" sz="2400" dirty="0">
                <a:latin typeface="Liberation Serif" panose="02020603050405020304" pitchFamily="18" charset="0"/>
                <a:ea typeface="Cambria" panose="02040503050406030204" pitchFamily="18" charset="0"/>
              </a:rPr>
              <a:t>- в области подготовки специалистов авиационного персонала гражданской авиации, членов экипажей судов в соответствии с международными требованиями, а также в области подготовки работников железнодорожного транспорта, непосредственно связанных с движением поездов и маневровой работой;</a:t>
            </a:r>
          </a:p>
          <a:p>
            <a:pPr marL="628650"/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 smtClean="0">
                <a:latin typeface="Liberation Serif" panose="02020603050405020304" pitchFamily="18" charset="0"/>
              </a:rPr>
              <a:t>в </a:t>
            </a:r>
            <a:r>
              <a:rPr lang="ru-RU" sz="2400" dirty="0">
                <a:latin typeface="Liberation Serif" panose="02020603050405020304" pitchFamily="18" charset="0"/>
              </a:rPr>
              <a:t>области обороны и безопасности государства, обеспечения законности и правопорядка</a:t>
            </a:r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;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  <a:p>
            <a:pPr marL="628650"/>
            <a:r>
              <a:rPr lang="ru-RU" sz="2400" dirty="0" smtClean="0">
                <a:latin typeface="Liberation Serif" panose="02020603050405020304" pitchFamily="18" charset="0"/>
                <a:ea typeface="Cambria" panose="02040503050406030204" pitchFamily="18" charset="0"/>
              </a:rPr>
              <a:t>- </a:t>
            </a:r>
            <a:r>
              <a:rPr lang="ru-RU" sz="2400" dirty="0">
                <a:latin typeface="Liberation Serif" panose="02020603050405020304" pitchFamily="18" charset="0"/>
              </a:rPr>
              <a:t>в области международных автомобильных </a:t>
            </a:r>
            <a:r>
              <a:rPr lang="ru-RU" sz="2400" dirty="0" smtClean="0">
                <a:latin typeface="Liberation Serif" panose="02020603050405020304" pitchFamily="18" charset="0"/>
              </a:rPr>
              <a:t>перевозок.</a:t>
            </a:r>
            <a:endParaRPr lang="ru-RU" sz="2400" dirty="0">
              <a:latin typeface="Liberation Serif" panose="020206030504050203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5125704"/>
            <a:ext cx="1097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Приказ Министерства просвещения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Российской Федерации 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от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0811.2021 №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 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808</a:t>
            </a:r>
            <a:b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</a:b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 «Об </a:t>
            </a:r>
            <a:r>
              <a:rPr lang="ru-RU" dirty="0">
                <a:solidFill>
                  <a:srgbClr val="22272F"/>
                </a:solidFill>
                <a:latin typeface="Century" panose="02040604050505020304" pitchFamily="18" charset="0"/>
              </a:rPr>
              <a:t>утверждении примерных программ профессионального обучения водителей транспортных средств соответствующих категорий и </a:t>
            </a:r>
            <a:r>
              <a:rPr lang="ru-RU" dirty="0" smtClean="0">
                <a:solidFill>
                  <a:srgbClr val="22272F"/>
                </a:solidFill>
                <a:latin typeface="Century" panose="02040604050505020304" pitchFamily="18" charset="0"/>
              </a:rPr>
              <a:t>подкатегорий» (вступает в силу с 1 сентября 2022 года)</a:t>
            </a:r>
            <a:endParaRPr lang="ru-RU" dirty="0">
              <a:latin typeface="Century" panose="02040604050505020304" pitchFamily="18" charset="0"/>
            </a:endParaRPr>
          </a:p>
        </p:txBody>
      </p:sp>
      <p:pic>
        <p:nvPicPr>
          <p:cNvPr id="1028" name="Picture 4" descr="img.tarispb.ru/sites/default/files/u36873/1114b926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4" y="4869058"/>
            <a:ext cx="1273109" cy="127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962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6703</TotalTime>
  <Words>1492</Words>
  <Application>Microsoft Office PowerPoint</Application>
  <PresentationFormat>Широкоэкранный</PresentationFormat>
  <Paragraphs>191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Century</vt:lpstr>
      <vt:lpstr>Liberation Serif</vt:lpstr>
      <vt:lpstr>Sylfaen</vt:lpstr>
      <vt:lpstr>Times New Roman</vt:lpstr>
      <vt:lpstr>Times New Roman CYR</vt:lpstr>
      <vt:lpstr>Тема Office</vt:lpstr>
      <vt:lpstr> «О соблюдении обязательных требований к образовательным программам. Об изменениях в лицензировании образовательной деятельности с 1 марта 2022 года  и особенностях проведения в 2022 году»  материалы к секции, организуемой управлением надзора и контроля в сфере образования в рамках проведения августовского педагогического совета, для представителей организаций, осуществляющих обучение и индивидуальных предпринимателей</vt:lpstr>
      <vt:lpstr>Презентация PowerPoint</vt:lpstr>
      <vt:lpstr>Организации, осуществляющие обучение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Сведения, содержащиеся в реестрах лицензий, являются открытыми и размещаются в информационно-телекоммуникационной сети «Интернет» в форме открытых данных</vt:lpstr>
      <vt:lpstr>Презентация PowerPoint</vt:lpstr>
      <vt:lpstr>Особенности лицензирования образовательной деятельности в 2022 году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Лобанова Анна Михайловна</dc:creator>
  <cp:lastModifiedBy>Лобанова Анна Михайловна</cp:lastModifiedBy>
  <cp:revision>439</cp:revision>
  <cp:lastPrinted>2022-08-26T05:42:30Z</cp:lastPrinted>
  <dcterms:created xsi:type="dcterms:W3CDTF">2020-09-15T03:25:46Z</dcterms:created>
  <dcterms:modified xsi:type="dcterms:W3CDTF">2022-08-26T05:43:39Z</dcterms:modified>
</cp:coreProperties>
</file>