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517" r:id="rId3"/>
    <p:sldId id="515" r:id="rId4"/>
    <p:sldId id="516" r:id="rId5"/>
    <p:sldId id="525" r:id="rId6"/>
    <p:sldId id="531" r:id="rId7"/>
    <p:sldId id="530" r:id="rId8"/>
    <p:sldId id="519" r:id="rId9"/>
    <p:sldId id="534" r:id="rId10"/>
    <p:sldId id="532" r:id="rId11"/>
    <p:sldId id="533" r:id="rId12"/>
    <p:sldId id="535" r:id="rId13"/>
    <p:sldId id="524" r:id="rId14"/>
    <p:sldId id="543" r:id="rId15"/>
    <p:sldId id="539" r:id="rId16"/>
    <p:sldId id="540" r:id="rId17"/>
    <p:sldId id="541" r:id="rId18"/>
    <p:sldId id="544" r:id="rId19"/>
    <p:sldId id="527" r:id="rId20"/>
    <p:sldId id="513" r:id="rId21"/>
    <p:sldId id="514" r:id="rId22"/>
    <p:sldId id="494" r:id="rId23"/>
    <p:sldId id="538" r:id="rId2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32" autoAdjust="0"/>
  </p:normalViewPr>
  <p:slideViewPr>
    <p:cSldViewPr snapToGrid="0">
      <p:cViewPr varScale="1">
        <p:scale>
          <a:sx n="113" d="100"/>
          <a:sy n="113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ABA77-5A13-4A11-BFFB-C27C2B47E1AB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3DEBF-426B-4619-B1B8-B0ACB3322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048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B3C-FCFF-4C7D-80AB-BF7E1256357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522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07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1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5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4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2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4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6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6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57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93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3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.lobanova@egov66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obileonline.garant.ru/#/document/70433916/entry/1000" TargetMode="External"/><Relationship Id="rId2" Type="http://schemas.openxmlformats.org/officeDocument/2006/relationships/hyperlink" Target="https://home.garant.ru/#/document/57746200/entry/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obileonline.garant.ru/#/document/72003700/entry/100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garant.ru/#/document/5632903/entry/0" TargetMode="External"/><Relationship Id="rId2" Type="http://schemas.openxmlformats.org/officeDocument/2006/relationships/hyperlink" Target="https://home.garant.ru/#/document/57746200/entry/0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d.shanaeva@egov66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68094" y="1174074"/>
            <a:ext cx="10524470" cy="377297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4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>
                <a:latin typeface="Liberation Serif" panose="02020603050405020304" pitchFamily="18" charset="0"/>
                <a:ea typeface="Calibri" panose="020F0502020204030204" pitchFamily="34" charset="0"/>
              </a:rPr>
              <a:t>«О соблюдении обязательных требований к образовательным </a:t>
            </a:r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программам. </a:t>
            </a:r>
            <a:r>
              <a:rPr lang="ru-RU" sz="28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Об изменениях в лицензировании и государственной аккредитации образовательной деятельности с 1 марта 2022 года и их особенностях в 2022 году»</a:t>
            </a:r>
            <a:r>
              <a:rPr lang="ru-RU" sz="2800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3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1800" i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материалы к секции, организуемой управлением надзора и контроля в сфере образования в рамках проведения августовского педагогического совета, для представителей образовательных организаций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448889" y="5178323"/>
            <a:ext cx="6543675" cy="15872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                                    Лобанова Анна Михайловна</a:t>
            </a:r>
            <a:r>
              <a:rPr lang="ru-RU" sz="1600" b="1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algn="ctr">
              <a:buNone/>
            </a:pP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отдела лицензирования и государственной аккредитации управления надзора и контроля 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в сфере образования Министерства 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образования и молодежной политики Свердловской 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  <a:p>
            <a:pPr marL="0" indent="0" algn="ctr">
              <a:buNone/>
            </a:pP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  <a:hlinkClick r:id="rId3"/>
              </a:rPr>
              <a:t>a.lobanova@egov66.ru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312-00-04 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доб.170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i="1" dirty="0" smtClean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237721" y="191443"/>
            <a:ext cx="9191625" cy="9565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200" u="sng" dirty="0">
                <a:solidFill>
                  <a:schemeClr val="tx1"/>
                </a:solidFill>
                <a:latin typeface="Liberation Serif" panose="02020603050405020304" pitchFamily="18" charset="0"/>
              </a:rPr>
              <a:t>Министерство образования и молодежной </a:t>
            </a:r>
            <a:r>
              <a:rPr lang="ru-RU" altLang="ru-RU" sz="2200" u="sng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политики Свердловской </a:t>
            </a:r>
            <a:r>
              <a:rPr lang="ru-RU" altLang="ru-RU" sz="2200" u="sng" dirty="0">
                <a:solidFill>
                  <a:schemeClr val="tx1"/>
                </a:solidFill>
                <a:latin typeface="Liberation Serif" panose="02020603050405020304" pitchFamily="18" charset="0"/>
              </a:rPr>
              <a:t>области </a:t>
            </a:r>
            <a:r>
              <a:rPr lang="ru-RU" i="1" u="sng" dirty="0">
                <a:latin typeface="Liberation Serif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i="1" u="sng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Управление надзора и контроля в сфере образования</a:t>
            </a:r>
            <a:endParaRPr lang="ru-RU" sz="2600" i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Sylfaen" panose="010A05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4876" y="5178323"/>
            <a:ext cx="1766802" cy="1061610"/>
          </a:xfrm>
          <a:prstGeom prst="rect">
            <a:avLst/>
          </a:prstGeom>
          <a:ln>
            <a:noFill/>
            <a:prstDash val="lg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26.08.2022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8" y="0"/>
            <a:ext cx="2189893" cy="164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3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21707" y="59902"/>
          <a:ext cx="11849101" cy="5559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233">
                  <a:extLst>
                    <a:ext uri="{9D8B030D-6E8A-4147-A177-3AD203B41FA5}">
                      <a16:colId xmlns="" xmlns:a16="http://schemas.microsoft.com/office/drawing/2014/main" val="3545936956"/>
                    </a:ext>
                  </a:extLst>
                </a:gridCol>
                <a:gridCol w="1898162">
                  <a:extLst>
                    <a:ext uri="{9D8B030D-6E8A-4147-A177-3AD203B41FA5}">
                      <a16:colId xmlns="" xmlns:a16="http://schemas.microsoft.com/office/drawing/2014/main" val="4113785168"/>
                    </a:ext>
                  </a:extLst>
                </a:gridCol>
                <a:gridCol w="2703822">
                  <a:extLst>
                    <a:ext uri="{9D8B030D-6E8A-4147-A177-3AD203B41FA5}">
                      <a16:colId xmlns="" xmlns:a16="http://schemas.microsoft.com/office/drawing/2014/main" val="4242827315"/>
                    </a:ext>
                  </a:extLst>
                </a:gridCol>
                <a:gridCol w="6202884">
                  <a:extLst>
                    <a:ext uri="{9D8B030D-6E8A-4147-A177-3AD203B41FA5}">
                      <a16:colId xmlns="" xmlns:a16="http://schemas.microsoft.com/office/drawing/2014/main" val="1582069153"/>
                    </a:ext>
                  </a:extLst>
                </a:gridCol>
              </a:tblGrid>
              <a:tr h="292075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(ОП)</a:t>
                      </a:r>
                      <a:endParaRPr lang="ru-RU" sz="14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не установлено иное</a:t>
                      </a:r>
                      <a:endParaRPr lang="ru-RU" sz="1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7823461"/>
                  </a:ext>
                </a:extLst>
              </a:tr>
              <a:tr h="50412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профессионального обучения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ОП профессиональной подготовки по профессиям рабочих и должностям служащих*;</a:t>
                      </a:r>
                    </a:p>
                    <a:p>
                      <a:endParaRPr lang="ru-RU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ОП переподготовки рабочих и служащих;</a:t>
                      </a:r>
                    </a:p>
                    <a:p>
                      <a:endParaRPr lang="ru-RU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ОП повышения квалификации рабочих и служащих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Статья 12 Федерального закона № 273-ФЗ:</a:t>
                      </a:r>
                    </a:p>
                    <a:p>
                      <a:pPr algn="just"/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15. Уполномоченными федеральными государственными органами в случаях, установленных настоящим Федеральным законом, другими федеральными законами, разрабатываются и утверждаются примерные программы профессионального обучения или типовые программы профессионального обучения, </a:t>
                      </a:r>
                      <a:r>
                        <a:rPr lang="ru-RU" sz="16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 соответствии с которыми организациями, осуществляющими образовательную деятельность, разрабатываются соответствующие программы профессионального обучения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  <a:p>
                      <a:pPr algn="just"/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just"/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Статья 73 Федерального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закона № 273-ФЗ:</a:t>
                      </a:r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just"/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8. Продолжительность профессионального обучения определяется конкретной программой профессионального обучения, разрабатываемой и утверждаемой на основе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hlinkClick r:id="rId2"/>
                        </a:rPr>
                        <a:t>профессиональных стандартов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(при наличии) или установленных квалификационных требований организацией, осуществляющей образовательную деятельность, если иное не установлено законодательством Российской Федерации.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5066696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96319" y="5797152"/>
            <a:ext cx="116998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*Часть 7 статьи 73 Федерального закона № 273-ФЗ:</a:t>
            </a:r>
            <a:r>
              <a:rPr lang="ru-RU" sz="1200" dirty="0">
                <a:solidFill>
                  <a:srgbClr val="22272F"/>
                </a:solidFill>
                <a:latin typeface="Liberation Serif" panose="02020603050405020304" pitchFamily="18" charset="0"/>
              </a:rPr>
              <a:t> </a:t>
            </a:r>
            <a:r>
              <a:rPr lang="ru-RU" sz="1200" dirty="0">
                <a:solidFill>
                  <a:srgbClr val="3272C0"/>
                </a:solidFill>
                <a:latin typeface="Liberation Serif" panose="02020603050405020304" pitchFamily="18" charset="0"/>
                <a:hlinkClick r:id="rId3"/>
              </a:rPr>
              <a:t>Перечень</a:t>
            </a:r>
            <a:r>
              <a:rPr lang="ru-RU" sz="1200" dirty="0">
                <a:solidFill>
                  <a:srgbClr val="22272F"/>
                </a:solidFill>
                <a:latin typeface="Liberation Serif" panose="02020603050405020304" pitchFamily="18" charset="0"/>
              </a:rPr>
              <a:t> профессий рабочих, должностей служащих, по которым осуществляется профессиональное обучение, с указанием (при наличии) присваиваемых по соответствующим профессиям рабочих, должностям служащих квалификационных разрядов, классов, категорий утверждается </a:t>
            </a:r>
            <a:r>
              <a:rPr lang="ru-RU" sz="1200" dirty="0">
                <a:solidFill>
                  <a:srgbClr val="CC3333"/>
                </a:solidFill>
                <a:latin typeface="Liberation Serif" panose="02020603050405020304" pitchFamily="18" charset="0"/>
                <a:hlinkClick r:id="rId4"/>
              </a:rPr>
              <a:t>федеральным органом</a:t>
            </a:r>
            <a:r>
              <a:rPr lang="ru-RU" sz="1200" dirty="0">
                <a:solidFill>
                  <a:srgbClr val="22272F"/>
                </a:solidFill>
                <a:latin typeface="Liberation Serif" panose="02020603050405020304" pitchFamily="18" charset="0"/>
              </a:rPr>
              <a:t> 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</a:t>
            </a:r>
            <a:r>
              <a:rPr lang="ru-RU" sz="1200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образования (</a:t>
            </a:r>
            <a:r>
              <a:rPr lang="ru-RU" sz="1200" dirty="0" smtClean="0">
                <a:latin typeface="Liberation Serif" panose="02020603050405020304" pitchFamily="18" charset="0"/>
              </a:rPr>
              <a:t>приказ</a:t>
            </a:r>
            <a:r>
              <a:rPr lang="ru-RU" sz="1200" dirty="0">
                <a:latin typeface="Liberation Serif" panose="02020603050405020304" pitchFamily="18" charset="0"/>
              </a:rPr>
              <a:t> Министерства образования и науки РФ от </a:t>
            </a:r>
            <a:r>
              <a:rPr lang="ru-RU" sz="1200" dirty="0" smtClean="0">
                <a:latin typeface="Liberation Serif" panose="02020603050405020304" pitchFamily="18" charset="0"/>
              </a:rPr>
              <a:t>02.07.2013</a:t>
            </a:r>
            <a:r>
              <a:rPr lang="ru-RU" sz="1200" dirty="0">
                <a:latin typeface="Liberation Serif" panose="02020603050405020304" pitchFamily="18" charset="0"/>
              </a:rPr>
              <a:t> </a:t>
            </a:r>
            <a:r>
              <a:rPr lang="ru-RU" sz="1200" dirty="0" smtClean="0">
                <a:latin typeface="Liberation Serif" panose="02020603050405020304" pitchFamily="18" charset="0"/>
              </a:rPr>
              <a:t>№</a:t>
            </a:r>
            <a:r>
              <a:rPr lang="ru-RU" sz="1200" dirty="0">
                <a:latin typeface="Liberation Serif" panose="02020603050405020304" pitchFamily="18" charset="0"/>
              </a:rPr>
              <a:t> </a:t>
            </a:r>
            <a:r>
              <a:rPr lang="ru-RU" sz="1200" dirty="0" smtClean="0">
                <a:latin typeface="Liberation Serif" panose="02020603050405020304" pitchFamily="18" charset="0"/>
              </a:rPr>
              <a:t>513)</a:t>
            </a:r>
            <a:endParaRPr lang="ru-RU" sz="1200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519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4" y="898297"/>
            <a:ext cx="117062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Типовые основные программы профессионального </a:t>
            </a:r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обучения </a:t>
            </a:r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утверждаются:</a:t>
            </a:r>
          </a:p>
          <a:p>
            <a:pPr marL="628650"/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- </a:t>
            </a:r>
            <a:r>
              <a:rPr lang="ru-RU" sz="2400" dirty="0">
                <a:latin typeface="Liberation Serif" panose="02020603050405020304" pitchFamily="18" charset="0"/>
              </a:rPr>
              <a:t>в области подготовки сил обеспечения транспортной </a:t>
            </a:r>
            <a:r>
              <a:rPr lang="ru-RU" sz="2400" dirty="0" smtClean="0">
                <a:latin typeface="Liberation Serif" panose="02020603050405020304" pitchFamily="18" charset="0"/>
              </a:rPr>
              <a:t>безопасности</a:t>
            </a:r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;</a:t>
            </a:r>
            <a:endParaRPr lang="ru-RU" sz="2400" dirty="0">
              <a:latin typeface="Liberation Serif" panose="02020603050405020304" pitchFamily="18" charset="0"/>
              <a:ea typeface="Cambria" panose="02040503050406030204" pitchFamily="18" charset="0"/>
            </a:endParaRPr>
          </a:p>
          <a:p>
            <a:pPr marL="628650"/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- в области подготовки специалистов авиационного персонала гражданской авиации, членов экипажей судов в соответствии с международными требованиями, а также в области подготовки работников железнодорожного транспорта, непосредственно связанных с движением поездов и маневровой работой;</a:t>
            </a:r>
          </a:p>
          <a:p>
            <a:pPr marL="628650"/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- </a:t>
            </a:r>
            <a:r>
              <a:rPr lang="ru-RU" sz="2400" dirty="0" smtClean="0">
                <a:latin typeface="Liberation Serif" panose="02020603050405020304" pitchFamily="18" charset="0"/>
              </a:rPr>
              <a:t>в </a:t>
            </a:r>
            <a:r>
              <a:rPr lang="ru-RU" sz="2400" dirty="0">
                <a:latin typeface="Liberation Serif" panose="02020603050405020304" pitchFamily="18" charset="0"/>
              </a:rPr>
              <a:t>области обороны и безопасности государства, обеспечения законности и правопорядка</a:t>
            </a:r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;</a:t>
            </a:r>
            <a:endParaRPr lang="ru-RU" sz="2400" dirty="0">
              <a:latin typeface="Liberation Serif" panose="02020603050405020304" pitchFamily="18" charset="0"/>
              <a:ea typeface="Cambria" panose="02040503050406030204" pitchFamily="18" charset="0"/>
            </a:endParaRPr>
          </a:p>
          <a:p>
            <a:pPr marL="628650"/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- </a:t>
            </a:r>
            <a:r>
              <a:rPr lang="ru-RU" sz="2400" dirty="0">
                <a:latin typeface="Liberation Serif" panose="02020603050405020304" pitchFamily="18" charset="0"/>
              </a:rPr>
              <a:t>в области международных автомобильных </a:t>
            </a:r>
            <a:r>
              <a:rPr lang="ru-RU" sz="2400" dirty="0" smtClean="0">
                <a:latin typeface="Liberation Serif" panose="02020603050405020304" pitchFamily="18" charset="0"/>
              </a:rPr>
              <a:t>перевозок.</a:t>
            </a:r>
            <a:endParaRPr lang="ru-RU" sz="2400" dirty="0">
              <a:latin typeface="Liberation Serif" panose="020206030504050203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5125704"/>
            <a:ext cx="1097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Приказ Министерства просвещения 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Российской Федерации </a:t>
            </a:r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от 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0811.2021 №</a:t>
            </a:r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 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808</a:t>
            </a:r>
            <a:b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</a:b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 «Об </a:t>
            </a:r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утверждении примерных программ профессионального обучения водителей транспортных средств соответствующих категорий и 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подкатегорий» (вступает в силу с 1 сентября 2022 года)</a:t>
            </a:r>
            <a:endParaRPr lang="ru-RU" dirty="0">
              <a:latin typeface="Century" panose="02040604050505020304" pitchFamily="18" charset="0"/>
            </a:endParaRPr>
          </a:p>
        </p:txBody>
      </p:sp>
      <p:pic>
        <p:nvPicPr>
          <p:cNvPr id="1028" name="Picture 4" descr="img.tarispb.ru/sites/default/files/u36873/1114b926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4" y="4869058"/>
            <a:ext cx="1273109" cy="127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295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323848" y="358349"/>
          <a:ext cx="11353801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019">
                  <a:extLst>
                    <a:ext uri="{9D8B030D-6E8A-4147-A177-3AD203B41FA5}">
                      <a16:colId xmlns="" xmlns:a16="http://schemas.microsoft.com/office/drawing/2014/main" val="3545936956"/>
                    </a:ext>
                  </a:extLst>
                </a:gridCol>
                <a:gridCol w="1710266">
                  <a:extLst>
                    <a:ext uri="{9D8B030D-6E8A-4147-A177-3AD203B41FA5}">
                      <a16:colId xmlns="" xmlns:a16="http://schemas.microsoft.com/office/drawing/2014/main" val="4113785168"/>
                    </a:ext>
                  </a:extLst>
                </a:gridCol>
                <a:gridCol w="2084917">
                  <a:extLst>
                    <a:ext uri="{9D8B030D-6E8A-4147-A177-3AD203B41FA5}">
                      <a16:colId xmlns="" xmlns:a16="http://schemas.microsoft.com/office/drawing/2014/main" val="4242827315"/>
                    </a:ext>
                  </a:extLst>
                </a:gridCol>
                <a:gridCol w="5943599">
                  <a:extLst>
                    <a:ext uri="{9D8B030D-6E8A-4147-A177-3AD203B41FA5}">
                      <a16:colId xmlns="" xmlns:a16="http://schemas.microsoft.com/office/drawing/2014/main" val="1582069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(ОП)</a:t>
                      </a:r>
                      <a:endParaRPr lang="ru-RU" sz="14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не установлено иное</a:t>
                      </a:r>
                      <a:endParaRPr lang="ru-RU" sz="1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782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</a:p>
                    <a:p>
                      <a:endParaRPr lang="ru-RU" sz="1400" dirty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дополнительные профессиональные программы </a:t>
                      </a:r>
                      <a:endParaRPr lang="ru-RU" sz="1400" dirty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программы повышения квалификации;</a:t>
                      </a:r>
                    </a:p>
                    <a:p>
                      <a:endParaRPr lang="ru-RU" sz="1400" dirty="0" smtClean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программы профессиональной переподготовки.</a:t>
                      </a:r>
                      <a:endParaRPr lang="ru-RU" sz="1400" dirty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Статья 12 Федерального закона № 273-ФЗ:</a:t>
                      </a: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4. Уполномоченными федеральными государственными органами в случаях, установленных настоящим Федеральным законом, разрабатываются и утверждаются </a:t>
                      </a:r>
                      <a:r>
                        <a:rPr lang="ru-RU" sz="1400" b="1" dirty="0" smtClean="0">
                          <a:latin typeface="Liberation Serif" panose="02020603050405020304" pitchFamily="18" charset="0"/>
                        </a:rPr>
                        <a:t>примерные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 дополнительные профессиональные программы или </a:t>
                      </a:r>
                      <a:r>
                        <a:rPr lang="ru-RU" sz="1400" b="1" dirty="0" smtClean="0">
                          <a:latin typeface="Liberation Serif" panose="02020603050405020304" pitchFamily="18" charset="0"/>
                        </a:rPr>
                        <a:t>типовые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 дополнительные профессиональные программы, в соответствии с которыми организациями, осуществляющими образовательную деятельность, разрабатываются соответствующие дополнительные профессиональные программы.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Liberation Serif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Статья 76 Федерального закона № 273-ФЗ:</a:t>
                      </a: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9. Содержание дополнительных профессиональных программ должно учитывать 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  <a:hlinkClick r:id="rId2"/>
                        </a:rPr>
                        <a:t>профессиональные стандарты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, квалификационные требования, указанные в квалификационных справочниках по соответствующим должностям, профессиям и специальностям, или квалификационные требования к профессиональным знаниям и навыкам, необходимым для исполнения должностных обязанностей, которые устанавливаются в соответствии с федеральными законами и иными нормативными правовыми актами Российской Федерации о государственной службе.</a:t>
                      </a: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10. Программы профессиональной переподготовки разрабатываются на основании установленных квалификационных требований, профессиональных стандартов и требований соответствующих 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  <a:hlinkClick r:id="rId3"/>
                        </a:rPr>
                        <a:t>федеральных государственных образовательных стандартов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 среднего профессионального и (или) высшего образования к результатам освоения образовательных программ.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41470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840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974" y="326797"/>
            <a:ext cx="117062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Типовые дополнительные профессиональные программы утверждаются: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международных автомобильных перевозок;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кадастровой деятельности;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промышленной безопасности опасных производственных объектов;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противодействия коррупции;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оценки соответствия контрольно-кассовой техники и технических средств оператора фискальных данных (соискателя разрешения на обработку фискальных данных) предъявляемым к ним требованиям;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сбора, транспортирования, обработки, утилизации, обезвреживания, размещения отходов I - IV классов опасности;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государственной национальной политики Российской Федерации (для государственных и муниципальных служащих);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пожарной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безопасности.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86450" y="5589776"/>
            <a:ext cx="5886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Liberation Serif" panose="02020603050405020304" pitchFamily="18" charset="0"/>
              </a:rPr>
              <a:t>Часть 7 статьи 76 Федерального закона № 273-ФЗ содержит перечень органов власти в компетенцию которых входит разработка указанных типовых программ</a:t>
            </a:r>
            <a:endParaRPr lang="ru-RU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728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047606"/>
              </p:ext>
            </p:extLst>
          </p:nvPr>
        </p:nvGraphicFramePr>
        <p:xfrm>
          <a:off x="180974" y="669124"/>
          <a:ext cx="11696701" cy="3852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2315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1658322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7186064">
                  <a:extLst>
                    <a:ext uri="{9D8B030D-6E8A-4147-A177-3AD203B41FA5}">
                      <a16:colId xmlns:a16="http://schemas.microsoft.com/office/drawing/2014/main" xmlns="" val="1582069153"/>
                    </a:ext>
                  </a:extLst>
                </a:gridCol>
              </a:tblGrid>
              <a:tr h="742717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Норма 273-ФЗ</a:t>
                      </a:r>
                      <a:endParaRPr lang="ru-RU" sz="14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не установлено иное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8515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дошкольного образования</a:t>
                      </a:r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Часть 6 </a:t>
                      </a: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статьи 12 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федеральный государственный образовательный стандарт дошкольного образования и с учетом соответствующих примерных образовательных программ дошкольного образования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4328322"/>
                  </a:ext>
                </a:extLst>
              </a:tr>
              <a:tr h="8576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общеобразовательные программы*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Часть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 </a:t>
                      </a:r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статьи 12 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соответствующие федеральные государственные образовательные стандарты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 с учетом соответствующих примерных образовательных программ</a:t>
                      </a:r>
                    </a:p>
                    <a:p>
                      <a:endParaRPr lang="ru-RU" sz="20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33448911"/>
                  </a:ext>
                </a:extLst>
              </a:tr>
              <a:tr h="113003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среднего профессионального образования*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Часть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статьи 12 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соответствующие федеральные государственные образовательные стандарты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 с учетом соответствующих примерных образовательных программ</a:t>
                      </a:r>
                      <a:endParaRPr lang="ru-RU" sz="20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275735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80974" y="4596342"/>
            <a:ext cx="8315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* требование установлено для аккредитованных образовательных программ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947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560350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Информационный ресурс в сети "Интернет" Единое содержание общего образования (https://edsoo.ru</a:t>
            </a:r>
            <a:r>
              <a:rPr lang="ru-RU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/)</a:t>
            </a:r>
            <a:endParaRPr lang="ru-RU" dirty="0">
              <a:latin typeface="Liberation Serif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687907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Часть 7.2</a:t>
            </a:r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. </a:t>
            </a:r>
            <a:r>
              <a:rPr lang="ru-RU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статьи 12 Федерального закона № 273-ФЗ:</a:t>
            </a:r>
          </a:p>
          <a:p>
            <a:r>
              <a:rPr lang="ru-RU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При </a:t>
            </a:r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разработке основной общеобразовательной программы организация, осуществляющая образовательную деятельность, вправе предусмотреть применение при реализации соответствующей образовательной программы </a:t>
            </a:r>
            <a:r>
              <a:rPr lang="ru-RU" b="1" dirty="0">
                <a:solidFill>
                  <a:srgbClr val="FF0000"/>
                </a:solidFill>
                <a:latin typeface="Liberation Serif" panose="02020603050405020304" pitchFamily="18" charset="0"/>
              </a:rPr>
              <a:t>примерного учебного плана </a:t>
            </a:r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и (или) </a:t>
            </a:r>
            <a:r>
              <a:rPr lang="ru-RU" b="1" dirty="0">
                <a:solidFill>
                  <a:srgbClr val="FF0000"/>
                </a:solidFill>
                <a:latin typeface="Liberation Serif" panose="02020603050405020304" pitchFamily="18" charset="0"/>
              </a:rPr>
              <a:t>примерного календарного учебного графика</a:t>
            </a:r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, и (или) </a:t>
            </a:r>
            <a:r>
              <a:rPr lang="ru-RU" b="1" dirty="0">
                <a:solidFill>
                  <a:srgbClr val="FF0000"/>
                </a:solidFill>
                <a:latin typeface="Liberation Serif" panose="02020603050405020304" pitchFamily="18" charset="0"/>
              </a:rPr>
              <a:t>примерных рабочих программ учебных предметов, курсов, дисциплин </a:t>
            </a:r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(модулей), включенных в соответствующую примерную основную общеобразовательную программу. В этом случае такая учебно-методическая документация не разрабатывается.</a:t>
            </a:r>
            <a:endParaRPr lang="ru-RU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873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361231" y="115747"/>
            <a:ext cx="7347722" cy="256924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Приказ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Министерства просвещения </a:t>
            </a:r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Российской Федерации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от </a:t>
            </a:r>
            <a:r>
              <a:rPr lang="ru-RU" sz="24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29.11.2021 № </a:t>
            </a:r>
            <a:r>
              <a:rPr lang="ru-RU" sz="2400" b="1" dirty="0">
                <a:solidFill>
                  <a:schemeClr val="tx1"/>
                </a:solidFill>
                <a:latin typeface="Constantia" panose="02030602050306030303" pitchFamily="18" charset="0"/>
              </a:rPr>
              <a:t>868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«Об </a:t>
            </a:r>
            <a:r>
              <a:rPr lang="ru-RU" sz="2400" dirty="0">
                <a:solidFill>
                  <a:schemeClr val="tx1"/>
                </a:solidFill>
                <a:latin typeface="Constantia" panose="02030602050306030303" pitchFamily="18" charset="0"/>
              </a:rPr>
              <a:t>утверждении </a:t>
            </a:r>
            <a:r>
              <a:rPr lang="ru-RU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аккредитационных</a:t>
            </a:r>
            <a:r>
              <a:rPr lang="ru-RU" sz="2400" dirty="0">
                <a:solidFill>
                  <a:schemeClr val="tx1"/>
                </a:solidFill>
                <a:latin typeface="Constantia" panose="02030602050306030303" pitchFamily="18" charset="0"/>
              </a:rPr>
              <a:t> показателей по основным общеобразовательным программам - образовательным программам начального общего, основного общего и среднего </a:t>
            </a:r>
            <a:r>
              <a:rPr lang="ru-RU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общего образования»</a:t>
            </a:r>
            <a:endParaRPr lang="ru-RU" sz="2400" i="1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61232" y="2863121"/>
            <a:ext cx="7384652" cy="223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1000" b="1" dirty="0" smtClean="0">
              <a:latin typeface="Constantia" panose="02030602050306030303" pitchFamily="18" charset="0"/>
            </a:endParaRPr>
          </a:p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Приказ </a:t>
            </a:r>
            <a:r>
              <a:rPr lang="ru-RU" sz="2400" b="1" dirty="0">
                <a:latin typeface="Constantia" panose="02030602050306030303" pitchFamily="18" charset="0"/>
              </a:rPr>
              <a:t>Министерства просвещения </a:t>
            </a:r>
            <a:r>
              <a:rPr lang="ru-RU" sz="2400" b="1" dirty="0" smtClean="0">
                <a:latin typeface="Constantia" panose="02030602050306030303" pitchFamily="18" charset="0"/>
              </a:rPr>
              <a:t>Российской Федерации </a:t>
            </a:r>
            <a:r>
              <a:rPr lang="ru-RU" sz="2400" b="1" dirty="0">
                <a:latin typeface="Constantia" panose="02030602050306030303" pitchFamily="18" charset="0"/>
              </a:rPr>
              <a:t>от </a:t>
            </a:r>
            <a:r>
              <a:rPr lang="ru-RU" sz="2400" b="1" dirty="0" smtClean="0">
                <a:latin typeface="Constantia" panose="02030602050306030303" pitchFamily="18" charset="0"/>
              </a:rPr>
              <a:t>29.11.2021</a:t>
            </a:r>
            <a:r>
              <a:rPr lang="ru-RU" sz="2400" b="1" dirty="0">
                <a:latin typeface="Constantia" panose="02030602050306030303" pitchFamily="18" charset="0"/>
              </a:rPr>
              <a:t> </a:t>
            </a:r>
            <a:r>
              <a:rPr lang="ru-RU" sz="2400" b="1" dirty="0" smtClean="0">
                <a:latin typeface="Constantia" panose="02030602050306030303" pitchFamily="18" charset="0"/>
              </a:rPr>
              <a:t>№</a:t>
            </a:r>
            <a:r>
              <a:rPr lang="ru-RU" sz="2400" b="1" dirty="0">
                <a:latin typeface="Constantia" panose="02030602050306030303" pitchFamily="18" charset="0"/>
              </a:rPr>
              <a:t> 869</a:t>
            </a:r>
            <a:br>
              <a:rPr lang="ru-RU" sz="2400" b="1" dirty="0">
                <a:latin typeface="Constantia" panose="02030602050306030303" pitchFamily="18" charset="0"/>
              </a:rPr>
            </a:br>
            <a:r>
              <a:rPr lang="ru-RU" sz="2400" dirty="0" smtClean="0">
                <a:latin typeface="Constantia" panose="02030602050306030303" pitchFamily="18" charset="0"/>
              </a:rPr>
              <a:t>«Об </a:t>
            </a:r>
            <a:r>
              <a:rPr lang="ru-RU" sz="2400" dirty="0">
                <a:latin typeface="Constantia" panose="02030602050306030303" pitchFamily="18" charset="0"/>
              </a:rPr>
              <a:t>утверждении </a:t>
            </a:r>
            <a:r>
              <a:rPr lang="ru-RU" sz="2400" dirty="0" err="1">
                <a:latin typeface="Constantia" panose="02030602050306030303" pitchFamily="18" charset="0"/>
              </a:rPr>
              <a:t>аккредитационных</a:t>
            </a:r>
            <a:r>
              <a:rPr lang="ru-RU" sz="2400" dirty="0">
                <a:latin typeface="Constantia" panose="02030602050306030303" pitchFamily="18" charset="0"/>
              </a:rPr>
              <a:t> показателей по образовательным программам среднего профессионального </a:t>
            </a:r>
            <a:r>
              <a:rPr lang="ru-RU" sz="2400" dirty="0" smtClean="0">
                <a:latin typeface="Constantia" panose="02030602050306030303" pitchFamily="18" charset="0"/>
              </a:rPr>
              <a:t>образования»</a:t>
            </a:r>
            <a:endParaRPr lang="ru-RU" sz="2400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1231" y="5280579"/>
            <a:ext cx="7384653" cy="648182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Constantia" panose="02030602050306030303" pitchFamily="18" charset="0"/>
              </a:rPr>
              <a:t>Методика расчета 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  <a:latin typeface="Constantia" panose="02030602050306030303" pitchFamily="18" charset="0"/>
              </a:rPr>
              <a:t>аккредитационных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Constantia" panose="02030602050306030303" pitchFamily="18" charset="0"/>
              </a:rPr>
              <a:t> показателей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16845" y="6106887"/>
            <a:ext cx="40734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Constantia" panose="02030602050306030303" pitchFamily="18" charset="0"/>
                <a:ea typeface="Calibri" panose="020F0502020204030204" pitchFamily="34" charset="0"/>
              </a:rPr>
              <a:t>применение с 1 марта 2022 года</a:t>
            </a:r>
            <a:endParaRPr lang="ru-RU" sz="2000" dirty="0">
              <a:latin typeface="Constantia" panose="02030602050306030303" pitchFamily="18" charset="0"/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1880427" y="115747"/>
            <a:ext cx="353487" cy="4777780"/>
          </a:xfrm>
          <a:prstGeom prst="leftBrace">
            <a:avLst>
              <a:gd name="adj1" fmla="val 8333"/>
              <a:gd name="adj2" fmla="val 369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98" y="115747"/>
            <a:ext cx="1614553" cy="161927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81" y="2018781"/>
            <a:ext cx="1637817" cy="164750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9873202" y="2927625"/>
            <a:ext cx="2102179" cy="1477328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nstantia" panose="02030602050306030303" pitchFamily="18" charset="0"/>
              </a:rPr>
              <a:t>вступил </a:t>
            </a:r>
            <a:r>
              <a:rPr lang="ru-RU" dirty="0">
                <a:latin typeface="Constantia" panose="02030602050306030303" pitchFamily="18" charset="0"/>
              </a:rPr>
              <a:t>в силу </a:t>
            </a:r>
            <a:endParaRPr lang="ru-RU" dirty="0" smtClean="0">
              <a:latin typeface="Constantia" panose="02030602050306030303" pitchFamily="18" charset="0"/>
            </a:endParaRPr>
          </a:p>
          <a:p>
            <a:pPr algn="ctr"/>
            <a:r>
              <a:rPr lang="ru-RU" dirty="0" smtClean="0">
                <a:latin typeface="Constantia" panose="02030602050306030303" pitchFamily="18" charset="0"/>
              </a:rPr>
              <a:t>с </a:t>
            </a:r>
            <a:r>
              <a:rPr lang="ru-RU" dirty="0">
                <a:latin typeface="Constantia" panose="02030602050306030303" pitchFamily="18" charset="0"/>
              </a:rPr>
              <a:t>1 марта 2022 года и действует </a:t>
            </a:r>
            <a:endParaRPr lang="ru-RU" dirty="0" smtClean="0">
              <a:latin typeface="Constantia" panose="02030602050306030303" pitchFamily="18" charset="0"/>
            </a:endParaRPr>
          </a:p>
          <a:p>
            <a:pPr algn="ctr"/>
            <a:r>
              <a:rPr lang="ru-RU" dirty="0" smtClean="0">
                <a:latin typeface="Constantia" panose="02030602050306030303" pitchFamily="18" charset="0"/>
              </a:rPr>
              <a:t>до </a:t>
            </a:r>
            <a:r>
              <a:rPr lang="ru-RU" dirty="0">
                <a:latin typeface="Constantia" panose="02030602050306030303" pitchFamily="18" charset="0"/>
              </a:rPr>
              <a:t>31 августа 2025 года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873205" y="257693"/>
            <a:ext cx="2102179" cy="1477328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nstantia" panose="02030602050306030303" pitchFamily="18" charset="0"/>
              </a:rPr>
              <a:t>вступил </a:t>
            </a:r>
            <a:r>
              <a:rPr lang="ru-RU" dirty="0">
                <a:latin typeface="Constantia" panose="02030602050306030303" pitchFamily="18" charset="0"/>
              </a:rPr>
              <a:t>в силу </a:t>
            </a:r>
            <a:endParaRPr lang="ru-RU" dirty="0" smtClean="0">
              <a:latin typeface="Constantia" panose="02030602050306030303" pitchFamily="18" charset="0"/>
            </a:endParaRPr>
          </a:p>
          <a:p>
            <a:pPr algn="ctr"/>
            <a:r>
              <a:rPr lang="ru-RU" dirty="0" smtClean="0">
                <a:latin typeface="Constantia" panose="02030602050306030303" pitchFamily="18" charset="0"/>
              </a:rPr>
              <a:t>с </a:t>
            </a:r>
            <a:r>
              <a:rPr lang="ru-RU" dirty="0">
                <a:latin typeface="Constantia" panose="02030602050306030303" pitchFamily="18" charset="0"/>
              </a:rPr>
              <a:t>1 марта 2022 года и действует </a:t>
            </a:r>
            <a:endParaRPr lang="ru-RU" dirty="0" smtClean="0">
              <a:latin typeface="Constantia" panose="02030602050306030303" pitchFamily="18" charset="0"/>
            </a:endParaRPr>
          </a:p>
          <a:p>
            <a:pPr algn="ctr"/>
            <a:r>
              <a:rPr lang="ru-RU" dirty="0" smtClean="0">
                <a:latin typeface="Constantia" panose="02030602050306030303" pitchFamily="18" charset="0"/>
              </a:rPr>
              <a:t>до </a:t>
            </a:r>
            <a:r>
              <a:rPr lang="ru-RU" dirty="0">
                <a:latin typeface="Constantia" panose="02030602050306030303" pitchFamily="18" charset="0"/>
              </a:rPr>
              <a:t>31 августа 2025 года</a:t>
            </a:r>
          </a:p>
        </p:txBody>
      </p:sp>
    </p:spTree>
    <p:extLst>
      <p:ext uri="{BB962C8B-B14F-4D97-AF65-F5344CB8AC3E}">
        <p14:creationId xmlns:p14="http://schemas.microsoft.com/office/powerpoint/2010/main" val="121428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9889" y="5651153"/>
            <a:ext cx="6991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nstantia" panose="02030602050306030303" pitchFamily="18" charset="0"/>
              </a:rPr>
              <a:t>(АП1</a:t>
            </a:r>
            <a:r>
              <a:rPr lang="ru-RU" b="1" dirty="0" smtClean="0">
                <a:latin typeface="Constantia" panose="02030602050306030303" pitchFamily="18" charset="0"/>
              </a:rPr>
              <a:t>) + </a:t>
            </a:r>
            <a:r>
              <a:rPr lang="ru-RU" b="1" dirty="0">
                <a:latin typeface="Constantia" panose="02030602050306030303" pitchFamily="18" charset="0"/>
              </a:rPr>
              <a:t>(АП2</a:t>
            </a:r>
            <a:r>
              <a:rPr lang="ru-RU" b="1" dirty="0" smtClean="0">
                <a:latin typeface="Constantia" panose="02030602050306030303" pitchFamily="18" charset="0"/>
              </a:rPr>
              <a:t>) + </a:t>
            </a:r>
            <a:r>
              <a:rPr lang="ru-RU" b="1" dirty="0">
                <a:latin typeface="Constantia" panose="02030602050306030303" pitchFamily="18" charset="0"/>
              </a:rPr>
              <a:t>(АП3</a:t>
            </a:r>
            <a:r>
              <a:rPr lang="ru-RU" b="1" dirty="0" smtClean="0">
                <a:latin typeface="Constantia" panose="02030602050306030303" pitchFamily="18" charset="0"/>
              </a:rPr>
              <a:t>) + (</a:t>
            </a:r>
            <a:r>
              <a:rPr lang="ru-RU" b="1" dirty="0">
                <a:latin typeface="Constantia" panose="02030602050306030303" pitchFamily="18" charset="0"/>
              </a:rPr>
              <a:t>АП</a:t>
            </a:r>
            <a:r>
              <a:rPr lang="ru-RU" b="1" baseline="-25000" dirty="0">
                <a:latin typeface="Constantia" panose="02030602050306030303" pitchFamily="18" charset="0"/>
              </a:rPr>
              <a:t>4</a:t>
            </a:r>
            <a:r>
              <a:rPr lang="ru-RU" b="1" dirty="0" smtClean="0">
                <a:latin typeface="Constantia" panose="02030602050306030303" pitchFamily="18" charset="0"/>
              </a:rPr>
              <a:t>) + (</a:t>
            </a:r>
            <a:r>
              <a:rPr lang="ru-RU" b="1" dirty="0">
                <a:latin typeface="Constantia" panose="02030602050306030303" pitchFamily="18" charset="0"/>
              </a:rPr>
              <a:t>АП</a:t>
            </a:r>
            <a:r>
              <a:rPr lang="ru-RU" b="1" baseline="-25000" dirty="0">
                <a:latin typeface="Constantia" panose="02030602050306030303" pitchFamily="18" charset="0"/>
              </a:rPr>
              <a:t>5</a:t>
            </a:r>
            <a:r>
              <a:rPr lang="ru-RU" b="1" dirty="0" smtClean="0">
                <a:latin typeface="Constantia" panose="02030602050306030303" pitchFamily="18" charset="0"/>
              </a:rPr>
              <a:t>) + </a:t>
            </a:r>
            <a:r>
              <a:rPr lang="ru-RU" b="1" dirty="0">
                <a:latin typeface="Constantia" panose="02030602050306030303" pitchFamily="18" charset="0"/>
              </a:rPr>
              <a:t>(АП</a:t>
            </a:r>
            <a:r>
              <a:rPr lang="ru-RU" b="1" baseline="-25000" dirty="0">
                <a:latin typeface="Constantia" panose="02030602050306030303" pitchFamily="18" charset="0"/>
              </a:rPr>
              <a:t>6</a:t>
            </a:r>
            <a:r>
              <a:rPr lang="ru-RU" b="1" dirty="0" smtClean="0">
                <a:latin typeface="Constantia" panose="02030602050306030303" pitchFamily="18" charset="0"/>
              </a:rPr>
              <a:t>) + </a:t>
            </a:r>
            <a:r>
              <a:rPr lang="ru-RU" b="1" dirty="0">
                <a:latin typeface="Constantia" panose="02030602050306030303" pitchFamily="18" charset="0"/>
              </a:rPr>
              <a:t>(АП</a:t>
            </a:r>
            <a:r>
              <a:rPr lang="ru-RU" b="1" baseline="-25000" dirty="0">
                <a:latin typeface="Constantia" panose="02030602050306030303" pitchFamily="18" charset="0"/>
              </a:rPr>
              <a:t>7</a:t>
            </a:r>
            <a:r>
              <a:rPr lang="ru-RU" b="1" dirty="0">
                <a:latin typeface="Constantia" panose="02030602050306030303" pitchFamily="18" charset="0"/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8503" y="173801"/>
            <a:ext cx="116749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onstantia" panose="02030602050306030303" pitchFamily="18" charset="0"/>
              </a:rPr>
              <a:t>Для целей государственной аккредитации образовательной </a:t>
            </a:r>
            <a:r>
              <a:rPr lang="ru-RU" sz="2000" b="1" dirty="0" smtClean="0">
                <a:latin typeface="Constantia" panose="02030602050306030303" pitchFamily="18" charset="0"/>
              </a:rPr>
              <a:t>деятельности</a:t>
            </a:r>
            <a:endParaRPr lang="ru-RU" sz="2000" b="1" dirty="0"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9889" y="5905069"/>
            <a:ext cx="91015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anose="02030602050306030303" pitchFamily="18" charset="0"/>
              </a:rPr>
              <a:t>при </a:t>
            </a:r>
            <a:r>
              <a:rPr lang="ru-RU" dirty="0">
                <a:latin typeface="Constantia" panose="02030602050306030303" pitchFamily="18" charset="0"/>
              </a:rPr>
              <a:t>отсутствии контингента обучающихся минимальное значение </a:t>
            </a:r>
            <a:r>
              <a:rPr lang="ru-RU" sz="2000" b="1" dirty="0">
                <a:latin typeface="Constantia" panose="02030602050306030303" pitchFamily="18" charset="0"/>
              </a:rPr>
              <a:t>35</a:t>
            </a:r>
            <a:r>
              <a:rPr lang="ru-RU" dirty="0">
                <a:latin typeface="Constantia" panose="02030602050306030303" pitchFamily="18" charset="0"/>
              </a:rPr>
              <a:t> </a:t>
            </a:r>
            <a:r>
              <a:rPr lang="ru-RU" dirty="0" smtClean="0">
                <a:latin typeface="Constantia" panose="02030602050306030303" pitchFamily="18" charset="0"/>
              </a:rPr>
              <a:t>баллов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605546" y="0"/>
            <a:ext cx="461665" cy="6176316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r>
              <a:rPr lang="ru-RU" dirty="0" smtClean="0"/>
              <a:t>*</a:t>
            </a:r>
            <a:r>
              <a:rPr lang="ru-RU" sz="1600" dirty="0" smtClean="0">
                <a:latin typeface="Liberation Serif"/>
              </a:rPr>
              <a:t>при </a:t>
            </a:r>
            <a:r>
              <a:rPr lang="ru-RU" sz="1600" dirty="0">
                <a:latin typeface="Liberation Serif"/>
              </a:rPr>
              <a:t>отсутствии контингента </a:t>
            </a:r>
            <a:r>
              <a:rPr lang="ru-RU" sz="1600" dirty="0" smtClean="0">
                <a:latin typeface="Liberation Serif"/>
              </a:rPr>
              <a:t>обучающихся не применяются</a:t>
            </a:r>
            <a:endParaRPr lang="ru-RU" sz="1600" dirty="0">
              <a:latin typeface="Liberation Serif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59889" y="6189762"/>
            <a:ext cx="90321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anose="02030602050306030303" pitchFamily="18" charset="0"/>
              </a:rPr>
              <a:t>при </a:t>
            </a:r>
            <a:r>
              <a:rPr lang="ru-RU" dirty="0">
                <a:latin typeface="Constantia" panose="02030602050306030303" pitchFamily="18" charset="0"/>
              </a:rPr>
              <a:t>наличии контингента обучающихся минимальное значение </a:t>
            </a:r>
            <a:r>
              <a:rPr lang="ru-RU" sz="2000" b="1" dirty="0">
                <a:latin typeface="Constantia" panose="02030602050306030303" pitchFamily="18" charset="0"/>
              </a:rPr>
              <a:t>45</a:t>
            </a:r>
            <a:r>
              <a:rPr lang="ru-RU" dirty="0">
                <a:latin typeface="Constantia" panose="02030602050306030303" pitchFamily="18" charset="0"/>
              </a:rPr>
              <a:t> </a:t>
            </a:r>
            <a:r>
              <a:rPr lang="ru-RU" dirty="0" smtClean="0">
                <a:latin typeface="Constantia" panose="02030602050306030303" pitchFamily="18" charset="0"/>
              </a:rPr>
              <a:t>баллов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8503" y="653562"/>
            <a:ext cx="11347043" cy="492335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8775"/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1. Соответствие </a:t>
            </a:r>
            <a:r>
              <a:rPr lang="ru-RU" sz="1700" b="1" dirty="0">
                <a:solidFill>
                  <a:srgbClr val="FF0000"/>
                </a:solidFill>
                <a:latin typeface="Constantia" panose="02030602050306030303" pitchFamily="18" charset="0"/>
              </a:rPr>
              <a:t>структуры </a:t>
            </a:r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и </a:t>
            </a:r>
            <a:r>
              <a:rPr lang="ru-RU" sz="1700" b="1" dirty="0">
                <a:solidFill>
                  <a:srgbClr val="FF0000"/>
                </a:solidFill>
                <a:latin typeface="Constantia" panose="02030602050306030303" pitchFamily="18" charset="0"/>
              </a:rPr>
              <a:t>содержания образовательных программ </a:t>
            </a:r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требованиям</a:t>
            </a:r>
            <a:r>
              <a:rPr lang="ru-RU" sz="1700" b="1" dirty="0">
                <a:solidFill>
                  <a:srgbClr val="FF0000"/>
                </a:solidFill>
                <a:latin typeface="Constantia" panose="02030602050306030303" pitchFamily="18" charset="0"/>
              </a:rPr>
              <a:t>, установленным федеральным государственным образовательным стандартом </a:t>
            </a:r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(</a:t>
            </a:r>
            <a:r>
              <a:rPr lang="ru-RU" sz="1700" b="1" dirty="0">
                <a:solidFill>
                  <a:srgbClr val="FF0000"/>
                </a:solidFill>
                <a:latin typeface="Constantia" panose="02030602050306030303" pitchFamily="18" charset="0"/>
              </a:rPr>
              <a:t>АП1</a:t>
            </a:r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)</a:t>
            </a:r>
          </a:p>
          <a:p>
            <a:pPr indent="358775"/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2. Соответствие </a:t>
            </a:r>
            <a:r>
              <a:rPr lang="ru-RU" sz="1700" b="1" dirty="0">
                <a:solidFill>
                  <a:srgbClr val="FF0000"/>
                </a:solidFill>
                <a:latin typeface="Constantia" panose="02030602050306030303" pitchFamily="18" charset="0"/>
              </a:rPr>
              <a:t>планируемых результатов освоения </a:t>
            </a:r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ОП </a:t>
            </a:r>
            <a:r>
              <a:rPr lang="ru-RU" sz="1700" b="1" dirty="0">
                <a:solidFill>
                  <a:srgbClr val="FF0000"/>
                </a:solidFill>
                <a:latin typeface="Constantia" panose="02030602050306030303" pitchFamily="18" charset="0"/>
              </a:rPr>
              <a:t>требованиям, установленным федеральным государственным образовательным стандартом </a:t>
            </a:r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(</a:t>
            </a:r>
            <a:r>
              <a:rPr lang="ru-RU" sz="1700" b="1" dirty="0">
                <a:solidFill>
                  <a:srgbClr val="FF0000"/>
                </a:solidFill>
                <a:latin typeface="Constantia" panose="02030602050306030303" pitchFamily="18" charset="0"/>
              </a:rPr>
              <a:t>АП2</a:t>
            </a:r>
            <a:r>
              <a:rPr lang="ru-RU" sz="17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)</a:t>
            </a:r>
          </a:p>
          <a:p>
            <a:pPr indent="358775"/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3*. Доля </a:t>
            </a:r>
            <a:r>
              <a:rPr lang="ru-RU" sz="1700" dirty="0">
                <a:solidFill>
                  <a:schemeClr val="tx1"/>
                </a:solidFill>
                <a:latin typeface="Constantia" panose="02030602050306030303" pitchFamily="18" charset="0"/>
              </a:rPr>
              <a:t>педагогических работников, имеющих первую или высшую квалификационные категории, участвующих в реализации </a:t>
            </a:r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ОП (</a:t>
            </a:r>
            <a:r>
              <a:rPr lang="ru-RU" sz="1700" dirty="0">
                <a:solidFill>
                  <a:schemeClr val="tx1"/>
                </a:solidFill>
                <a:latin typeface="Constantia" panose="02030602050306030303" pitchFamily="18" charset="0"/>
              </a:rPr>
              <a:t>АП3</a:t>
            </a:r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)</a:t>
            </a:r>
          </a:p>
          <a:p>
            <a:pPr indent="358775"/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4*. Доля </a:t>
            </a:r>
            <a:r>
              <a:rPr lang="ru-RU" sz="1700" dirty="0">
                <a:solidFill>
                  <a:schemeClr val="tx1"/>
                </a:solidFill>
                <a:latin typeface="Constantia" panose="02030602050306030303" pitchFamily="18" charset="0"/>
              </a:rPr>
              <a:t>педагогических работников, прошедших повышение квалификации по профилю преподаваемого учебного предмета, за последние 3 года в общем числе педагогических работников, участвующих в реализации </a:t>
            </a:r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ОП (</a:t>
            </a:r>
            <a:r>
              <a:rPr lang="ru-RU" sz="1700" dirty="0">
                <a:solidFill>
                  <a:schemeClr val="tx1"/>
                </a:solidFill>
                <a:latin typeface="Constantia" panose="02030602050306030303" pitchFamily="18" charset="0"/>
              </a:rPr>
              <a:t>АП4</a:t>
            </a:r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)</a:t>
            </a:r>
          </a:p>
          <a:p>
            <a:pPr indent="358775"/>
            <a:r>
              <a:rPr lang="ru-RU" sz="1700" b="1" dirty="0">
                <a:solidFill>
                  <a:schemeClr val="tx1"/>
                </a:solidFill>
                <a:latin typeface="Constantia" panose="02030602050306030303" pitchFamily="18" charset="0"/>
              </a:rPr>
              <a:t>5. Обеспеченность каждого обучающегося учебником из федерального перечня учебников, допущенных к использованию при реализации имеющих государственную аккредитацию </a:t>
            </a:r>
            <a:r>
              <a:rPr lang="ru-RU" sz="1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ОП по </a:t>
            </a:r>
            <a:r>
              <a:rPr lang="ru-RU" sz="1700" b="1" dirty="0">
                <a:solidFill>
                  <a:schemeClr val="tx1"/>
                </a:solidFill>
                <a:latin typeface="Constantia" panose="02030602050306030303" pitchFamily="18" charset="0"/>
              </a:rPr>
              <a:t>каждому учебному предмету (АП5</a:t>
            </a:r>
            <a:r>
              <a:rPr lang="ru-RU" sz="1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)</a:t>
            </a:r>
          </a:p>
          <a:p>
            <a:pPr indent="358775"/>
            <a:r>
              <a:rPr lang="ru-RU" sz="1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6</a:t>
            </a:r>
            <a:r>
              <a:rPr lang="ru-RU" sz="1700" b="1" dirty="0">
                <a:solidFill>
                  <a:schemeClr val="tx1"/>
                </a:solidFill>
                <a:latin typeface="Constantia" panose="02030602050306030303" pitchFamily="18" charset="0"/>
              </a:rPr>
              <a:t>. Наличие цифровых (электронных) библиотек, обеспечивающих доступ к профессиональным базам данных, информационным справочным и поисковым системам, а также иным информационным ресурсам (АП6</a:t>
            </a:r>
            <a:r>
              <a:rPr lang="ru-RU" sz="1700" b="1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)</a:t>
            </a:r>
          </a:p>
          <a:p>
            <a:pPr indent="358775"/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7*. Сведения </a:t>
            </a:r>
            <a:r>
              <a:rPr lang="ru-RU" sz="1700" dirty="0">
                <a:solidFill>
                  <a:schemeClr val="tx1"/>
                </a:solidFill>
                <a:latin typeface="Constantia" panose="02030602050306030303" pitchFamily="18" charset="0"/>
              </a:rPr>
              <a:t>о результатах оценки качества подготовки обучающихся, участвующих в оценочных процедурах, преодолевших минимальный порог (60% правильных ответов), полученных в ходе оценивания достижения ими результатов обучения, по федеральным оценочным материалам </a:t>
            </a:r>
            <a:r>
              <a:rPr lang="ru-RU" sz="17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(</a:t>
            </a:r>
            <a:r>
              <a:rPr lang="ru-RU" sz="1700" dirty="0">
                <a:solidFill>
                  <a:schemeClr val="tx1"/>
                </a:solidFill>
                <a:latin typeface="Constantia" panose="02030602050306030303" pitchFamily="18" charset="0"/>
              </a:rPr>
              <a:t>АП7)</a:t>
            </a:r>
          </a:p>
        </p:txBody>
      </p:sp>
    </p:spTree>
    <p:extLst>
      <p:ext uri="{BB962C8B-B14F-4D97-AF65-F5344CB8AC3E}">
        <p14:creationId xmlns:p14="http://schemas.microsoft.com/office/powerpoint/2010/main" val="7824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732" y="169067"/>
            <a:ext cx="118702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Федеральный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государственный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образовательный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стандарт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 начального общего 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образования, утвержденный приказ 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Министерства просвещения 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Российской Федерации 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от 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31.05.2021 №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 286</a:t>
            </a:r>
            <a:r>
              <a:rPr lang="ru-RU" sz="2000" b="1" dirty="0">
                <a:latin typeface="Liberation Serif" panose="02020603050405020304" pitchFamily="18" charset="0"/>
              </a:rPr>
              <a:t/>
            </a:r>
            <a:br>
              <a:rPr lang="ru-RU" sz="2000" b="1" dirty="0">
                <a:latin typeface="Liberation Serif" panose="02020603050405020304" pitchFamily="18" charset="0"/>
              </a:rPr>
            </a:b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«Об 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утверждении федерального государственного 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образовательного</a:t>
            </a:r>
          </a:p>
          <a:p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стандарта</a:t>
            </a:r>
            <a:r>
              <a:rPr lang="ru-RU" sz="20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 начального общего </a:t>
            </a:r>
            <a:r>
              <a:rPr lang="ru-RU" sz="2000" b="1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образования»</a:t>
            </a:r>
            <a:endParaRPr lang="ru-RU" sz="2000" b="1" dirty="0">
              <a:latin typeface="Liberation Serif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199" y="1693039"/>
            <a:ext cx="107103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31. Содержательный раздел программы начального общего образования включает следующие программы, ориентированные на достижение предметных, </a:t>
            </a:r>
            <a:r>
              <a:rPr lang="ru-RU" dirty="0" err="1">
                <a:solidFill>
                  <a:srgbClr val="22272F"/>
                </a:solidFill>
                <a:latin typeface="Liberation Serif" panose="02020603050405020304" pitchFamily="18" charset="0"/>
              </a:rPr>
              <a:t>метапредметных</a:t>
            </a:r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 и личностных результатов:</a:t>
            </a:r>
          </a:p>
          <a:p>
            <a:pPr algn="just"/>
            <a:r>
              <a:rPr lang="en-US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[</a:t>
            </a:r>
            <a:r>
              <a:rPr lang="ru-RU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…</a:t>
            </a:r>
            <a:r>
              <a:rPr lang="en-US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]</a:t>
            </a:r>
            <a:endParaRPr lang="ru-RU" dirty="0">
              <a:solidFill>
                <a:srgbClr val="22272F"/>
              </a:solidFill>
              <a:latin typeface="Liberation Serif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рабочую программу воспитания.</a:t>
            </a:r>
            <a:endParaRPr lang="ru-RU" b="0" i="0" dirty="0">
              <a:solidFill>
                <a:srgbClr val="22272F"/>
              </a:solidFill>
              <a:effectLst/>
              <a:latin typeface="Liberation Serif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199" y="3332430"/>
            <a:ext cx="107103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Liberation Serif" panose="02020603050405020304" pitchFamily="18" charset="0"/>
              </a:rPr>
              <a:t>32. Организационный раздел программы начального общего образования </a:t>
            </a:r>
            <a:r>
              <a:rPr lang="ru-RU" b="1" dirty="0">
                <a:solidFill>
                  <a:srgbClr val="FF0000"/>
                </a:solidFill>
                <a:latin typeface="Liberation Serif" panose="02020603050405020304" pitchFamily="18" charset="0"/>
              </a:rPr>
              <a:t>должен</a:t>
            </a:r>
            <a:r>
              <a:rPr lang="ru-RU" dirty="0">
                <a:latin typeface="Liberation Serif" panose="02020603050405020304" pitchFamily="18" charset="0"/>
              </a:rPr>
              <a:t> определять общие рамки организации образовательной деятельности, а также организационные механизмы и условия реализации программы начального общего образования и </a:t>
            </a:r>
            <a:r>
              <a:rPr lang="ru-RU" b="1" dirty="0">
                <a:solidFill>
                  <a:srgbClr val="FF0000"/>
                </a:solidFill>
                <a:latin typeface="Liberation Serif" panose="02020603050405020304" pitchFamily="18" charset="0"/>
              </a:rPr>
              <a:t>включать</a:t>
            </a:r>
            <a:r>
              <a:rPr lang="ru-RU" dirty="0">
                <a:latin typeface="Liberation Serif" panose="02020603050405020304" pitchFamily="18" charset="0"/>
              </a:rPr>
              <a:t>:</a:t>
            </a:r>
          </a:p>
          <a:p>
            <a:r>
              <a:rPr lang="en-US" dirty="0">
                <a:solidFill>
                  <a:srgbClr val="22272F"/>
                </a:solidFill>
                <a:latin typeface="Liberation Serif" panose="02020603050405020304" pitchFamily="18" charset="0"/>
              </a:rPr>
              <a:t>[</a:t>
            </a:r>
            <a:r>
              <a:rPr lang="ru-RU" dirty="0">
                <a:solidFill>
                  <a:srgbClr val="22272F"/>
                </a:solidFill>
                <a:latin typeface="Liberation Serif" panose="02020603050405020304" pitchFamily="18" charset="0"/>
              </a:rPr>
              <a:t>…</a:t>
            </a:r>
            <a:r>
              <a:rPr lang="en-US" dirty="0">
                <a:solidFill>
                  <a:srgbClr val="22272F"/>
                </a:solidFill>
                <a:latin typeface="Liberation Serif" panose="02020603050405020304" pitchFamily="18" charset="0"/>
              </a:rPr>
              <a:t>]</a:t>
            </a:r>
            <a:endParaRPr lang="ru-RU" dirty="0">
              <a:solidFill>
                <a:srgbClr val="22272F"/>
              </a:solidFill>
              <a:latin typeface="Liberation Serif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Liberation Serif" panose="02020603050405020304" pitchFamily="18" charset="0"/>
              </a:rPr>
              <a:t>календарный </a:t>
            </a:r>
            <a:r>
              <a:rPr lang="ru-RU" b="1" dirty="0">
                <a:solidFill>
                  <a:srgbClr val="FF0000"/>
                </a:solidFill>
                <a:latin typeface="Liberation Serif" panose="02020603050405020304" pitchFamily="18" charset="0"/>
              </a:rPr>
              <a:t>план воспитательной работы</a:t>
            </a:r>
            <a:r>
              <a:rPr lang="ru-RU" dirty="0">
                <a:latin typeface="Liberation Serif" panose="02020603050405020304" pitchFamily="18" charset="0"/>
              </a:rPr>
              <a:t>, </a:t>
            </a:r>
            <a:r>
              <a:rPr lang="ru-RU" b="1" dirty="0">
                <a:solidFill>
                  <a:srgbClr val="FF0000"/>
                </a:solidFill>
                <a:latin typeface="Liberation Serif" panose="02020603050405020304" pitchFamily="18" charset="0"/>
              </a:rPr>
              <a:t>содержащий перечень событий и мероприятий воспитательной направленности</a:t>
            </a:r>
            <a:r>
              <a:rPr lang="ru-RU" dirty="0">
                <a:latin typeface="Liberation Serif" panose="02020603050405020304" pitchFamily="18" charset="0"/>
              </a:rPr>
              <a:t>, которые организуются и проводятся Организацией или в которых Организация принимает участие в учебном году или периоде </a:t>
            </a:r>
            <a:r>
              <a:rPr lang="ru-RU" dirty="0" smtClean="0">
                <a:latin typeface="Liberation Serif" panose="02020603050405020304" pitchFamily="18" charset="0"/>
              </a:rPr>
              <a:t>обучения</a:t>
            </a:r>
            <a:r>
              <a:rPr lang="ru-RU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.</a:t>
            </a:r>
            <a:endParaRPr lang="ru-RU" b="0" i="0" dirty="0">
              <a:solidFill>
                <a:srgbClr val="22272F"/>
              </a:solidFill>
              <a:effectLst/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1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1520" y="32712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Обновление процедуры лицензирования образовательной деятельности в 2022 году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06750" y="4393660"/>
            <a:ext cx="10515600" cy="2557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Длительность процедуры – не более 5 рабочих дней;</a:t>
            </a:r>
          </a:p>
          <a:p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Предоставление услуги исключительно в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электронной форме;</a:t>
            </a:r>
            <a:endParaRPr lang="ru-RU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Проведение только документарной оценки соответствия лицензиата лицензионным требованиям (выезд на место осуществления образовательной деятельности не проводится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);</a:t>
            </a:r>
          </a:p>
          <a:p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Установлен новый порядок присвоения регистрационных номеров лицензий</a:t>
            </a:r>
            <a:endParaRPr lang="ru-RU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1520" y="-1219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Обновление процедуры </a:t>
            </a:r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государственной аккредитации образовательной </a:t>
            </a:r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деятельности в 2022 году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06750" y="1124467"/>
            <a:ext cx="10515600" cy="18376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Установлено бессрочное действие свидетельства о государственной аккредитации;</a:t>
            </a:r>
            <a:endParaRPr lang="ru-RU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В рамках </a:t>
            </a:r>
            <a:r>
              <a:rPr lang="ru-RU" sz="2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аккредитационной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экспертизы устанавливается соответствие образовательной деятельности </a:t>
            </a:r>
            <a:r>
              <a:rPr lang="ru-RU" sz="2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аккредитационным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показателям;</a:t>
            </a:r>
          </a:p>
          <a:p>
            <a:r>
              <a:rPr lang="ru-RU" sz="2000" dirty="0" smtClean="0">
                <a:latin typeface="Cambria" panose="02040503050406030204" pitchFamily="18" charset="0"/>
              </a:rPr>
              <a:t>Для общеобразовательных организаций установлена возможность одновременной подачи заявления с заявлением на лицензирование образовательной деятельности;</a:t>
            </a:r>
          </a:p>
          <a:p>
            <a:r>
              <a:rPr lang="ru-RU" sz="2000" dirty="0" smtClean="0">
                <a:latin typeface="Cambria" panose="02040503050406030204" pitchFamily="18" charset="0"/>
              </a:rPr>
              <a:t>Для профессиональных образовательных организаций установлена возможность получения временного свидетельства о государственной аккредитации при наличии КЦП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113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574" y="5133000"/>
            <a:ext cx="9248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 соблюдении обязательных требований </a:t>
            </a:r>
            <a:r>
              <a:rPr lang="ru-RU" sz="36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6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36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к </a:t>
            </a:r>
            <a:r>
              <a:rPr lang="ru-RU" sz="36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образовательным программам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004" y="258233"/>
            <a:ext cx="4147862" cy="497743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816975" y="613833"/>
            <a:ext cx="1766358" cy="41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7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6066" y="218534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Liberation Serif" panose="02020603050405020304" pitchFamily="18" charset="0"/>
              </a:rPr>
              <a:t>В соответствии с изменениями, внесенными в Федеральный закон от 4 мая </a:t>
            </a:r>
            <a:r>
              <a:rPr lang="ru-RU" dirty="0" smtClean="0">
                <a:latin typeface="Liberation Serif" panose="02020603050405020304" pitchFamily="18" charset="0"/>
              </a:rPr>
              <a:t>2011 </a:t>
            </a:r>
            <a:r>
              <a:rPr lang="ru-RU" dirty="0">
                <a:latin typeface="Liberation Serif" panose="02020603050405020304" pitchFamily="18" charset="0"/>
              </a:rPr>
              <a:t>года № 99-ФЗ «О лицензировании отдельных видов деятельности</a:t>
            </a:r>
            <a:r>
              <a:rPr lang="ru-RU" dirty="0" smtClean="0">
                <a:latin typeface="Liberation Serif" panose="02020603050405020304" pitchFamily="18" charset="0"/>
              </a:rPr>
              <a:t>», </a:t>
            </a:r>
            <a:r>
              <a:rPr lang="ru-RU" dirty="0">
                <a:latin typeface="Liberation Serif" panose="02020603050405020304" pitchFamily="18" charset="0"/>
              </a:rPr>
              <a:t>регистрационный номер лицензии, в том числе лицензии на осуществление образовательной деятельности, присваивается с использованием единого реестра учета </a:t>
            </a:r>
            <a:r>
              <a:rPr lang="ru-RU" dirty="0" smtClean="0">
                <a:latin typeface="Liberation Serif" panose="02020603050405020304" pitchFamily="18" charset="0"/>
              </a:rPr>
              <a:t>лицензий</a:t>
            </a:r>
            <a:endParaRPr lang="ru-RU" dirty="0">
              <a:latin typeface="Liberation Serif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4525" y="150190"/>
            <a:ext cx="2234152" cy="172410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ЕРУЛ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ЕДИНЫЙ РЕЕСТР УЧЕТА ЛИЦЕНЗИЙ</a:t>
            </a:r>
            <a:endParaRPr lang="ru-RU" b="1" dirty="0">
              <a:solidFill>
                <a:schemeClr val="tx1"/>
              </a:solidFill>
              <a:latin typeface="Liberation Serif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0195" y="5151452"/>
            <a:ext cx="111990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Ранее присвоенные регистрационные номера утратили актуальность с 1 марта 2022 года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6458" y="2197240"/>
            <a:ext cx="31736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Liberation Serif" panose="02020603050405020304" pitchFamily="18" charset="0"/>
              </a:rPr>
              <a:t>государственное бюджетное общеобразовательное учреждение Свердловской области «Екатеринбургская школа № 1, реализующая адаптированные основные общеобразовательные программы»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94376" y="2203343"/>
            <a:ext cx="31736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Liberation Serif" panose="02020603050405020304" pitchFamily="18" charset="0"/>
              </a:rPr>
              <a:t>Регистрационный номер </a:t>
            </a:r>
            <a:br>
              <a:rPr lang="ru-RU" sz="2000" dirty="0" smtClean="0">
                <a:latin typeface="Liberation Serif" panose="02020603050405020304" pitchFamily="18" charset="0"/>
              </a:rPr>
            </a:br>
            <a:r>
              <a:rPr lang="ru-RU" sz="2000" dirty="0" smtClean="0">
                <a:latin typeface="Liberation Serif" panose="02020603050405020304" pitchFamily="18" charset="0"/>
              </a:rPr>
              <a:t>до 1 марта 2022 года:</a:t>
            </a:r>
            <a:endParaRPr lang="ru-RU" sz="2000" dirty="0">
              <a:latin typeface="Liberation Serif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79324" y="2197240"/>
            <a:ext cx="31736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Liberation Serif" panose="02020603050405020304" pitchFamily="18" charset="0"/>
              </a:rPr>
              <a:t>Регистрационный номер </a:t>
            </a:r>
            <a:br>
              <a:rPr lang="ru-RU" sz="2000" dirty="0" smtClean="0">
                <a:latin typeface="Liberation Serif" panose="02020603050405020304" pitchFamily="18" charset="0"/>
              </a:rPr>
            </a:br>
            <a:r>
              <a:rPr lang="ru-RU" sz="2000" dirty="0" smtClean="0">
                <a:latin typeface="Liberation Serif" panose="02020603050405020304" pitchFamily="18" charset="0"/>
              </a:rPr>
              <a:t>с 1 марта 2022 года:</a:t>
            </a:r>
            <a:endParaRPr lang="ru-RU" sz="2000" dirty="0">
              <a:latin typeface="Liberation Serif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7077" y="3105416"/>
            <a:ext cx="14957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Liberation Serif" panose="02020603050405020304" pitchFamily="18" charset="0"/>
              </a:rPr>
              <a:t>20268</a:t>
            </a:r>
            <a:r>
              <a:rPr lang="ru-RU" sz="4000" dirty="0" smtClean="0">
                <a:latin typeface="Liberation Serif" panose="02020603050405020304" pitchFamily="18" charset="0"/>
              </a:rPr>
              <a:t> </a:t>
            </a:r>
            <a:endParaRPr lang="ru-RU" sz="4000" dirty="0">
              <a:latin typeface="Liberation Serif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04084" y="3219775"/>
            <a:ext cx="31736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Liberation Serif" panose="02020603050405020304" pitchFamily="18" charset="0"/>
              </a:rPr>
              <a:t>Л035-01277-66/00193482</a:t>
            </a:r>
            <a:endParaRPr lang="ru-RU" sz="3200" b="1" dirty="0">
              <a:latin typeface="Liberation Serif" panose="02020603050405020304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4927077" y="4007489"/>
            <a:ext cx="1508288" cy="1310325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58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08" y="685637"/>
            <a:ext cx="11632677" cy="132556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Liberation Serif" panose="02020603050405020304" pitchFamily="18" charset="0"/>
              </a:rPr>
              <a:t>Сведения, содержащиеся в реестрах лицензий, являются открытыми и размещаются в информационно-телекоммуникационной сети «Интернет» в форме открытых </a:t>
            </a:r>
            <a:r>
              <a:rPr lang="ru-RU" sz="2800" dirty="0" smtClean="0">
                <a:latin typeface="Liberation Serif" panose="02020603050405020304" pitchFamily="18" charset="0"/>
              </a:rPr>
              <a:t>данных</a:t>
            </a:r>
            <a:endParaRPr lang="ru-RU" sz="2800" dirty="0">
              <a:latin typeface="Liberation Serif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4681" y="2798863"/>
            <a:ext cx="34942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на официальном сайте Федеральной службы по надзору в сфере образования и </a:t>
            </a:r>
            <a:r>
              <a:rPr lang="ru-RU" sz="2400" dirty="0" smtClean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науки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899" y="4422928"/>
            <a:ext cx="4477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http</a:t>
            </a:r>
            <a:r>
              <a:rPr lang="ru-RU" sz="3200" dirty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://</a:t>
            </a:r>
            <a:r>
              <a:rPr lang="ru-RU" sz="3200" dirty="0" smtClean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obrnadzor.gov.ru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443" y="2849083"/>
            <a:ext cx="2190365" cy="21586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337" y="2432234"/>
            <a:ext cx="5354660" cy="404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044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68" y="129467"/>
            <a:ext cx="5288659" cy="18058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081739" y="216552"/>
            <a:ext cx="3054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https://minobraz.egov66.ru</a:t>
            </a:r>
            <a:r>
              <a:rPr lang="ru-RU" dirty="0"/>
              <a:t>/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762" y="129467"/>
            <a:ext cx="1866119" cy="189527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t="15009"/>
          <a:stretch/>
        </p:blipFill>
        <p:spPr>
          <a:xfrm>
            <a:off x="106379" y="2024743"/>
            <a:ext cx="6475396" cy="46345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4317412" y="6382166"/>
            <a:ext cx="2721429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6379" y="3124616"/>
            <a:ext cx="4579921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9326" y="1011354"/>
            <a:ext cx="1874578" cy="1874578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 flipH="1" flipV="1">
            <a:off x="3838575" y="2733675"/>
            <a:ext cx="6000752" cy="95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8951" y="3019281"/>
            <a:ext cx="5000328" cy="350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472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508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Особенности лицензирования образовательной деятельности в 2022 году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8275" y="1576388"/>
            <a:ext cx="10515600" cy="1851025"/>
          </a:xfrm>
        </p:spPr>
        <p:txBody>
          <a:bodyPr/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Отсутствие государственной пошлины;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Внесение изменений в реестр лицензий по ряду оснований (изменений адреса места нахождения, реорганизация и другие) не требуется</a:t>
            </a: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91350" y="3921655"/>
            <a:ext cx="4962525" cy="25066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Предварительное рассмотрение документов для лицензирования образовательной деятельности </a:t>
            </a:r>
            <a:r>
              <a:rPr lang="en-US" dirty="0" smtClean="0">
                <a:hlinkClick r:id="rId2"/>
              </a:rPr>
              <a:t>d.shanaeva@egov66.ru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61975" y="3989388"/>
            <a:ext cx="5694892" cy="25066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Консультирование</a:t>
            </a:r>
          </a:p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dirty="0" smtClean="0">
                <a:latin typeface="Liberation Serif" panose="02020603050405020304" pitchFamily="18" charset="0"/>
              </a:rPr>
              <a:t>Еженедельно (среда)</a:t>
            </a:r>
          </a:p>
          <a:p>
            <a:pPr marL="0" indent="0">
              <a:buNone/>
            </a:pPr>
            <a:r>
              <a:rPr lang="ru-RU" dirty="0" smtClean="0">
                <a:latin typeface="Liberation Serif" panose="02020603050405020304" pitchFamily="18" charset="0"/>
              </a:rPr>
              <a:t>По телефону: (343) 312-00-04</a:t>
            </a:r>
          </a:p>
          <a:p>
            <a:pPr marL="0" indent="0">
              <a:buNone/>
            </a:pPr>
            <a:r>
              <a:rPr lang="ru-RU" i="1" dirty="0" smtClean="0">
                <a:latin typeface="Liberation Serif" panose="02020603050405020304" pitchFamily="18" charset="0"/>
              </a:rPr>
              <a:t>добавочные</a:t>
            </a:r>
            <a:r>
              <a:rPr lang="ru-RU" dirty="0" smtClean="0">
                <a:latin typeface="Liberation Serif" panose="02020603050405020304" pitchFamily="18" charset="0"/>
              </a:rPr>
              <a:t>: 170, 171, 172, 173, 174</a:t>
            </a:r>
          </a:p>
          <a:p>
            <a:pPr marL="0" indent="0">
              <a:buNone/>
            </a:pPr>
            <a:endParaRPr lang="ru-RU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110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313" y="113991"/>
            <a:ext cx="11942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 соблюдении обязательных требований к образовательным программам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0697" y="555622"/>
            <a:ext cx="118856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образовательная программа</a:t>
            </a:r>
            <a:r>
              <a:rPr lang="ru-RU" sz="1400" dirty="0">
                <a:solidFill>
                  <a:srgbClr val="22272F"/>
                </a:solidFill>
                <a:latin typeface="Liberation Serif" panose="02020603050405020304" pitchFamily="18" charset="0"/>
              </a:rPr>
              <a:t> - комплекс основных характеристик образования (объем, содержание, планируемые результаты) и организационно-педагогических условий,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оценочных и методических материалов, а также в предусмотренных настоящим Федеральным законом случаях в виде рабочей программы воспитания, календарного плана воспитательной работы, форм аттестации</a:t>
            </a:r>
            <a:endParaRPr lang="ru-RU" sz="1400" dirty="0">
              <a:latin typeface="Liberation Serif" panose="02020603050405020304" pitchFamily="18" charset="0"/>
            </a:endParaRPr>
          </a:p>
        </p:txBody>
      </p: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2484437" y="1780463"/>
            <a:ext cx="8878888" cy="1806575"/>
            <a:chOff x="179512" y="932005"/>
            <a:chExt cx="8793896" cy="1806774"/>
          </a:xfrm>
        </p:grpSpPr>
        <p:sp>
          <p:nvSpPr>
            <p:cNvPr id="7" name="Объект 2"/>
            <p:cNvSpPr txBox="1">
              <a:spLocks/>
            </p:cNvSpPr>
            <p:nvPr/>
          </p:nvSpPr>
          <p:spPr>
            <a:xfrm>
              <a:off x="179512" y="932005"/>
              <a:ext cx="2232248" cy="1780743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Образовательная </a:t>
              </a:r>
              <a:r>
                <a:rPr lang="ru-RU" sz="1800" b="1" dirty="0" smtClean="0">
                  <a:effectLst>
                    <a:reflection blurRad="266700" endPos="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программа</a:t>
              </a:r>
              <a:endParaRPr lang="ru-RU" sz="1800" i="1" dirty="0">
                <a:effectLst>
                  <a:reflection blurRad="26670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комплекс основных характеристик образования</a:t>
              </a:r>
            </a:p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(п. 9 </a:t>
              </a:r>
              <a:r>
                <a:rPr lang="ru-RU" sz="16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ст.2 № 273-ФЗ)</a:t>
              </a:r>
              <a:endPara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бъект 3"/>
            <p:cNvSpPr txBox="1">
              <a:spLocks/>
            </p:cNvSpPr>
            <p:nvPr/>
          </p:nvSpPr>
          <p:spPr>
            <a:xfrm>
              <a:off x="2555768" y="932005"/>
              <a:ext cx="6417640" cy="30324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 CYR" panose="02020603050405020304" pitchFamily="18" charset="0"/>
                  <a:cs typeface="Times New Roman CYR" panose="02020603050405020304" pitchFamily="18" charset="0"/>
                </a:rPr>
                <a:t>объем</a:t>
              </a:r>
              <a:endParaRPr lang="ru-RU" sz="1600" i="1" dirty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9" name="Объект 3"/>
            <p:cNvSpPr txBox="1">
              <a:spLocks/>
            </p:cNvSpPr>
            <p:nvPr/>
          </p:nvSpPr>
          <p:spPr>
            <a:xfrm>
              <a:off x="2555768" y="1306696"/>
              <a:ext cx="6417640" cy="32547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 CYR" panose="02020603050405020304" pitchFamily="18" charset="0"/>
                  <a:cs typeface="Times New Roman CYR" panose="02020603050405020304" pitchFamily="18" charset="0"/>
                </a:rPr>
                <a:t>содержание</a:t>
              </a:r>
              <a:endParaRPr lang="ru-RU" sz="1600" i="1" dirty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10" name="Объект 3"/>
            <p:cNvSpPr txBox="1">
              <a:spLocks/>
            </p:cNvSpPr>
            <p:nvPr/>
          </p:nvSpPr>
          <p:spPr>
            <a:xfrm>
              <a:off x="2555768" y="1705203"/>
              <a:ext cx="6417640" cy="28578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 CYR" panose="02020603050405020304" pitchFamily="18" charset="0"/>
                  <a:cs typeface="Times New Roman CYR" panose="02020603050405020304" pitchFamily="18" charset="0"/>
                </a:rPr>
                <a:t>планируемые результаты</a:t>
              </a:r>
              <a:endParaRPr lang="ru-RU" sz="1600" i="1" dirty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11" name="Объект 3"/>
            <p:cNvSpPr txBox="1">
              <a:spLocks/>
            </p:cNvSpPr>
            <p:nvPr/>
          </p:nvSpPr>
          <p:spPr>
            <a:xfrm>
              <a:off x="2552594" y="2421244"/>
              <a:ext cx="6417640" cy="31753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формы аттестации </a:t>
              </a:r>
              <a:r>
                <a:rPr lang="ru-RU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(в </a:t>
              </a:r>
              <a:r>
                <a:rPr lang="ru-RU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случаях, предусмотренных Федеральным законом № </a:t>
              </a:r>
              <a:r>
                <a:rPr lang="ru-RU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273)</a:t>
              </a:r>
              <a:endParaRPr lang="ru-RU" sz="1400" i="1" dirty="0" smtClean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12" name="Объект 3"/>
            <p:cNvSpPr txBox="1">
              <a:spLocks/>
            </p:cNvSpPr>
            <p:nvPr/>
          </p:nvSpPr>
          <p:spPr>
            <a:xfrm>
              <a:off x="2555768" y="2075131"/>
              <a:ext cx="6417640" cy="27625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организационно-педагогические условия</a:t>
              </a:r>
              <a:endParaRPr lang="ru-RU" sz="1400" i="1" dirty="0" smtClean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</p:grpSp>
      <p:sp>
        <p:nvSpPr>
          <p:cNvPr id="13" name="Объект 3"/>
          <p:cNvSpPr txBox="1">
            <a:spLocks/>
          </p:cNvSpPr>
          <p:nvPr/>
        </p:nvSpPr>
        <p:spPr>
          <a:xfrm>
            <a:off x="2487613" y="6049163"/>
            <a:ext cx="6405563" cy="303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о</a:t>
            </a: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ценочные материалы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14" name="Объект 3"/>
          <p:cNvSpPr txBox="1">
            <a:spLocks/>
          </p:cNvSpPr>
          <p:nvPr/>
        </p:nvSpPr>
        <p:spPr>
          <a:xfrm>
            <a:off x="2484438" y="4567915"/>
            <a:ext cx="2232025" cy="6913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календарный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учебный график</a:t>
            </a:r>
          </a:p>
        </p:txBody>
      </p:sp>
      <p:sp>
        <p:nvSpPr>
          <p:cNvPr id="15" name="Объект 3"/>
          <p:cNvSpPr txBox="1">
            <a:spLocks/>
          </p:cNvSpPr>
          <p:nvPr/>
        </p:nvSpPr>
        <p:spPr>
          <a:xfrm>
            <a:off x="2484437" y="3668659"/>
            <a:ext cx="2232025" cy="8610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endParaRPr lang="ru-RU" sz="1200" dirty="0" smtClean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  <a:p>
            <a:pPr marL="0" indent="0" algn="ctr"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учебный </a:t>
            </a: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план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600" dirty="0" smtClean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16" name="Объект 3"/>
          <p:cNvSpPr txBox="1">
            <a:spLocks/>
          </p:cNvSpPr>
          <p:nvPr/>
        </p:nvSpPr>
        <p:spPr>
          <a:xfrm>
            <a:off x="2487614" y="5322488"/>
            <a:ext cx="6405563" cy="333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рабочие </a:t>
            </a: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программы учебных предметов, курсов, дисциплин (модулей</a:t>
            </a: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)</a:t>
            </a:r>
            <a:endParaRPr lang="ru-RU" sz="16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4926013" y="3650250"/>
            <a:ext cx="7046912" cy="8691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документ, который определяет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перечень,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трудоемкость,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последовательность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распределение по периодам обучения учебных предметов, курсов, дисциплин (модулей), практики, иных видов учебной деятельности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промежуточной аттестации обучающихся </a:t>
            </a: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(п.22 ст.2)</a:t>
            </a:r>
            <a:endParaRPr lang="ru-RU" sz="1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4926013" y="4554702"/>
            <a:ext cx="7046912" cy="69136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календарный учебный график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 плановые перерывы при получении образования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отдыха и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иных социальных целей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законодательством об образовании </a:t>
            </a: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(п. 11 ч. 1 ст. 34)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бъект 3"/>
          <p:cNvSpPr txBox="1">
            <a:spLocks/>
          </p:cNvSpPr>
          <p:nvPr/>
        </p:nvSpPr>
        <p:spPr>
          <a:xfrm>
            <a:off x="2487614" y="5700907"/>
            <a:ext cx="6419850" cy="303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иные компоненты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20" name="Объект 3"/>
          <p:cNvSpPr txBox="1">
            <a:spLocks/>
          </p:cNvSpPr>
          <p:nvPr/>
        </p:nvSpPr>
        <p:spPr>
          <a:xfrm>
            <a:off x="2484438" y="6392863"/>
            <a:ext cx="6408738" cy="303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методические материалы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21" name="Левая фигурная скобка 20"/>
          <p:cNvSpPr/>
          <p:nvPr/>
        </p:nvSpPr>
        <p:spPr>
          <a:xfrm>
            <a:off x="2243137" y="3752847"/>
            <a:ext cx="134939" cy="2881313"/>
          </a:xfrm>
          <a:prstGeom prst="leftBrace">
            <a:avLst>
              <a:gd name="adj1" fmla="val 8333"/>
              <a:gd name="adj2" fmla="val 5023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6202" y="4656448"/>
            <a:ext cx="2006600" cy="10741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Обязательные компоненты программы</a:t>
            </a:r>
          </a:p>
        </p:txBody>
      </p:sp>
      <p:sp>
        <p:nvSpPr>
          <p:cNvPr id="23" name="Объект 3"/>
          <p:cNvSpPr txBox="1">
            <a:spLocks/>
          </p:cNvSpPr>
          <p:nvPr/>
        </p:nvSpPr>
        <p:spPr>
          <a:xfrm>
            <a:off x="8999537" y="5322487"/>
            <a:ext cx="2973387" cy="13735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 smtClean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компоненты, которые прямо установленные Федеральным </a:t>
            </a: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з</a:t>
            </a: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аконом № 273-ФЗ для отдельных случаев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1449050" y="1780463"/>
            <a:ext cx="190500" cy="1058863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8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321" y="377845"/>
            <a:ext cx="115916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Наличие </a:t>
            </a:r>
            <a:r>
              <a:rPr lang="ru-RU" sz="2400" b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разработанных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2400" b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утвержденных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организацией</a:t>
            </a:r>
            <a:r>
              <a:rPr lang="ru-RU" sz="2400" b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,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 осуществляющей образовательную деятельность, образовательных программ в соответствии с частями 2-8 статьи 12 Федерального закона </a:t>
            </a:r>
            <a:r>
              <a:rPr lang="ru-RU" sz="24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«Об 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образовании в Российской </a:t>
            </a:r>
            <a:r>
              <a:rPr lang="ru-RU" sz="24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Федерации»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19377" y="1578173"/>
            <a:ext cx="80295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Положение о лицензировании образовательной деятельности, утвержденное постановлением </a:t>
            </a:r>
            <a:r>
              <a:rPr lang="ru-RU" sz="1400" i="1" dirty="0">
                <a:latin typeface="Cambria" panose="02040503050406030204" pitchFamily="18" charset="0"/>
                <a:ea typeface="Cambria" panose="02040503050406030204" pitchFamily="18" charset="0"/>
              </a:rPr>
              <a:t>Правительства </a:t>
            </a:r>
            <a:r>
              <a:rPr lang="ru-RU" sz="1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Российской Федерации от 18.09.2020 № 1490 «О </a:t>
            </a:r>
            <a:r>
              <a:rPr lang="ru-RU" sz="1400" i="1" dirty="0">
                <a:latin typeface="Cambria" panose="02040503050406030204" pitchFamily="18" charset="0"/>
                <a:ea typeface="Cambria" panose="02040503050406030204" pitchFamily="18" charset="0"/>
              </a:rPr>
              <a:t>лицензировании образовательной </a:t>
            </a:r>
            <a:r>
              <a:rPr lang="ru-RU" sz="1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деятельности»</a:t>
            </a:r>
            <a:endParaRPr lang="ru-RU" sz="1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9744" y="2905461"/>
            <a:ext cx="41240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Статья 12 </a:t>
            </a:r>
          </a:p>
          <a:p>
            <a:pPr algn="ct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Федерального закона № 273-ФЗ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7321" y="5067592"/>
            <a:ext cx="51054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Часть 3: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К основным образовательным программам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относятся…</a:t>
            </a:r>
            <a:endParaRPr lang="ru-RU" sz="20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39130" y="5067592"/>
            <a:ext cx="570056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Часть 4: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К дополнительным образовательным программам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относятся…</a:t>
            </a:r>
            <a:endParaRPr lang="ru-RU" sz="20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321" y="3759541"/>
            <a:ext cx="11572875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Часть 2: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В Российской Федерации по уровням общего и профессионального образования, по профессиональному обучению реализуются основные образовательные программы, по дополнительному образованию - дополнительные образовательные программы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RU" sz="20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3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3779"/>
              </p:ext>
            </p:extLst>
          </p:nvPr>
        </p:nvGraphicFramePr>
        <p:xfrm>
          <a:off x="200317" y="893207"/>
          <a:ext cx="11820231" cy="2361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506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5686425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472842281"/>
                    </a:ext>
                  </a:extLst>
                </a:gridCol>
              </a:tblGrid>
              <a:tr h="5432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Основная/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программа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Наименование образовательной программы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Запись в реестре лицензий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5432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общеобразовательные программы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дошкольного образования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Дошкольное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образование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4328322"/>
                  </a:ext>
                </a:extLst>
              </a:tr>
              <a:tr h="120343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общеобразовательные программы 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общеразвивающие программы;</a:t>
                      </a:r>
                    </a:p>
                    <a:p>
                      <a:endParaRPr lang="ru-RU" sz="8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предпрофессиональные программы;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Дополнительное образование детей и взрослых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4599249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0317" y="266700"/>
            <a:ext cx="11630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Дошкольные образовательные организации</a:t>
            </a:r>
            <a:endParaRPr lang="ru-RU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443772"/>
              </p:ext>
            </p:extLst>
          </p:nvPr>
        </p:nvGraphicFramePr>
        <p:xfrm>
          <a:off x="200317" y="940832"/>
          <a:ext cx="11820231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506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5686425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472842281"/>
                    </a:ext>
                  </a:extLst>
                </a:gridCol>
              </a:tblGrid>
              <a:tr h="5432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Основная/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программа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Наименование образовательной программы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Запись в реестре лицензий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5432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общеобразовательные программы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 основного общего образования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Начальное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общее образование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9759828"/>
                  </a:ext>
                </a:extLst>
              </a:tr>
              <a:tr h="7720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общеобразовательные программы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 основного общего образования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Основное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общее образование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0724166"/>
                  </a:ext>
                </a:extLst>
              </a:tr>
              <a:tr h="7720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общеобразовательные программы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 основного общего образования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Среднее общее образование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48357277"/>
                  </a:ext>
                </a:extLst>
              </a:tr>
              <a:tr h="16870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профессионального обучения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профессиональной подготовки по профессиям рабочих и должностям служащих;</a:t>
                      </a:r>
                    </a:p>
                    <a:p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переподготовки рабочих и служащих;</a:t>
                      </a:r>
                    </a:p>
                    <a:p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повышения квалификации рабочих и служащих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Профессиональное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обучение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06669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0317" y="276225"/>
            <a:ext cx="11630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Общеобразовательные организации</a:t>
            </a:r>
            <a:endParaRPr lang="ru-RU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9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21981"/>
              </p:ext>
            </p:extLst>
          </p:nvPr>
        </p:nvGraphicFramePr>
        <p:xfrm>
          <a:off x="295347" y="812733"/>
          <a:ext cx="11458281" cy="3563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5181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2409825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3876675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xmlns="" val="472842281"/>
                    </a:ext>
                  </a:extLst>
                </a:gridCol>
              </a:tblGrid>
              <a:tr h="37964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Основная/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программа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Наименование образовательной программы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Запись в реестре лицензий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53046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профессиональные образовательные программы – образовательные программы среднего профессионального образования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подготовки квалифицированных рабочих, служащих;</a:t>
                      </a:r>
                    </a:p>
                    <a:p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подготовки специалистов среднего звена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Среднее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рофессиональное образование с указанием наименования образовательной программы и присваиваемой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квалификации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4328322"/>
                  </a:ext>
                </a:extLst>
              </a:tr>
              <a:tr h="11857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профессиональные программы 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повышения квалификации;</a:t>
                      </a:r>
                    </a:p>
                    <a:p>
                      <a:endParaRPr lang="ru-RU" sz="8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профессиональной переподготовки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Дополнительное профессиональное образование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1470279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09400" y="190500"/>
            <a:ext cx="11630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Профессиональные образовательные организации</a:t>
            </a:r>
            <a:endParaRPr lang="ru-RU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25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5641" y="774633"/>
            <a:ext cx="115728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Часть 5 статьи 12 Федерального закона № 273-ФЗ:</a:t>
            </a:r>
          </a:p>
          <a:p>
            <a:pPr algn="just"/>
            <a:endParaRPr lang="ru-RU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Образовательные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программы 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самостоятельно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разрабатываются и утверждаются организацией, осуществляющей образовательную деятельность, </a:t>
            </a:r>
            <a:r>
              <a:rPr lang="ru-RU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если </a:t>
            </a:r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Федеральным законом № 273-ФЗ </a:t>
            </a:r>
            <a:r>
              <a:rPr lang="ru-RU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 установлено </a:t>
            </a:r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иное</a:t>
            </a:r>
            <a:endParaRPr lang="ru-RU" sz="20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40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275166" y="470532"/>
          <a:ext cx="11353801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368">
                  <a:extLst>
                    <a:ext uri="{9D8B030D-6E8A-4147-A177-3AD203B41FA5}">
                      <a16:colId xmlns="" xmlns:a16="http://schemas.microsoft.com/office/drawing/2014/main" val="3545936956"/>
                    </a:ext>
                  </a:extLst>
                </a:gridCol>
                <a:gridCol w="2150533">
                  <a:extLst>
                    <a:ext uri="{9D8B030D-6E8A-4147-A177-3AD203B41FA5}">
                      <a16:colId xmlns="" xmlns:a16="http://schemas.microsoft.com/office/drawing/2014/main" val="4113785168"/>
                    </a:ext>
                  </a:extLst>
                </a:gridCol>
                <a:gridCol w="2675467">
                  <a:extLst>
                    <a:ext uri="{9D8B030D-6E8A-4147-A177-3AD203B41FA5}">
                      <a16:colId xmlns="" xmlns:a16="http://schemas.microsoft.com/office/drawing/2014/main" val="4242827315"/>
                    </a:ext>
                  </a:extLst>
                </a:gridCol>
                <a:gridCol w="4906433">
                  <a:extLst>
                    <a:ext uri="{9D8B030D-6E8A-4147-A177-3AD203B41FA5}">
                      <a16:colId xmlns="" xmlns:a16="http://schemas.microsoft.com/office/drawing/2014/main" val="1582069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(ОП)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не установлено иное</a:t>
                      </a:r>
                    </a:p>
                    <a:p>
                      <a:endParaRPr lang="ru-RU" sz="1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782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общеобразовательные программы 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общеразвивающие программы;</a:t>
                      </a:r>
                    </a:p>
                    <a:p>
                      <a:endParaRPr lang="ru-RU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предпрофессиональные программы;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Статья 75 Федерального закона № 273-ФЗ:</a:t>
                      </a:r>
                    </a:p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Часть 4. Содержание дополнительных общеразвивающих программ и сроки обучения по ним определяются образовательной программой, разработанной и утвержденной организацией, осуществляющей образовательную деятельность. </a:t>
                      </a:r>
                    </a:p>
                    <a:p>
                      <a:endParaRPr lang="ru-RU" sz="1400" dirty="0" smtClean="0">
                        <a:latin typeface="Century" panose="020406040505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Содержание дополнительных предпрофессиональных программ определяется образовательной программой, разработанной и утвержденной организацией, осуществляющей образовательную деятельность, в соответствии с федеральными государственными требованиями.</a:t>
                      </a:r>
                      <a:endParaRPr lang="ru-RU" sz="1400" dirty="0">
                        <a:latin typeface="Century" panose="020406040505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94599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290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6806</TotalTime>
  <Words>1996</Words>
  <Application>Microsoft Office PowerPoint</Application>
  <PresentationFormat>Широкоэкранный</PresentationFormat>
  <Paragraphs>240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Arial</vt:lpstr>
      <vt:lpstr>Calibri</vt:lpstr>
      <vt:lpstr>Calibri Light</vt:lpstr>
      <vt:lpstr>Cambria</vt:lpstr>
      <vt:lpstr>Century</vt:lpstr>
      <vt:lpstr>Constantia</vt:lpstr>
      <vt:lpstr>Liberation Serif</vt:lpstr>
      <vt:lpstr>Sylfaen</vt:lpstr>
      <vt:lpstr>Times New Roman</vt:lpstr>
      <vt:lpstr>Times New Roman CYR</vt:lpstr>
      <vt:lpstr>Тема Office</vt:lpstr>
      <vt:lpstr> «О соблюдении обязательных требований к образовательным программам. Об изменениях в лицензировании и государственной аккредитации образовательной деятельности с 1 марта 2022 года и их особенностях в 2022 году»  материалы к секции, организуемой управлением надзора и контроля в сфере образования в рамках проведения августовского педагогического совета, для представителей образовательных организаций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Сведения, содержащиеся в реестрах лицензий, являются открытыми и размещаются в информационно-телекоммуникационной сети «Интернет» в форме открытых данных</vt:lpstr>
      <vt:lpstr>Презентация PowerPoint</vt:lpstr>
      <vt:lpstr>Особенности лицензирования образовательной деятельности в 2022 году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Лобанова Анна Михайловна</dc:creator>
  <cp:lastModifiedBy>Лобанова Анна Михайловна</cp:lastModifiedBy>
  <cp:revision>445</cp:revision>
  <cp:lastPrinted>2022-08-26T09:44:54Z</cp:lastPrinted>
  <dcterms:created xsi:type="dcterms:W3CDTF">2020-09-15T03:25:46Z</dcterms:created>
  <dcterms:modified xsi:type="dcterms:W3CDTF">2022-08-26T09:45:12Z</dcterms:modified>
</cp:coreProperties>
</file>