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0" r:id="rId2"/>
    <p:sldId id="291" r:id="rId3"/>
    <p:sldId id="315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281" r:id="rId13"/>
    <p:sldId id="267" r:id="rId14"/>
    <p:sldId id="260" r:id="rId15"/>
    <p:sldId id="286" r:id="rId16"/>
    <p:sldId id="263" r:id="rId17"/>
    <p:sldId id="282" r:id="rId18"/>
    <p:sldId id="314" r:id="rId19"/>
    <p:sldId id="265" r:id="rId20"/>
    <p:sldId id="266" r:id="rId21"/>
    <p:sldId id="288" r:id="rId22"/>
    <p:sldId id="284" r:id="rId23"/>
    <p:sldId id="308" r:id="rId24"/>
    <p:sldId id="309" r:id="rId25"/>
    <p:sldId id="310" r:id="rId26"/>
    <p:sldId id="311" r:id="rId27"/>
  </p:sldIdLst>
  <p:sldSz cx="10080625" cy="567055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2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2000"/>
            </a:lvl1pPr>
            <a:lvl2pPr marL="378013" indent="0" algn="ctr">
              <a:buNone/>
              <a:defRPr sz="1700"/>
            </a:lvl2pPr>
            <a:lvl3pPr marL="756026" indent="0" algn="ctr">
              <a:buNone/>
              <a:defRPr sz="1500"/>
            </a:lvl3pPr>
            <a:lvl4pPr marL="1134039" indent="0" algn="ctr">
              <a:buNone/>
              <a:defRPr sz="1300"/>
            </a:lvl4pPr>
            <a:lvl5pPr marL="1512052" indent="0" algn="ctr">
              <a:buNone/>
              <a:defRPr sz="1300"/>
            </a:lvl5pPr>
            <a:lvl6pPr marL="1890065" indent="0" algn="ctr">
              <a:buNone/>
              <a:defRPr sz="1300"/>
            </a:lvl6pPr>
            <a:lvl7pPr marL="2268078" indent="0" algn="ctr">
              <a:buNone/>
              <a:defRPr sz="1300"/>
            </a:lvl7pPr>
            <a:lvl8pPr marL="2646091" indent="0" algn="ctr">
              <a:buNone/>
              <a:defRPr sz="1300"/>
            </a:lvl8pPr>
            <a:lvl9pPr marL="3024104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EE06-4C98-49F3-9BC1-12D0ECEE60E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F3A4-D67F-4BF8-9320-DA7A41490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13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60F6CDEB-3C63-4A68-966E-18820AFF9EA8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94;&#1077;&#1085;&#1090;&#1088;-&#1088;&#1077;&#1089;&#1091;&#1088;&#1089;.&#1088;&#1092;/" TargetMode="External"/><Relationship Id="rId2" Type="http://schemas.openxmlformats.org/officeDocument/2006/relationships/hyperlink" Target="http://ekb-school18.ucoz.ru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c.uralschool.ru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31everest.uralschool.ru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31everest.uralschool.ru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kb-school18.ucoz.ru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rlado.ru/" TargetMode="External"/><Relationship Id="rId2" Type="http://schemas.openxmlformats.org/officeDocument/2006/relationships/hyperlink" Target="http://ekb-school18.ucoz.ru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7912" y="1788753"/>
            <a:ext cx="7752635" cy="1113466"/>
          </a:xfrm>
        </p:spPr>
        <p:txBody>
          <a:bodyPr/>
          <a:lstStyle/>
          <a:p>
            <a:r>
              <a:rPr lang="ru-RU" sz="3200" b="1" dirty="0" smtClean="0"/>
              <a:t>Создание специальных условий образования детей с ограниченными возможностями здоровья и инвалидностью 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1400" i="1" dirty="0" smtClean="0"/>
              <a:t>Блаженкова Светлана Витальевна, начальник отдела образования детей с особыми образовательными потребностями департамента общего и дополнительного образования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6137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2390" y="147288"/>
            <a:ext cx="8974375" cy="2494060"/>
          </a:xfrm>
        </p:spPr>
        <p:txBody>
          <a:bodyPr>
            <a:noAutofit/>
          </a:bodyPr>
          <a:lstStyle/>
          <a:p>
            <a:pPr algn="ctr"/>
            <a:r>
              <a:rPr 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ресурсный центр по вопросам развития деятельности психолого-медико-педагогических комиссий, служб ранней помощи, дистанционного образования детей-инвалидов </a:t>
            </a:r>
            <a:b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базе ГБУ СО «Центр психолого-педагогической, медицинской и социальной помощи «Ресурс»)</a:t>
            </a:r>
            <a:b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69490" y="2719901"/>
            <a:ext cx="7831305" cy="3132303"/>
          </a:xfrm>
          <a:prstGeom prst="rect">
            <a:avLst/>
          </a:prstGeom>
        </p:spPr>
        <p:txBody>
          <a:bodyPr lIns="75603" tIns="37801" rIns="75603" bIns="37801">
            <a:noAutofit/>
          </a:bodyPr>
          <a:lstStyle/>
          <a:p>
            <a:r>
              <a:rPr lang="ru-RU" u="sng" dirty="0" smtClean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Сайт: </a:t>
            </a:r>
            <a:r>
              <a:rPr lang="en-US" u="sng" dirty="0">
                <a:hlinkClick r:id="rId3"/>
              </a:rPr>
              <a:t>www</a:t>
            </a:r>
            <a:r>
              <a:rPr lang="ru-RU" u="sng" dirty="0">
                <a:hlinkClick r:id="rId3"/>
              </a:rPr>
              <a:t>.центр-</a:t>
            </a:r>
            <a:r>
              <a:rPr lang="ru-RU" u="sng" dirty="0" err="1">
                <a:hlinkClick r:id="rId3"/>
              </a:rPr>
              <a:t>ресурс.рф</a:t>
            </a:r>
            <a:endParaRPr lang="ru-RU" dirty="0"/>
          </a:p>
          <a:p>
            <a:pPr>
              <a:lnSpc>
                <a:spcPct val="107000"/>
              </a:lnSpc>
              <a:spcAft>
                <a:spcPts val="661"/>
              </a:spcAft>
            </a:pPr>
            <a:r>
              <a:rPr lang="ru-RU" b="1" dirty="0" smtClean="0"/>
              <a:t>Телефон</a:t>
            </a:r>
            <a:r>
              <a:rPr lang="ru-RU" dirty="0" smtClean="0"/>
              <a:t>: 8 (343) 221-01-57</a:t>
            </a:r>
            <a:endParaRPr lang="ru-RU" b="1" dirty="0" smtClean="0"/>
          </a:p>
          <a:p>
            <a:r>
              <a:rPr lang="ru-RU" b="1" dirty="0" smtClean="0"/>
              <a:t>Разделы</a:t>
            </a:r>
            <a:r>
              <a:rPr lang="ru-RU" b="1" dirty="0"/>
              <a:t>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Информационно-методические материалы для родителей и специалистов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Центральная психолого- медико-педагогическая комиссия (ЦПМПК) и деятельность территориальных психолого-медико-педагогических комиссий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Отделение психолого-педагогического и медико-социального сопровождения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Служба ранней помощи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Отделение дистанционного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3572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3968" y="0"/>
            <a:ext cx="6192688" cy="56705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968" y="0"/>
            <a:ext cx="656272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/>
        </p:blipFill>
        <p:spPr>
          <a:xfrm>
            <a:off x="360" y="360"/>
            <a:ext cx="10079640" cy="56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pic>
        <p:nvPicPr>
          <p:cNvPr id="55" name="Рисунок 54"/>
          <p:cNvPicPr/>
          <p:nvPr/>
        </p:nvPicPr>
        <p:blipFill>
          <a:blip r:embed="rId2" cstate="print"/>
          <a:stretch/>
        </p:blipFill>
        <p:spPr>
          <a:xfrm>
            <a:off x="360" y="0"/>
            <a:ext cx="10079640" cy="56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МП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832" y="0"/>
            <a:ext cx="8004956" cy="56705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pic>
        <p:nvPicPr>
          <p:cNvPr id="64" name="Рисунок 63"/>
          <p:cNvPicPr/>
          <p:nvPr/>
        </p:nvPicPr>
        <p:blipFill>
          <a:blip r:embed="rId2" cstate="print"/>
          <a:stretch/>
        </p:blipFill>
        <p:spPr>
          <a:xfrm>
            <a:off x="0" y="360"/>
            <a:ext cx="10079640" cy="56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81023-WA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776" y="170980"/>
            <a:ext cx="3024336" cy="2678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1023_085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76" y="3267323"/>
            <a:ext cx="281621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6" descr="IMG-20181023-WA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6096" y="2115195"/>
            <a:ext cx="3687392" cy="2074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IMG-20181023-WA0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40512" y="242987"/>
            <a:ext cx="295232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81023_0855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96496" y="3051299"/>
            <a:ext cx="3012457" cy="224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312120" y="242987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Внедрение современных технологий при организации обследования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pic>
        <p:nvPicPr>
          <p:cNvPr id="67" name="Рисунок 66"/>
          <p:cNvPicPr/>
          <p:nvPr/>
        </p:nvPicPr>
        <p:blipFill>
          <a:blip r:embed="rId2" cstate="print"/>
          <a:stretch/>
        </p:blipFill>
        <p:spPr>
          <a:xfrm>
            <a:off x="0" y="360"/>
            <a:ext cx="10079640" cy="5669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559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9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pic>
        <p:nvPicPr>
          <p:cNvPr id="70" name="Рисунок 69"/>
          <p:cNvPicPr/>
          <p:nvPr/>
        </p:nvPicPr>
        <p:blipFill>
          <a:blip r:embed="rId2" cstate="print"/>
          <a:stretch/>
        </p:blipFill>
        <p:spPr>
          <a:xfrm>
            <a:off x="360" y="360"/>
            <a:ext cx="10079640" cy="56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403" y="523462"/>
            <a:ext cx="8514183" cy="47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2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pic>
        <p:nvPicPr>
          <p:cNvPr id="73" name="Рисунок 72"/>
          <p:cNvPicPr/>
          <p:nvPr/>
        </p:nvPicPr>
        <p:blipFill>
          <a:blip r:embed="rId2" cstate="print"/>
          <a:stretch/>
        </p:blipFill>
        <p:spPr>
          <a:xfrm>
            <a:off x="360" y="0"/>
            <a:ext cx="10079640" cy="56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C:\Users\Учительская\Desktop\СРП кар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360" y="387003"/>
            <a:ext cx="4248472" cy="48479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7784" y="98971"/>
            <a:ext cx="463376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Службы ранней помощи Свердловской области</a:t>
            </a:r>
            <a:r>
              <a:rPr lang="ru-RU" sz="2400" dirty="0" smtClean="0"/>
              <a:t> 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СРП социальной защиты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Перинатальные центры</a:t>
            </a: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СРП образования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службы ранней помощи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образовательных организациях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647824" y="1251099"/>
            <a:ext cx="476303" cy="35724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47824" y="2259211"/>
            <a:ext cx="476303" cy="35724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47824" y="1755155"/>
            <a:ext cx="476303" cy="3572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РП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2240" y="0"/>
            <a:ext cx="5219306" cy="5482781"/>
          </a:xfrm>
          <a:prstGeom prst="rect">
            <a:avLst/>
          </a:prstGeom>
        </p:spPr>
      </p:pic>
      <p:pic>
        <p:nvPicPr>
          <p:cNvPr id="5" name="Рисунок 4" descr="IMG_1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800" y="3339331"/>
            <a:ext cx="3024336" cy="2268252"/>
          </a:xfrm>
          <a:prstGeom prst="rect">
            <a:avLst/>
          </a:prstGeom>
        </p:spPr>
      </p:pic>
      <p:pic>
        <p:nvPicPr>
          <p:cNvPr id="6" name="Рисунок 5" descr="IMG-20181004-WA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0032" y="170979"/>
            <a:ext cx="1669006" cy="2967123"/>
          </a:xfrm>
          <a:prstGeom prst="rect">
            <a:avLst/>
          </a:prstGeom>
        </p:spPr>
      </p:pic>
      <p:pic>
        <p:nvPicPr>
          <p:cNvPr id="7" name="Рисунок 6" descr="IMG_15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3768" y="98971"/>
            <a:ext cx="2185884" cy="163941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760889" y="53604"/>
            <a:ext cx="8329716" cy="180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Консультирование родителей и детей</a:t>
            </a:r>
          </a:p>
          <a:p>
            <a:pPr algn="ctr" eaLnBrk="1" hangingPunct="1"/>
            <a:endParaRPr lang="ru-RU" altLang="ru-RU" sz="1985" b="1" dirty="0" smtClean="0">
              <a:solidFill>
                <a:srgbClr val="3B3B3B"/>
              </a:solidFill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000" b="1" dirty="0" smtClean="0">
                <a:solidFill>
                  <a:srgbClr val="3B3B3B"/>
                </a:solidFill>
                <a:latin typeface="Times New Roman" panose="02020603050405020304" pitchFamily="18" charset="0"/>
              </a:rPr>
              <a:t>Консультативные </a:t>
            </a:r>
            <a:r>
              <a:rPr lang="ru-RU" altLang="ru-RU" sz="2000" b="1" dirty="0">
                <a:solidFill>
                  <a:srgbClr val="3B3B3B"/>
                </a:solidFill>
                <a:latin typeface="Times New Roman" panose="02020603050405020304" pitchFamily="18" charset="0"/>
              </a:rPr>
              <a:t>пункты располагают комфортными рабочими кабинетами специалистов и специализированными кабинетами для организации и проведения групповых занятий. </a:t>
            </a:r>
            <a:endParaRPr lang="ru-RU" altLang="ru-RU" sz="2000" b="1" dirty="0">
              <a:solidFill>
                <a:srgbClr val="3B3B3B"/>
              </a:solidFill>
              <a:latin typeface="tahoma" panose="020B0604030504040204" pitchFamily="34" charset="0"/>
            </a:endParaRPr>
          </a:p>
        </p:txBody>
      </p:sp>
      <p:pic>
        <p:nvPicPr>
          <p:cNvPr id="9219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37" y="2260344"/>
            <a:ext cx="2534684" cy="190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671" y="3222501"/>
            <a:ext cx="2616067" cy="19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76" y="2198651"/>
            <a:ext cx="2731578" cy="204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98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 anchor="t">
            <a:normAutofit/>
          </a:bodyPr>
          <a:lstStyle/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Родительское просвещение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Text Box 5" descr="Газетная бумага"/>
          <p:cNvSpPr txBox="1">
            <a:spLocks noChangeArrowheads="1"/>
          </p:cNvSpPr>
          <p:nvPr/>
        </p:nvSpPr>
        <p:spPr bwMode="auto">
          <a:xfrm>
            <a:off x="1586790" y="1639472"/>
            <a:ext cx="2500555" cy="66479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88">
                <a:solidFill>
                  <a:srgbClr val="800000"/>
                </a:solidFill>
              </a:rPr>
              <a:t>Очное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88">
                <a:solidFill>
                  <a:srgbClr val="800000"/>
                </a:solidFill>
              </a:rPr>
              <a:t>Консультативный прием</a:t>
            </a:r>
          </a:p>
        </p:txBody>
      </p:sp>
      <p:sp>
        <p:nvSpPr>
          <p:cNvPr id="10244" name="Text Box 6" descr="Газетная бумага"/>
          <p:cNvSpPr txBox="1">
            <a:spLocks noChangeArrowheads="1"/>
          </p:cNvSpPr>
          <p:nvPr/>
        </p:nvSpPr>
        <p:spPr bwMode="auto">
          <a:xfrm>
            <a:off x="5993280" y="1525273"/>
            <a:ext cx="2500555" cy="893771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88">
                <a:solidFill>
                  <a:srgbClr val="800000"/>
                </a:solidFill>
              </a:rPr>
              <a:t>Дистанционное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88">
                <a:solidFill>
                  <a:srgbClr val="800000"/>
                </a:solidFill>
              </a:rPr>
              <a:t>(телефон, интернет, вебинары)</a:t>
            </a:r>
          </a:p>
        </p:txBody>
      </p:sp>
      <p:sp>
        <p:nvSpPr>
          <p:cNvPr id="10245" name="Text Box 7" descr="Газетная бумага"/>
          <p:cNvSpPr txBox="1">
            <a:spLocks noChangeArrowheads="1"/>
          </p:cNvSpPr>
          <p:nvPr/>
        </p:nvSpPr>
        <p:spPr bwMode="auto">
          <a:xfrm>
            <a:off x="3760501" y="2450676"/>
            <a:ext cx="2500555" cy="55027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88">
                <a:solidFill>
                  <a:srgbClr val="800000"/>
                </a:solidFill>
              </a:rPr>
              <a:t>Групповые формы работы</a:t>
            </a:r>
          </a:p>
        </p:txBody>
      </p:sp>
      <p:sp>
        <p:nvSpPr>
          <p:cNvPr id="10246" name="Text Box 8" descr="Газетная бумага"/>
          <p:cNvSpPr txBox="1">
            <a:spLocks noChangeArrowheads="1"/>
          </p:cNvSpPr>
          <p:nvPr/>
        </p:nvSpPr>
        <p:spPr bwMode="auto">
          <a:xfrm>
            <a:off x="1586790" y="3133242"/>
            <a:ext cx="2500555" cy="32130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88">
                <a:solidFill>
                  <a:srgbClr val="800000"/>
                </a:solidFill>
              </a:rPr>
              <a:t>Воспитание</a:t>
            </a:r>
          </a:p>
        </p:txBody>
      </p:sp>
      <p:sp>
        <p:nvSpPr>
          <p:cNvPr id="10247" name="Text Box 9" descr="Газетная бумага"/>
          <p:cNvSpPr txBox="1">
            <a:spLocks noChangeArrowheads="1"/>
          </p:cNvSpPr>
          <p:nvPr/>
        </p:nvSpPr>
        <p:spPr bwMode="auto">
          <a:xfrm>
            <a:off x="5932899" y="3133242"/>
            <a:ext cx="2500555" cy="32130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88">
                <a:solidFill>
                  <a:srgbClr val="800000"/>
                </a:solidFill>
              </a:rPr>
              <a:t>Образование</a:t>
            </a:r>
          </a:p>
        </p:txBody>
      </p:sp>
      <p:sp>
        <p:nvSpPr>
          <p:cNvPr id="10248" name="Text Box 11" descr="Газетная бумага"/>
          <p:cNvSpPr txBox="1">
            <a:spLocks noChangeArrowheads="1"/>
          </p:cNvSpPr>
          <p:nvPr/>
        </p:nvSpPr>
        <p:spPr bwMode="auto">
          <a:xfrm>
            <a:off x="3969208" y="3906379"/>
            <a:ext cx="2143521" cy="32130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88">
                <a:solidFill>
                  <a:srgbClr val="800000"/>
                </a:solidFill>
              </a:rPr>
              <a:t>Развитие</a:t>
            </a:r>
          </a:p>
        </p:txBody>
      </p:sp>
      <p:sp>
        <p:nvSpPr>
          <p:cNvPr id="10249" name="Line 16"/>
          <p:cNvSpPr>
            <a:spLocks noChangeShapeType="1"/>
          </p:cNvSpPr>
          <p:nvPr/>
        </p:nvSpPr>
        <p:spPr bwMode="auto">
          <a:xfrm flipH="1">
            <a:off x="3789379" y="1287688"/>
            <a:ext cx="297966" cy="237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488"/>
          </a:p>
        </p:txBody>
      </p:sp>
      <p:sp>
        <p:nvSpPr>
          <p:cNvPr id="10250" name="Line 17"/>
          <p:cNvSpPr>
            <a:spLocks noChangeShapeType="1"/>
          </p:cNvSpPr>
          <p:nvPr/>
        </p:nvSpPr>
        <p:spPr bwMode="auto">
          <a:xfrm>
            <a:off x="5873831" y="1287688"/>
            <a:ext cx="357035" cy="237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488"/>
          </a:p>
        </p:txBody>
      </p:sp>
      <p:sp>
        <p:nvSpPr>
          <p:cNvPr id="10251" name="Line 18"/>
          <p:cNvSpPr>
            <a:spLocks noChangeShapeType="1"/>
          </p:cNvSpPr>
          <p:nvPr/>
        </p:nvSpPr>
        <p:spPr bwMode="auto">
          <a:xfrm>
            <a:off x="4981244" y="1287688"/>
            <a:ext cx="0" cy="89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488"/>
          </a:p>
        </p:txBody>
      </p:sp>
      <p:sp>
        <p:nvSpPr>
          <p:cNvPr id="10252" name="Line 19"/>
          <p:cNvSpPr>
            <a:spLocks noChangeShapeType="1"/>
          </p:cNvSpPr>
          <p:nvPr/>
        </p:nvSpPr>
        <p:spPr bwMode="auto">
          <a:xfrm flipH="1">
            <a:off x="3933768" y="2797209"/>
            <a:ext cx="297966" cy="1772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488"/>
          </a:p>
        </p:txBody>
      </p:sp>
      <p:sp>
        <p:nvSpPr>
          <p:cNvPr id="10253" name="Line 20"/>
          <p:cNvSpPr>
            <a:spLocks noChangeShapeType="1"/>
          </p:cNvSpPr>
          <p:nvPr/>
        </p:nvSpPr>
        <p:spPr bwMode="auto">
          <a:xfrm>
            <a:off x="5695313" y="2749955"/>
            <a:ext cx="357035" cy="1772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488"/>
          </a:p>
        </p:txBody>
      </p:sp>
      <p:sp>
        <p:nvSpPr>
          <p:cNvPr id="10254" name="Line 28"/>
          <p:cNvSpPr>
            <a:spLocks noChangeShapeType="1"/>
          </p:cNvSpPr>
          <p:nvPr/>
        </p:nvSpPr>
        <p:spPr bwMode="auto">
          <a:xfrm>
            <a:off x="4998308" y="2974414"/>
            <a:ext cx="0" cy="8335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488"/>
          </a:p>
        </p:txBody>
      </p:sp>
    </p:spTree>
    <p:extLst>
      <p:ext uri="{BB962C8B-B14F-4D97-AF65-F5344CB8AC3E}">
        <p14:creationId xmlns:p14="http://schemas.microsoft.com/office/powerpoint/2010/main" val="3289574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7721" y="156203"/>
            <a:ext cx="7536185" cy="1385596"/>
          </a:xfr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altLang="ru-RU" sz="2646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Основные </a:t>
            </a:r>
            <a:r>
              <a:rPr lang="ru-RU" altLang="ru-RU" sz="2646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 приобретенные </a:t>
            </a:r>
            <a:r>
              <a:rPr lang="ru-RU" altLang="ru-RU" sz="2646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навыки </a:t>
            </a:r>
            <a:r>
              <a:rPr lang="ru-RU" altLang="ru-RU" sz="2646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по результатам  «Родительского просвещения»</a:t>
            </a:r>
            <a:endParaRPr lang="ru-RU" altLang="ru-RU" sz="2646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0630" y="1680478"/>
            <a:ext cx="9257465" cy="363204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Навыки  самоконтроля в общении с ребенком.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Навыки  принятия  решения.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Навыки  критического  мышления.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Навыки  </a:t>
            </a:r>
            <a:r>
              <a:rPr lang="ru-RU" altLang="ru-RU" sz="2400" dirty="0" err="1"/>
              <a:t>совладания</a:t>
            </a:r>
            <a:r>
              <a:rPr lang="ru-RU" altLang="ru-RU" sz="2400" dirty="0"/>
              <a:t>  со  стрессом.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Навыки  установления  дружеских  отношений</a:t>
            </a:r>
            <a:r>
              <a:rPr lang="en-US" altLang="ru-RU" sz="2400" dirty="0"/>
              <a:t> </a:t>
            </a:r>
            <a:r>
              <a:rPr lang="ru-RU" altLang="ru-RU" sz="2400" dirty="0"/>
              <a:t>с ребенком.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Навыки  конструктивного разрешения  конфликтных  ситуаций.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Навыки  управления  эмоциями.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Навыки  самопознания.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Навыки  целеполагания  и  планирования совместной с ребенком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165355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065074" cy="1014363"/>
          </a:xfrm>
        </p:spPr>
        <p:txBody>
          <a:bodyPr/>
          <a:lstStyle/>
          <a:p>
            <a:pPr algn="ctr"/>
            <a:r>
              <a:rPr lang="ru-RU" altLang="ru-RU" sz="330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обратиться за консультацией</a:t>
            </a:r>
            <a:r>
              <a:rPr lang="ru-RU" altLang="ru-RU" dirty="0" smtClean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80443" y="835895"/>
            <a:ext cx="9190721" cy="392299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defRPr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родители (законные представители) детей от 0-3 лет;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граждане, обеспечивающие получение детьми дошкольного образования в форме семейного образования;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родители (законные представители) с детьми дошкольного возраста, в </a:t>
            </a:r>
            <a:r>
              <a:rPr lang="ru-RU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т.ч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от 0 до 3 лет, не получающие услуги дошкольного образования в образовательной организации;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родители (законные представители) детей дошкольного возраста, получающие услуги образования в образовательной организации;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родители (законные представители) с детьми дошкольного возраста с особыми образовательными потребностями, в том числе с ОВЗ и инвалидностью;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родители детей, имеющих проблемы в поведении и социализации;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граждане, желающие принять на воспитание ребенка, оставшегося без попечения родителей.</a:t>
            </a:r>
          </a:p>
          <a:p>
            <a:pPr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0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999" y="153431"/>
            <a:ext cx="9334144" cy="754295"/>
          </a:xfrm>
        </p:spPr>
        <p:txBody>
          <a:bodyPr/>
          <a:lstStyle/>
          <a:p>
            <a:pPr algn="ctr"/>
            <a:r>
              <a:rPr lang="ru-RU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Сайт Министерства образования и молодежной политики Свердловской области </a:t>
            </a:r>
            <a:br>
              <a:rPr lang="ru-RU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en-US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https://minobraz.egov66.ru/</a:t>
            </a:r>
            <a:r>
              <a:rPr lang="en-US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en-US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503999" y="814282"/>
            <a:ext cx="9334143" cy="470549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</a:t>
            </a:r>
            <a:r>
              <a:rPr lang="ru-RU" i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Перечень центральной и территориальных ПМПК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(«Деятельность»           «Система образования, молодежная политика и ключевые направления деятельности»        «Психолого-педагогическое сопровождение»         «Деятельность ПМПК»);</a:t>
            </a:r>
          </a:p>
          <a:p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</a:t>
            </a: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</a:t>
            </a:r>
          </a:p>
          <a:p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</a:t>
            </a:r>
            <a:r>
              <a:rPr lang="ru-RU" i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Региональные ресурсные центры по вопросам сопровождения детей с ОВЗ на территории Свердловской области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(«Деятельность»           «Система образования, молодежная политика и ключевые направления деятельности»           «Образование детей с особыми образовательными потребностями»           «Региональные ресурсные площадки»);</a:t>
            </a:r>
          </a:p>
          <a:p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i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</a:t>
            </a:r>
            <a:r>
              <a:rPr lang="ru-RU" i="1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Стажировочные</a:t>
            </a:r>
            <a:r>
              <a:rPr lang="ru-RU" i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площадки 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(«Деятельность»           «Система образования, молодежная политика и ключевые направления деятельности»           «Образование детей с особыми образовательными потребностями»           «ФГОС обучающихся с ОВЗ»); </a:t>
            </a:r>
          </a:p>
          <a:p>
            <a:endParaRPr lang="ru-RU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</a:t>
            </a:r>
            <a:r>
              <a:rPr lang="ru-RU" i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Перечень информационных ресурсов по вопросам организации образования детей с ОВЗ и инвалидностью 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(«Деятельность»          «Система образования, молодежная политика и ключевые направления деятельности»          «Образование детей с особыми образовательными потребностями»          «ФГОС обучающихся с ОВЗ»).</a:t>
            </a:r>
          </a:p>
          <a:p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582179" y="814282"/>
            <a:ext cx="427164" cy="6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343" y="1062228"/>
            <a:ext cx="471426" cy="1656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717" y="1283346"/>
            <a:ext cx="465187" cy="1951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179" y="2166247"/>
            <a:ext cx="512108" cy="1585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114" y="2453363"/>
            <a:ext cx="512108" cy="158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796" y="3230206"/>
            <a:ext cx="512108" cy="15851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6780" y="3496519"/>
            <a:ext cx="512108" cy="15851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071" y="3741788"/>
            <a:ext cx="512108" cy="1585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017" y="4585859"/>
            <a:ext cx="512108" cy="1585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8123" y="2678214"/>
            <a:ext cx="512108" cy="1585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521" y="4871703"/>
            <a:ext cx="512108" cy="1585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8123" y="5164141"/>
            <a:ext cx="512108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3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3658" y="324031"/>
            <a:ext cx="8974375" cy="284755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ресурсный центр по развитию системы сопровождения детей                                   с расстройствами аутистического спектра             на территории Свердловской области </a:t>
            </a:r>
            <a:b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базе ГБОУ СО «Центр психолого-медико-социального сопровождения «Речевой центр»)</a:t>
            </a:r>
            <a:r>
              <a:rPr lang="en-U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89127" y="3171581"/>
            <a:ext cx="7811667" cy="1660915"/>
          </a:xfrm>
          <a:prstGeom prst="rect">
            <a:avLst/>
          </a:prstGeom>
        </p:spPr>
        <p:txBody>
          <a:bodyPr lIns="75603" tIns="37801" rIns="75603" bIns="37801">
            <a:no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Сайт</a:t>
            </a:r>
            <a:r>
              <a:rPr lang="ru-RU" dirty="0" smtClean="0">
                <a:hlinkClick r:id="rId2"/>
              </a:rPr>
              <a:t>: https</a:t>
            </a:r>
            <a:r>
              <a:rPr lang="ru-RU" dirty="0">
                <a:hlinkClick r:id="rId2"/>
              </a:rPr>
              <a:t>://rc.uralschool.ru/</a:t>
            </a:r>
            <a:endParaRPr lang="ru-RU" dirty="0"/>
          </a:p>
          <a:p>
            <a:r>
              <a:rPr lang="ru-RU" b="1" dirty="0" smtClean="0"/>
              <a:t>Телефон</a:t>
            </a:r>
            <a:r>
              <a:rPr lang="ru-RU" dirty="0" smtClean="0"/>
              <a:t>: 8 (343) 234-60-40</a:t>
            </a:r>
            <a:endParaRPr lang="ru-RU" b="1" dirty="0" smtClean="0"/>
          </a:p>
          <a:p>
            <a:r>
              <a:rPr lang="ru-RU" b="1" dirty="0"/>
              <a:t>Разделы:</a:t>
            </a:r>
            <a:endParaRPr lang="ru-RU" dirty="0"/>
          </a:p>
          <a:p>
            <a:r>
              <a:rPr lang="ru-RU" dirty="0"/>
              <a:t>Региональный ресурсный центр</a:t>
            </a:r>
          </a:p>
          <a:p>
            <a:r>
              <a:rPr lang="ru-RU" dirty="0" err="1" smtClean="0"/>
              <a:t>Стажировочная</a:t>
            </a:r>
            <a:r>
              <a:rPr lang="ru-RU" dirty="0" smtClean="0"/>
              <a:t> площадка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4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3658" y="324031"/>
            <a:ext cx="8974375" cy="284755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ресурсный центр по развитию системы сопровождения слепоглухих детей на территории Свердловской области </a:t>
            </a:r>
            <a:b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базе ГБОУ СО «Верхнепышминская школа-интернат имени С.А. Мартиросяна, реализующая адаптированные основные общеобразовательные программы»)</a:t>
            </a:r>
            <a:b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89127" y="3171581"/>
            <a:ext cx="9180570" cy="1660915"/>
          </a:xfrm>
          <a:prstGeom prst="rect">
            <a:avLst/>
          </a:prstGeom>
        </p:spPr>
        <p:txBody>
          <a:bodyPr lIns="75603" tIns="37801" rIns="75603" bIns="37801"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Сайт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http://mart-school.ru</a:t>
            </a:r>
          </a:p>
          <a:p>
            <a:r>
              <a:rPr lang="ru-RU" b="1" dirty="0" smtClean="0"/>
              <a:t>Телефон</a:t>
            </a:r>
            <a:r>
              <a:rPr lang="ru-RU" dirty="0" smtClean="0"/>
              <a:t>: 8 (343</a:t>
            </a:r>
            <a:r>
              <a:rPr lang="en-US" dirty="0" smtClean="0"/>
              <a:t>68</a:t>
            </a:r>
            <a:r>
              <a:rPr lang="ru-RU" dirty="0" smtClean="0"/>
              <a:t>) </a:t>
            </a:r>
            <a:r>
              <a:rPr lang="en-US" dirty="0" smtClean="0"/>
              <a:t>5</a:t>
            </a:r>
            <a:r>
              <a:rPr lang="ru-RU" dirty="0" smtClean="0"/>
              <a:t>-</a:t>
            </a:r>
            <a:r>
              <a:rPr lang="en-US" dirty="0" smtClean="0"/>
              <a:t>27</a:t>
            </a:r>
            <a:r>
              <a:rPr lang="ru-RU" dirty="0" smtClean="0"/>
              <a:t>-</a:t>
            </a:r>
            <a:r>
              <a:rPr lang="en-US" dirty="0" smtClean="0"/>
              <a:t>24</a:t>
            </a:r>
            <a:endParaRPr lang="ru-RU" b="1" dirty="0" smtClean="0"/>
          </a:p>
          <a:p>
            <a:r>
              <a:rPr lang="ru-RU" b="1" dirty="0"/>
              <a:t>Разделы:</a:t>
            </a:r>
            <a:endParaRPr lang="ru-RU" dirty="0"/>
          </a:p>
          <a:p>
            <a:r>
              <a:rPr lang="ru-RU" dirty="0" smtClean="0"/>
              <a:t>Методкабинет</a:t>
            </a:r>
            <a:endParaRPr lang="ru-RU" dirty="0"/>
          </a:p>
          <a:p>
            <a:r>
              <a:rPr lang="ru-RU" dirty="0" smtClean="0"/>
              <a:t>Реализация ФГОС ОВЗ</a:t>
            </a:r>
            <a:endParaRPr lang="ru-RU" dirty="0"/>
          </a:p>
          <a:p>
            <a:r>
              <a:rPr lang="ru-RU" dirty="0" smtClean="0"/>
              <a:t>Региональный</a:t>
            </a:r>
            <a:r>
              <a:rPr lang="en-US" dirty="0" smtClean="0"/>
              <a:t> </a:t>
            </a:r>
            <a:r>
              <a:rPr lang="ru-RU" dirty="0" smtClean="0"/>
              <a:t>ресурсный центр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2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3658" y="324031"/>
            <a:ext cx="8974375" cy="2847550"/>
          </a:xfrm>
        </p:spPr>
        <p:txBody>
          <a:bodyPr>
            <a:noAutofit/>
          </a:bodyPr>
          <a:lstStyle/>
          <a:p>
            <a:pPr algn="ctr"/>
            <a:r>
              <a:rPr 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ресурсный центр по развитию системы сопровождения детей с нарушениями опорно-двигательного аппарата </a:t>
            </a:r>
            <a:br>
              <a:rPr lang="ru-RU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территории Свердловской области</a:t>
            </a:r>
            <a:br>
              <a:rPr lang="ru-RU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базе ГБОУ СО «Екатеринбургская школа-интернат «Эверест», реализующая адаптированные основные общеобразовательные программы»)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89127" y="3171581"/>
            <a:ext cx="7811667" cy="1660915"/>
          </a:xfrm>
          <a:prstGeom prst="rect">
            <a:avLst/>
          </a:prstGeom>
        </p:spPr>
        <p:txBody>
          <a:bodyPr lIns="75603" tIns="37801" rIns="75603" bIns="37801">
            <a:noAutofit/>
          </a:bodyPr>
          <a:lstStyle/>
          <a:p>
            <a:r>
              <a:rPr lang="ru-RU" u="sng" dirty="0" smtClean="0">
                <a:hlinkClick r:id="rId2"/>
              </a:rPr>
              <a:t>Сайт: https</a:t>
            </a:r>
            <a:r>
              <a:rPr lang="ru-RU" u="sng" dirty="0">
                <a:hlinkClick r:id="rId2"/>
              </a:rPr>
              <a:t>://31everest.uralschool.ru</a:t>
            </a:r>
            <a:endParaRPr lang="ru-RU" dirty="0"/>
          </a:p>
          <a:p>
            <a:r>
              <a:rPr lang="ru-RU" b="1" dirty="0" smtClean="0"/>
              <a:t>Телефон</a:t>
            </a:r>
            <a:r>
              <a:rPr lang="ru-RU" dirty="0" smtClean="0"/>
              <a:t>: 8 (343) 257-51-84</a:t>
            </a:r>
            <a:endParaRPr lang="ru-RU" b="1" dirty="0" smtClean="0"/>
          </a:p>
          <a:p>
            <a:r>
              <a:rPr lang="ru-RU" b="1" dirty="0" smtClean="0"/>
              <a:t>Разделы</a:t>
            </a:r>
            <a:r>
              <a:rPr lang="ru-RU" b="1" dirty="0"/>
              <a:t>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РРЦ НОДА</a:t>
            </a:r>
            <a:endParaRPr lang="ru-RU" dirty="0"/>
          </a:p>
          <a:p>
            <a:r>
              <a:rPr lang="ru-RU" dirty="0" err="1" smtClean="0"/>
              <a:t>Стажировочная</a:t>
            </a:r>
            <a:r>
              <a:rPr lang="ru-RU" dirty="0" smtClean="0"/>
              <a:t> площадка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4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3658" y="324031"/>
            <a:ext cx="8974375" cy="2847550"/>
          </a:xfrm>
        </p:spPr>
        <p:txBody>
          <a:bodyPr>
            <a:noAutofit/>
          </a:bodyPr>
          <a:lstStyle/>
          <a:p>
            <a:pPr algn="ctr"/>
            <a:r>
              <a:rPr 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ресурсный центр по развитию системы сопровождения детей </a:t>
            </a:r>
            <a:b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интеллектуальными нарушениями, с тяжелыми множественными нарушениями развития </a:t>
            </a:r>
            <a:b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территории Свердловской области </a:t>
            </a:r>
            <a:r>
              <a:rPr lang="ru-RU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базе ГБОУ СО «Екатеринбургская школа № 3, реализующая адаптированные основные общеобразовательные программы»)</a:t>
            </a:r>
            <a:b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75816" y="3411339"/>
            <a:ext cx="7811667" cy="1660915"/>
          </a:xfrm>
          <a:prstGeom prst="rect">
            <a:avLst/>
          </a:prstGeom>
        </p:spPr>
        <p:txBody>
          <a:bodyPr lIns="75603" tIns="37801" rIns="75603" bIns="37801">
            <a:noAutofit/>
          </a:bodyPr>
          <a:lstStyle/>
          <a:p>
            <a:pPr>
              <a:lnSpc>
                <a:spcPct val="107000"/>
              </a:lnSpc>
              <a:spcAft>
                <a:spcPts val="661"/>
              </a:spcAft>
            </a:pPr>
            <a:r>
              <a:rPr lang="ru-RU" u="sng" dirty="0" smtClean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Сайт: http://123school.ru</a:t>
            </a:r>
            <a:endParaRPr lang="ru-RU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2"/>
            </a:endParaRPr>
          </a:p>
          <a:p>
            <a:r>
              <a:rPr lang="ru-RU" b="1" dirty="0" smtClean="0"/>
              <a:t>Телефон</a:t>
            </a:r>
            <a:r>
              <a:rPr lang="ru-RU" dirty="0" smtClean="0"/>
              <a:t>: 8 (343) 374-66-89</a:t>
            </a:r>
            <a:endParaRPr lang="ru-RU" b="1" dirty="0" smtClean="0"/>
          </a:p>
          <a:p>
            <a:r>
              <a:rPr lang="ru-RU" b="1" dirty="0" smtClean="0"/>
              <a:t>Разделы</a:t>
            </a:r>
            <a:r>
              <a:rPr lang="ru-RU" b="1" dirty="0"/>
              <a:t>:</a:t>
            </a:r>
            <a:r>
              <a:rPr lang="ru-RU" dirty="0"/>
              <a:t> </a:t>
            </a:r>
          </a:p>
          <a:p>
            <a:r>
              <a:rPr lang="ru-RU" dirty="0" smtClean="0"/>
              <a:t>Региональный </a:t>
            </a:r>
            <a:r>
              <a:rPr lang="ru-RU" dirty="0"/>
              <a:t>ресурсный центр ТМНР</a:t>
            </a:r>
          </a:p>
          <a:p>
            <a:r>
              <a:rPr lang="ru-RU" dirty="0" err="1" smtClean="0"/>
              <a:t>Стажировочная</a:t>
            </a:r>
            <a:r>
              <a:rPr lang="ru-RU" dirty="0" smtClean="0"/>
              <a:t> площадка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3658" y="324031"/>
            <a:ext cx="8974375" cy="2847550"/>
          </a:xfrm>
        </p:spPr>
        <p:txBody>
          <a:bodyPr>
            <a:noAutofit/>
          </a:bodyPr>
          <a:lstStyle/>
          <a:p>
            <a:pPr algn="ctr"/>
            <a:r>
              <a:rPr 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Областное учебно-методическое объединение </a:t>
            </a:r>
            <a:b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вопросам реализации адаптированных основных общеобразовательных программ </a:t>
            </a:r>
            <a:b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территории Свердловской области</a:t>
            </a:r>
            <a:b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базе ГБОУ СО «Екатеринбургская школа-интернат № 9, реализующая адаптированные основные общеобразовательные программы»)</a:t>
            </a:r>
            <a:b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89127" y="3171581"/>
            <a:ext cx="7811667" cy="1660915"/>
          </a:xfrm>
          <a:prstGeom prst="rect">
            <a:avLst/>
          </a:prstGeom>
        </p:spPr>
        <p:txBody>
          <a:bodyPr lIns="75603" tIns="37801" rIns="75603" bIns="37801">
            <a:noAutofit/>
          </a:bodyPr>
          <a:lstStyle/>
          <a:p>
            <a:pPr>
              <a:lnSpc>
                <a:spcPct val="107000"/>
              </a:lnSpc>
              <a:spcAft>
                <a:spcPts val="661"/>
              </a:spcAft>
            </a:pPr>
            <a:r>
              <a:rPr lang="ru-RU" u="sng" dirty="0" smtClean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Сайт: </a:t>
            </a:r>
            <a:r>
              <a:rPr lang="en-US" u="sng" dirty="0" smtClean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http://ekb-school18.ucoz.ru</a:t>
            </a:r>
            <a:endParaRPr lang="ru-RU" u="sng" dirty="0" smtClean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661"/>
              </a:spcAft>
            </a:pPr>
            <a:r>
              <a:rPr lang="ru-RU" b="1" dirty="0" smtClean="0"/>
              <a:t>Телефон</a:t>
            </a:r>
            <a:r>
              <a:rPr lang="ru-RU" dirty="0" smtClean="0"/>
              <a:t>: 8 (343) 325-58-50</a:t>
            </a:r>
            <a:endParaRPr lang="ru-RU" b="1" dirty="0" smtClean="0"/>
          </a:p>
          <a:p>
            <a:r>
              <a:rPr lang="ru-RU" b="1" dirty="0" smtClean="0"/>
              <a:t>Разделы</a:t>
            </a:r>
            <a:r>
              <a:rPr lang="ru-RU" b="1" dirty="0"/>
              <a:t>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Деятельность </a:t>
            </a:r>
            <a:r>
              <a:rPr lang="ru-RU" dirty="0" err="1"/>
              <a:t>стажировочной</a:t>
            </a:r>
            <a:r>
              <a:rPr lang="ru-RU" dirty="0"/>
              <a:t> </a:t>
            </a:r>
            <a:r>
              <a:rPr lang="ru-RU" dirty="0" smtClean="0"/>
              <a:t>площадки </a:t>
            </a:r>
            <a:r>
              <a:rPr lang="ru-RU" dirty="0"/>
              <a:t> </a:t>
            </a:r>
          </a:p>
          <a:p>
            <a:r>
              <a:rPr lang="ru-RU" dirty="0" smtClean="0"/>
              <a:t>Областное </a:t>
            </a:r>
            <a:r>
              <a:rPr lang="ru-RU" dirty="0"/>
              <a:t>учебно-методическое объединение </a:t>
            </a:r>
          </a:p>
        </p:txBody>
      </p:sp>
    </p:spTree>
    <p:extLst>
      <p:ext uri="{BB962C8B-B14F-4D97-AF65-F5344CB8AC3E}">
        <p14:creationId xmlns:p14="http://schemas.microsoft.com/office/powerpoint/2010/main" val="17458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2390" y="324031"/>
            <a:ext cx="8974375" cy="2847550"/>
          </a:xfrm>
        </p:spPr>
        <p:txBody>
          <a:bodyPr>
            <a:noAutofit/>
          </a:bodyPr>
          <a:lstStyle/>
          <a:p>
            <a:pPr algn="ctr"/>
            <a:r>
              <a:rPr 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ресурсный центр по вопросам психолого-педагогической, методической и консультативной помощи родителям (законным представителям) детей, в том числе детей-инвалидов и детей </a:t>
            </a:r>
            <a:br>
              <a:rPr lang="ru-RU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ограниченными возможностями здоровья </a:t>
            </a:r>
            <a:br>
              <a:rPr lang="ru-RU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базе ГБУ СО «Центр психолого-педагогической, медицинской и социальной помощи «Ладо»)</a:t>
            </a:r>
            <a:b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89127" y="3171581"/>
            <a:ext cx="7811667" cy="1660915"/>
          </a:xfrm>
          <a:prstGeom prst="rect">
            <a:avLst/>
          </a:prstGeom>
        </p:spPr>
        <p:txBody>
          <a:bodyPr lIns="75603" tIns="37801" rIns="75603" bIns="37801">
            <a:noAutofit/>
          </a:bodyPr>
          <a:lstStyle/>
          <a:p>
            <a:pPr>
              <a:lnSpc>
                <a:spcPct val="107000"/>
              </a:lnSpc>
              <a:spcAft>
                <a:spcPts val="661"/>
              </a:spcAft>
            </a:pPr>
            <a:r>
              <a:rPr lang="ru-RU" u="sng" dirty="0" smtClean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Сайт: </a:t>
            </a:r>
            <a:r>
              <a:rPr lang="en-US" u="sng" dirty="0" smtClean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http://centerlado.ru/</a:t>
            </a:r>
            <a:endParaRPr lang="ru-RU" u="sng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7000"/>
              </a:lnSpc>
              <a:spcAft>
                <a:spcPts val="661"/>
              </a:spcAft>
            </a:pPr>
            <a:r>
              <a:rPr lang="ru-RU" b="1" dirty="0" smtClean="0"/>
              <a:t>Телефон</a:t>
            </a:r>
            <a:r>
              <a:rPr lang="ru-RU" dirty="0" smtClean="0"/>
              <a:t>: 8 (34350) 5-77-87, </a:t>
            </a:r>
            <a:r>
              <a:rPr lang="ru-RU" altLang="ru-RU" dirty="0" smtClean="0"/>
              <a:t>8(343)338- 77- 48, 8- 922- 100-58-82</a:t>
            </a:r>
            <a:endParaRPr lang="ru-RU" altLang="ru-RU" dirty="0"/>
          </a:p>
          <a:p>
            <a:r>
              <a:rPr lang="ru-RU" b="1" dirty="0" smtClean="0"/>
              <a:t>Разделы</a:t>
            </a:r>
            <a:r>
              <a:rPr lang="ru-RU" b="1" dirty="0"/>
              <a:t>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Методические материалы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для родителей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для специалистов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620</Words>
  <Application>Microsoft Office PowerPoint</Application>
  <PresentationFormat>Произвольный</PresentationFormat>
  <Paragraphs>104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Calibri</vt:lpstr>
      <vt:lpstr>DejaVu Sans</vt:lpstr>
      <vt:lpstr>Liberation Serif</vt:lpstr>
      <vt:lpstr>Symbol</vt:lpstr>
      <vt:lpstr>tahoma</vt:lpstr>
      <vt:lpstr>tahoma</vt:lpstr>
      <vt:lpstr>Times New Roman</vt:lpstr>
      <vt:lpstr>Wingdings</vt:lpstr>
      <vt:lpstr>Office Theme</vt:lpstr>
      <vt:lpstr>Создание специальных условий образования детей с ограниченными возможностями здоровья и инвалидностью </vt:lpstr>
      <vt:lpstr>Презентация PowerPoint</vt:lpstr>
      <vt:lpstr>Сайт Министерства образования и молодежной политики Свердловской области  https://minobraz.egov66.ru/ </vt:lpstr>
      <vt:lpstr>Региональный ресурсный центр по развитию системы сопровождения детей                                   с расстройствами аутистического спектра             на территории Свердловской области   (на базе ГБОУ СО «Центр психолого-медико-социального сопровождения «Речевой центр») </vt:lpstr>
      <vt:lpstr> Региональный ресурсный центр по развитию системы сопровождения слепоглухих детей на территории Свердловской области   (на базе ГБОУ СО «Верхнепышминская школа-интернат имени С.А. Мартиросяна, реализующая адаптированные основные общеобразовательные программы»)  </vt:lpstr>
      <vt:lpstr> Региональный ресурсный центр по развитию системы сопровождения детей с нарушениями опорно-двигательного аппарата  на территории Свердловской области  (на базе ГБОУ СО «Екатеринбургская школа-интернат «Эверест», реализующая адаптированные основные общеобразовательные программы»)  </vt:lpstr>
      <vt:lpstr>  Региональный ресурсный центр по развитию системы сопровождения детей  с интеллектуальными нарушениями, с тяжелыми множественными нарушениями развития  на территории Свердловской области   (на базе ГБОУ СО «Екатеринбургская школа № 3, реализующая адаптированные основные общеобразовательные программы»)   </vt:lpstr>
      <vt:lpstr>    Областное учебно-методическое объединение  по вопросам реализации адаптированных основных общеобразовательных программ  на территории Свердловской области  (на базе ГБОУ СО «Екатеринбургская школа-интернат № 9, реализующая адаптированные основные общеобразовательные программы»)     </vt:lpstr>
      <vt:lpstr>     Региональный ресурсный центр по вопросам психолого-педагогической, методической и консультативной помощи родителям (законным представителям) детей, в том числе детей-инвалидов и детей  с ограниченными возможностями здоровья   (на базе ГБУ СО «Центр психолого-педагогической, медицинской и социальной помощи «Ладо»)     </vt:lpstr>
      <vt:lpstr>  Региональный ресурсный центр по вопросам развития деятельности психолого-медико-педагогических комиссий, служб ранней помощи, дистанционного образования детей-инвалидов   (на базе ГБУ СО «Центр психолого-педагогической, медицинской и социальной помощи «Ресурс»)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Родительское просвещение</vt:lpstr>
      <vt:lpstr>Основные  приобретенные навыки по результатам  «Родительского просвещения»</vt:lpstr>
      <vt:lpstr>Кто может обратиться за консультацией: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Блаженкова Светлана Витальевна</dc:creator>
  <cp:lastModifiedBy>Блаженкова Светлана Витальевна</cp:lastModifiedBy>
  <cp:revision>25</cp:revision>
  <cp:lastPrinted>2021-03-15T12:24:04Z</cp:lastPrinted>
  <dcterms:modified xsi:type="dcterms:W3CDTF">2021-03-16T04:18:22Z</dcterms:modified>
</cp:coreProperties>
</file>