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4" r:id="rId3"/>
    <p:sldId id="479" r:id="rId4"/>
    <p:sldId id="478" r:id="rId5"/>
    <p:sldId id="477" r:id="rId6"/>
    <p:sldId id="461" r:id="rId7"/>
    <p:sldId id="480" r:id="rId8"/>
    <p:sldId id="481" r:id="rId9"/>
  </p:sldIdLst>
  <p:sldSz cx="10691813" cy="7559675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9" userDrawn="1">
          <p15:clr>
            <a:srgbClr val="A4A3A4"/>
          </p15:clr>
        </p15:guide>
        <p15:guide id="2" pos="7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CCFF99"/>
    <a:srgbClr val="1A3F98"/>
    <a:srgbClr val="82C5E8"/>
    <a:srgbClr val="70A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4"/>
    <p:restoredTop sz="94684"/>
  </p:normalViewPr>
  <p:slideViewPr>
    <p:cSldViewPr snapToGrid="0" snapToObjects="1" showGuides="1">
      <p:cViewPr varScale="1">
        <p:scale>
          <a:sx n="113" d="100"/>
          <a:sy n="113" d="100"/>
        </p:scale>
        <p:origin x="1140" y="108"/>
      </p:cViewPr>
      <p:guideLst>
        <p:guide orient="horz" pos="589"/>
        <p:guide pos="7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DEDB9-51B8-2B41-A47B-6439BB08AD80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9838"/>
            <a:ext cx="47371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4031F-8576-E141-8A37-E211B0EEB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62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031F-8576-E141-8A37-E211B0EEB24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6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031F-8576-E141-8A37-E211B0EEB2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32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031F-8576-E141-8A37-E211B0EEB2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23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+про Нижегородскую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031F-8576-E141-8A37-E211B0EEB2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5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F477F5-A7A2-1EDA-4BD7-C9A48C9D0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565" t="19823" r="32522" b="30664"/>
          <a:stretch/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B813-5CA4-8141-BA25-0B33ACF4F6F9}" type="datetime1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9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EDB4-618B-9047-8CA4-687540C39A8B}" type="datetime1">
              <a:rPr lang="ru-RU" smtClean="0"/>
              <a:t>07.10.2022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AE6-654A-CD48-9494-33AE5F4CB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7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7F4E-E2BA-0E47-8E61-DF687A356A70}" type="datetime1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AE6-654A-CD48-9494-33AE5F4CB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419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7571-0D16-D64A-A9F3-94FE2720A948}" type="datetime1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AE6-654A-CD48-9494-33AE5F4CB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A1FEF70-3E51-B6CD-CC1E-13DF4DEC3A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28" t="23431" r="49134" b="35217"/>
          <a:stretch/>
        </p:blipFill>
        <p:spPr>
          <a:xfrm>
            <a:off x="-3567" y="0"/>
            <a:ext cx="10695380" cy="75596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9E0-BC7B-5C4D-BC98-8DBD082C6126}" type="datetime1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246" y="534233"/>
            <a:ext cx="2405658" cy="40248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E10AE6-654A-CD48-9494-33AE5F4CB3F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E0269D3-D6D9-E3AE-B78D-89D6B5C261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6848" y="6994034"/>
            <a:ext cx="23749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5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E9F79D-D9CA-3D15-695E-C00B31B4F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990" t="19531" r="46025" b="46692"/>
          <a:stretch/>
        </p:blipFill>
        <p:spPr>
          <a:xfrm>
            <a:off x="0" y="0"/>
            <a:ext cx="10691813" cy="75596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9E0-BC7B-5C4D-BC98-8DBD082C6126}" type="datetime1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DB4743-B509-3125-EC3B-72D36DB005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6848" y="6994034"/>
            <a:ext cx="2374900" cy="3556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969B2E-75AB-1DA0-AB25-70864D2C6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246" y="544393"/>
            <a:ext cx="2405658" cy="402483"/>
          </a:xfrm>
        </p:spPr>
        <p:txBody>
          <a:bodyPr/>
          <a:lstStyle>
            <a:lvl1pPr>
              <a:defRPr b="1" i="0">
                <a:solidFill>
                  <a:srgbClr val="1A3F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E10AE6-654A-CD48-9494-33AE5F4CB3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3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F016-7DBA-5F43-BDF3-DB0909A38521}" type="datetime1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AE6-654A-CD48-9494-33AE5F4CB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8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EF58-75FB-8A47-BBB1-BB83168F44CE}" type="datetime1">
              <a:rPr lang="ru-RU" smtClean="0"/>
              <a:t>07.10.2022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AE6-654A-CD48-9494-33AE5F4CB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0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5FD4-D6CD-1D40-94D8-892E76CC022E}" type="datetime1">
              <a:rPr lang="ru-RU" smtClean="0"/>
              <a:t>07.10.2022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AE6-654A-CD48-9494-33AE5F4CB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3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27A3-9943-944A-A013-B0BC3DF52DFC}" type="datetime1">
              <a:rPr lang="ru-RU" smtClean="0"/>
              <a:t>07.10.2022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AE6-654A-CD48-9494-33AE5F4CB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74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3F82-02A4-BD45-8B63-4D6A49DD07FB}" type="datetime1">
              <a:rPr lang="ru-RU" smtClean="0"/>
              <a:t>07.10.2022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AE6-654A-CD48-9494-33AE5F4CB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8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4920-7AB9-8C44-8D8E-1C0C846244A0}" type="datetime1">
              <a:rPr lang="ru-RU" smtClean="0"/>
              <a:t>07.10.2022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AE6-654A-CD48-9494-33AE5F4CB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2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3695-34D2-FF44-B9C6-DAC43CD03AA0}" type="datetime1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10AE6-654A-CD48-9494-33AE5F4CB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7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jpeg"/><Relationship Id="rId18" Type="http://schemas.openxmlformats.org/officeDocument/2006/relationships/image" Target="../media/image33.jpeg"/><Relationship Id="rId3" Type="http://schemas.openxmlformats.org/officeDocument/2006/relationships/image" Target="../media/image20.jpeg"/><Relationship Id="rId21" Type="http://schemas.openxmlformats.org/officeDocument/2006/relationships/image" Target="../media/image36.png"/><Relationship Id="rId7" Type="http://schemas.openxmlformats.org/officeDocument/2006/relationships/image" Target="../media/image24.png"/><Relationship Id="rId12" Type="http://schemas.openxmlformats.org/officeDocument/2006/relationships/image" Target="../media/image6.jpe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5" Type="http://schemas.openxmlformats.org/officeDocument/2006/relationships/image" Target="../media/image8.jpeg"/><Relationship Id="rId10" Type="http://schemas.openxmlformats.org/officeDocument/2006/relationships/image" Target="../media/image27.jpeg"/><Relationship Id="rId19" Type="http://schemas.openxmlformats.org/officeDocument/2006/relationships/image" Target="../media/image34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0.png"/><Relationship Id="rId22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C746EC3-359E-CE70-0FCB-04F6C93D43D8}"/>
              </a:ext>
            </a:extLst>
          </p:cNvPr>
          <p:cNvSpPr/>
          <p:nvPr/>
        </p:nvSpPr>
        <p:spPr>
          <a:xfrm>
            <a:off x="603727" y="2182594"/>
            <a:ext cx="86863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Региональный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интегральный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план: от формирования к реализации, </a:t>
            </a:r>
          </a:p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от автономии - к экосистеме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A5AC00-DBAC-DA65-C155-4747A8F67955}"/>
              </a:ext>
            </a:extLst>
          </p:cNvPr>
          <p:cNvSpPr/>
          <p:nvPr/>
        </p:nvSpPr>
        <p:spPr>
          <a:xfrm>
            <a:off x="5485817" y="5327223"/>
            <a:ext cx="9200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Евгений Михайлович Бирюк,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Министра образования и 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молодежной политики Свердловской области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1948" y="6821054"/>
            <a:ext cx="5343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YS Text"/>
              </a:rPr>
              <a:t>07 октября </a:t>
            </a:r>
            <a:r>
              <a:rPr lang="ru-RU" i="1" dirty="0">
                <a:solidFill>
                  <a:schemeClr val="bg1"/>
                </a:solidFill>
                <a:latin typeface="YS Text"/>
              </a:rPr>
              <a:t>2022 г.</a:t>
            </a:r>
            <a:endParaRPr lang="ru-RU" b="0" i="1" dirty="0">
              <a:solidFill>
                <a:schemeClr val="bg1"/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161721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F6F345-8FD3-4553-B855-9E61720F87FD}"/>
              </a:ext>
            </a:extLst>
          </p:cNvPr>
          <p:cNvSpPr txBox="1"/>
          <p:nvPr/>
        </p:nvSpPr>
        <p:spPr>
          <a:xfrm>
            <a:off x="534377" y="108355"/>
            <a:ext cx="82523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1A3F98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Организационно-методическая  поддержка </a:t>
            </a:r>
          </a:p>
          <a:p>
            <a:r>
              <a:rPr lang="ru-RU" sz="2800" b="1" dirty="0">
                <a:solidFill>
                  <a:srgbClr val="1A3F98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инфраструктуры нацпроекта «Образование»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7D0DFC-1D17-34CA-A78E-F6BD4CE78EE5}"/>
              </a:ext>
            </a:extLst>
          </p:cNvPr>
          <p:cNvSpPr txBox="1"/>
          <p:nvPr/>
        </p:nvSpPr>
        <p:spPr>
          <a:xfrm>
            <a:off x="429206" y="4266854"/>
            <a:ext cx="4655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1600" b="1" dirty="0">
                <a:solidFill>
                  <a:srgbClr val="535353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Единый </a:t>
            </a:r>
            <a:r>
              <a:rPr lang="ru-RU" sz="1600" b="1" dirty="0" smtClean="0">
                <a:solidFill>
                  <a:srgbClr val="535353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план </a:t>
            </a:r>
            <a:r>
              <a:rPr lang="ru-RU" sz="1600" dirty="0">
                <a:solidFill>
                  <a:srgbClr val="535353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мероприятий по организационно-методической поддержке инфраструктуры национального проекта «Образование»*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7D0DFC-1D17-34CA-A78E-F6BD4CE78EE5}"/>
              </a:ext>
            </a:extLst>
          </p:cNvPr>
          <p:cNvSpPr txBox="1"/>
          <p:nvPr/>
        </p:nvSpPr>
        <p:spPr>
          <a:xfrm>
            <a:off x="247754" y="2342455"/>
            <a:ext cx="501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 sz="2400"/>
            </a:pPr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4 </a:t>
            </a: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Методических рекомендаций, направленных письмами Министерства просвещения Российской Федерации </a:t>
            </a:r>
            <a:r>
              <a:rPr lang="ru-RU" sz="12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31 мая 2022 г. №ТВ-977</a:t>
            </a:r>
            <a:r>
              <a:rPr lang="en-US" sz="12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/02</a:t>
            </a:r>
            <a:r>
              <a:rPr lang="ru-RU" sz="12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(Точки роста), 31 мая 2022 г. №ТВ-976</a:t>
            </a:r>
            <a:r>
              <a:rPr lang="en-US" sz="12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/02</a:t>
            </a:r>
            <a:r>
              <a:rPr lang="ru-RU" sz="12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(Школьные Кванториумы), 7 сентября 2022 г. № АЗ-1346/04  (</a:t>
            </a:r>
            <a:r>
              <a:rPr lang="en-US" sz="12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2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-кубы) </a:t>
            </a: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5479820" y="1970145"/>
            <a:ext cx="4235763" cy="3831989"/>
          </a:xfrm>
          <a:prstGeom prst="flowChartAlternateProcess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464626" y="3836189"/>
            <a:ext cx="584689" cy="36226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581" y="4149166"/>
            <a:ext cx="1021640" cy="727643"/>
          </a:xfrm>
          <a:prstGeom prst="rect">
            <a:avLst/>
          </a:prstGeom>
        </p:spPr>
      </p:pic>
      <p:pic>
        <p:nvPicPr>
          <p:cNvPr id="27" name="Picture 24" descr="Детские технопарки Кванториум - Home | Facebook">
            <a:extLst>
              <a:ext uri="{FF2B5EF4-FFF2-40B4-BE49-F238E27FC236}">
                <a16:creationId xmlns:a16="http://schemas.microsoft.com/office/drawing/2014/main" id="{D47B72FE-93B5-7341-B00B-343BB2ABE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058" y="2121181"/>
            <a:ext cx="1238933" cy="123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IT-КУБ - ОБРАЗОВАТЕЛЬНЫЕ НАПРАВЛЕНИЯ И ПРОГРАММЫ">
            <a:extLst>
              <a:ext uri="{FF2B5EF4-FFF2-40B4-BE49-F238E27FC236}">
                <a16:creationId xmlns:a16="http://schemas.microsoft.com/office/drawing/2014/main" id="{720EC964-E860-4C49-8127-6298241F0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006" y="2611063"/>
            <a:ext cx="1272493" cy="95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ТОЧКА РОСТА - Все документы">
            <a:extLst>
              <a:ext uri="{FF2B5EF4-FFF2-40B4-BE49-F238E27FC236}">
                <a16:creationId xmlns:a16="http://schemas.microsoft.com/office/drawing/2014/main" id="{911AFD84-FA46-3544-BC9E-F040BEB78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075" y="3243855"/>
            <a:ext cx="1549479" cy="51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EB7CB00-0964-754F-BD81-2E300D672C04}"/>
              </a:ext>
            </a:extLst>
          </p:cNvPr>
          <p:cNvSpPr/>
          <p:nvPr/>
        </p:nvSpPr>
        <p:spPr>
          <a:xfrm>
            <a:off x="7535351" y="4950169"/>
            <a:ext cx="2226494" cy="595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ts val="400"/>
              </a:spcBef>
              <a:buClr>
                <a:srgbClr val="44546A">
                  <a:lumMod val="50000"/>
                </a:srgbClr>
              </a:buClr>
              <a:defRPr/>
            </a:pPr>
            <a:r>
              <a:rPr lang="ru-RU" sz="1089" b="1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Повышение образовательных результатов детей</a:t>
            </a:r>
          </a:p>
        </p:txBody>
      </p:sp>
      <p:sp>
        <p:nvSpPr>
          <p:cNvPr id="31" name="Левая фигурная скобка 30">
            <a:extLst>
              <a:ext uri="{FF2B5EF4-FFF2-40B4-BE49-F238E27FC236}">
                <a16:creationId xmlns:a16="http://schemas.microsoft.com/office/drawing/2014/main" id="{D092A182-0822-496A-B0CF-31DB3A135A62}"/>
              </a:ext>
            </a:extLst>
          </p:cNvPr>
          <p:cNvSpPr/>
          <p:nvPr/>
        </p:nvSpPr>
        <p:spPr>
          <a:xfrm rot="16200000">
            <a:off x="7599232" y="2417080"/>
            <a:ext cx="208205" cy="2812908"/>
          </a:xfrm>
          <a:prstGeom prst="leftBrace">
            <a:avLst>
              <a:gd name="adj1" fmla="val 79218"/>
              <a:gd name="adj2" fmla="val 50000"/>
            </a:avLst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3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0610" y="4149166"/>
            <a:ext cx="999831" cy="652329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EB7CB00-0964-754F-BD81-2E300D672C04}"/>
              </a:ext>
            </a:extLst>
          </p:cNvPr>
          <p:cNvSpPr/>
          <p:nvPr/>
        </p:nvSpPr>
        <p:spPr>
          <a:xfrm>
            <a:off x="5817891" y="4950907"/>
            <a:ext cx="1885443" cy="762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ts val="400"/>
              </a:spcBef>
              <a:buClr>
                <a:srgbClr val="44546A">
                  <a:lumMod val="50000"/>
                </a:srgbClr>
              </a:buClr>
              <a:defRPr/>
            </a:pPr>
            <a:r>
              <a:rPr lang="ru-RU" sz="1089" b="1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Качественная реализация образовательных программ педагогами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7376707" y="4475330"/>
            <a:ext cx="5371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32" y="3042789"/>
            <a:ext cx="889000" cy="330014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008408" y="6064554"/>
            <a:ext cx="5379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12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*Инструктивно-методические материалы для региональных координаторов (Письмо ФГАУ «ФНФРО» от 31.03.2022 № 100/3103-15)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283" y="5902919"/>
            <a:ext cx="860125" cy="8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8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4;p5">
            <a:extLst>
              <a:ext uri="{FF2B5EF4-FFF2-40B4-BE49-F238E27FC236}">
                <a16:creationId xmlns:a16="http://schemas.microsoft.com/office/drawing/2014/main" id="{3C8E005F-FB63-47D3-8BDA-064C57258A99}"/>
              </a:ext>
            </a:extLst>
          </p:cNvPr>
          <p:cNvSpPr/>
          <p:nvPr/>
        </p:nvSpPr>
        <p:spPr>
          <a:xfrm>
            <a:off x="4251296" y="1323739"/>
            <a:ext cx="6128116" cy="5138732"/>
          </a:xfrm>
          <a:prstGeom prst="rect">
            <a:avLst/>
          </a:prstGeom>
          <a:solidFill>
            <a:srgbClr val="FEDBD4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1" wrap="square" lIns="80175" tIns="40077" rIns="80175" bIns="40077" anchor="t" anchorCtr="0">
            <a:spAutoFit/>
          </a:bodyPr>
          <a:lstStyle/>
          <a:p>
            <a:pPr marL="250603" indent="-250603" algn="just" defTabSz="801929">
              <a:spcBef>
                <a:spcPts val="351"/>
              </a:spcBef>
              <a:buClr>
                <a:srgbClr val="1F497D">
                  <a:lumMod val="50000"/>
                </a:srgbClr>
              </a:buClr>
              <a:buFont typeface="Arial" panose="020B0604020202020204" pitchFamily="34" charset="0"/>
              <a:buChar char="!"/>
              <a:defRPr/>
            </a:pPr>
            <a:r>
              <a:rPr lang="ru-RU" sz="2400" kern="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Интегральный </a:t>
            </a:r>
            <a:r>
              <a:rPr lang="ru-RU" sz="2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план сопровождается </a:t>
            </a:r>
            <a:r>
              <a:rPr lang="ru-RU" sz="2400" kern="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Министерством</a:t>
            </a:r>
          </a:p>
          <a:p>
            <a:pPr marL="250603" indent="-250603" algn="just" defTabSz="801929">
              <a:spcBef>
                <a:spcPts val="351"/>
              </a:spcBef>
              <a:buClr>
                <a:srgbClr val="1F497D">
                  <a:lumMod val="50000"/>
                </a:srgbClr>
              </a:buClr>
              <a:buFont typeface="Arial" panose="020B0604020202020204" pitchFamily="34" charset="0"/>
              <a:buChar char="!"/>
              <a:defRPr/>
            </a:pPr>
            <a:r>
              <a:rPr lang="ru-RU" sz="2400" kern="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Интегральный </a:t>
            </a:r>
            <a:r>
              <a:rPr lang="ru-RU" sz="2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план ориентирован на вовлечение всей инфраструктуры нацпроекта «Образование»</a:t>
            </a:r>
          </a:p>
          <a:p>
            <a:pPr marL="250603" indent="-250603" algn="just" defTabSz="801929">
              <a:spcBef>
                <a:spcPts val="351"/>
              </a:spcBef>
              <a:buClr>
                <a:srgbClr val="1F497D">
                  <a:lumMod val="50000"/>
                </a:srgbClr>
              </a:buClr>
              <a:buFont typeface="Arial" panose="020B0604020202020204" pitchFamily="34" charset="0"/>
              <a:buChar char="!"/>
              <a:defRPr/>
            </a:pPr>
            <a:r>
              <a:rPr lang="ru-RU" sz="2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Совместные мероприятия разных объектов и организаций – основа реализации плана</a:t>
            </a:r>
          </a:p>
          <a:p>
            <a:pPr marL="250603" indent="-250603" algn="just" defTabSz="801929">
              <a:spcBef>
                <a:spcPts val="351"/>
              </a:spcBef>
              <a:buClr>
                <a:srgbClr val="1F497D">
                  <a:lumMod val="50000"/>
                </a:srgbClr>
              </a:buClr>
              <a:buFont typeface="Arial" panose="020B0604020202020204" pitchFamily="34" charset="0"/>
              <a:buChar char="!"/>
              <a:defRPr/>
            </a:pPr>
            <a:r>
              <a:rPr lang="ru-RU" sz="2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Мероприятия равномерно распределяются в течение </a:t>
            </a:r>
            <a:r>
              <a:rPr lang="ru-RU" sz="2400" kern="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всего </a:t>
            </a:r>
            <a:r>
              <a:rPr lang="ru-RU" sz="2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года</a:t>
            </a:r>
          </a:p>
          <a:p>
            <a:pPr marL="250603" indent="-250603" algn="just" defTabSz="801929">
              <a:spcBef>
                <a:spcPts val="351"/>
              </a:spcBef>
              <a:buClr>
                <a:srgbClr val="1F497D">
                  <a:lumMod val="50000"/>
                </a:srgbClr>
              </a:buClr>
              <a:buFont typeface="Arial" panose="020B0604020202020204" pitchFamily="34" charset="0"/>
              <a:buChar char="!"/>
              <a:defRPr/>
            </a:pPr>
            <a:r>
              <a:rPr lang="ru-RU" sz="2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Взаимодействие и </a:t>
            </a:r>
            <a:r>
              <a:rPr lang="ru-RU" sz="2400" kern="0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взаимоподдержка</a:t>
            </a:r>
            <a:r>
              <a:rPr lang="ru-RU" sz="2400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объектов – основное условие результативности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564FF44-FD7F-4A16-84A4-3FC805F03338}"/>
              </a:ext>
            </a:extLst>
          </p:cNvPr>
          <p:cNvSpPr/>
          <p:nvPr/>
        </p:nvSpPr>
        <p:spPr>
          <a:xfrm>
            <a:off x="131328" y="1735234"/>
            <a:ext cx="3817031" cy="404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24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Ключевой принцип – для получения собственного результата необходимо качественно формировать запрос на устранение профессиональных дефицитов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6AFE4-F068-47D7-B54A-EE6C4A9A06E5}"/>
              </a:ext>
            </a:extLst>
          </p:cNvPr>
          <p:cNvSpPr txBox="1"/>
          <p:nvPr/>
        </p:nvSpPr>
        <p:spPr>
          <a:xfrm>
            <a:off x="326951" y="153331"/>
            <a:ext cx="7242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1A3F98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ИНТЕГРАЛЬНЫЙ</a:t>
            </a:r>
            <a:r>
              <a:rPr lang="ru-RU" sz="2800" b="1" dirty="0" smtClean="0">
                <a:solidFill>
                  <a:srgbClr val="1A3F98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1A3F98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ПЛАН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39595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564FF44-FD7F-4A16-84A4-3FC805F03338}"/>
              </a:ext>
            </a:extLst>
          </p:cNvPr>
          <p:cNvSpPr/>
          <p:nvPr/>
        </p:nvSpPr>
        <p:spPr>
          <a:xfrm>
            <a:off x="228315" y="3944915"/>
            <a:ext cx="3283698" cy="129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228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ФИЗИКА</a:t>
            </a:r>
          </a:p>
          <a:p>
            <a:pPr lvl="0" algn="ctr">
              <a:lnSpc>
                <a:spcPct val="107000"/>
              </a:lnSpc>
            </a:pPr>
            <a:r>
              <a:rPr lang="ru-RU" sz="1228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ХИМИЯ</a:t>
            </a:r>
          </a:p>
          <a:p>
            <a:pPr lvl="0" algn="ctr">
              <a:lnSpc>
                <a:spcPct val="107000"/>
              </a:lnSpc>
            </a:pPr>
            <a:r>
              <a:rPr lang="ru-RU" sz="1228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БИОЛОГИЯ</a:t>
            </a:r>
          </a:p>
          <a:p>
            <a:pPr lvl="0" algn="ctr">
              <a:lnSpc>
                <a:spcPct val="107000"/>
              </a:lnSpc>
            </a:pPr>
            <a:r>
              <a:rPr lang="ru-RU" sz="1228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ОБЖ</a:t>
            </a:r>
          </a:p>
          <a:p>
            <a:pPr lvl="0" algn="ctr">
              <a:lnSpc>
                <a:spcPct val="107000"/>
              </a:lnSpc>
            </a:pPr>
            <a:r>
              <a:rPr lang="ru-RU" sz="1228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ИНФОРМАТИКА</a:t>
            </a:r>
          </a:p>
          <a:p>
            <a:pPr lvl="0" algn="ctr">
              <a:lnSpc>
                <a:spcPct val="107000"/>
              </a:lnSpc>
            </a:pPr>
            <a:r>
              <a:rPr lang="ru-RU" sz="1228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ТЕХНОЛОГИЯ</a:t>
            </a:r>
          </a:p>
        </p:txBody>
      </p:sp>
      <p:pic>
        <p:nvPicPr>
          <p:cNvPr id="5122" name="Picture 2" descr="https://www.ferzvesti.ru/attachments/Image/TOChKA-ROSTA.jpg?template=generic">
            <a:extLst>
              <a:ext uri="{FF2B5EF4-FFF2-40B4-BE49-F238E27FC236}">
                <a16:creationId xmlns:a16="http://schemas.microsoft.com/office/drawing/2014/main" id="{C1B39898-96A7-410D-95EF-69DBA3A6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25" y="2721793"/>
            <a:ext cx="2901028" cy="10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kvantorium48.ru/sites/default/files/field/news/logo-Kvantorium.jpg">
            <a:extLst>
              <a:ext uri="{FF2B5EF4-FFF2-40B4-BE49-F238E27FC236}">
                <a16:creationId xmlns:a16="http://schemas.microsoft.com/office/drawing/2014/main" id="{4DA9C75E-F539-4F4E-93B3-207F7244F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349" y="1840554"/>
            <a:ext cx="2895888" cy="176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0DF7C8-39D5-46D7-86A5-8CC6F4DF2B67}"/>
              </a:ext>
            </a:extLst>
          </p:cNvPr>
          <p:cNvSpPr/>
          <p:nvPr/>
        </p:nvSpPr>
        <p:spPr>
          <a:xfrm>
            <a:off x="3403444" y="3944915"/>
            <a:ext cx="3283698" cy="68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228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ЕСТЕСТВЕННО-НАУЧНЫЕ ПРЕДМЕТЫ</a:t>
            </a:r>
          </a:p>
          <a:p>
            <a:pPr lvl="0" algn="ctr">
              <a:lnSpc>
                <a:spcPct val="107000"/>
              </a:lnSpc>
            </a:pPr>
            <a:r>
              <a:rPr lang="ru-RU" sz="1228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ДОПОЛНИТЕЛЬНОЕ ОБРАЗОВАНИЕ</a:t>
            </a:r>
          </a:p>
          <a:p>
            <a:pPr lvl="0" algn="ctr">
              <a:lnSpc>
                <a:spcPct val="107000"/>
              </a:lnSpc>
            </a:pPr>
            <a:r>
              <a:rPr lang="ru-RU" sz="1228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МЕРОПРИЯТИЯ</a:t>
            </a:r>
          </a:p>
        </p:txBody>
      </p:sp>
      <p:pic>
        <p:nvPicPr>
          <p:cNvPr id="5126" name="Picture 6" descr="https://umrf.ru/upload/iblock/f9d/f9d7d942c04d303a95ff0e74be6603b4.png">
            <a:extLst>
              <a:ext uri="{FF2B5EF4-FFF2-40B4-BE49-F238E27FC236}">
                <a16:creationId xmlns:a16="http://schemas.microsoft.com/office/drawing/2014/main" id="{E2511406-0909-49F6-ADEE-6EA70B3F3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507" y="1675088"/>
            <a:ext cx="1824710" cy="182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BF46607-C481-4EB8-8AC9-9AF47CFBB361}"/>
              </a:ext>
            </a:extLst>
          </p:cNvPr>
          <p:cNvSpPr/>
          <p:nvPr/>
        </p:nvSpPr>
        <p:spPr>
          <a:xfrm>
            <a:off x="6687142" y="3944915"/>
            <a:ext cx="3283698" cy="108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228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ПРОГРАММИРОВАНИЕ</a:t>
            </a:r>
          </a:p>
          <a:p>
            <a:pPr lvl="0" algn="ctr">
              <a:lnSpc>
                <a:spcPct val="107000"/>
              </a:lnSpc>
            </a:pPr>
            <a:r>
              <a:rPr lang="ru-RU" sz="1228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РОБОТОТЕХНИКА</a:t>
            </a:r>
          </a:p>
          <a:p>
            <a:pPr lvl="0" algn="ctr">
              <a:lnSpc>
                <a:spcPct val="107000"/>
              </a:lnSpc>
            </a:pPr>
            <a:r>
              <a:rPr lang="en-US" sz="1228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VR/AR</a:t>
            </a:r>
          </a:p>
          <a:p>
            <a:pPr lvl="0" algn="ctr">
              <a:lnSpc>
                <a:spcPct val="107000"/>
              </a:lnSpc>
            </a:pPr>
            <a:r>
              <a:rPr lang="ru-RU" sz="1228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МЕРОПРИЯТИЯ</a:t>
            </a:r>
          </a:p>
          <a:p>
            <a:pPr lvl="0" algn="ctr">
              <a:lnSpc>
                <a:spcPct val="107000"/>
              </a:lnSpc>
            </a:pPr>
            <a:r>
              <a:rPr lang="ru-RU" sz="1228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ИНФОРМАЦИОННАЯ БЕЗОПАСНОСТЬ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77157D43-AA48-4711-AA01-FAC58123461E}"/>
              </a:ext>
            </a:extLst>
          </p:cNvPr>
          <p:cNvCxnSpPr>
            <a:cxnSpLocks/>
          </p:cNvCxnSpPr>
          <p:nvPr/>
        </p:nvCxnSpPr>
        <p:spPr>
          <a:xfrm>
            <a:off x="2712123" y="3718582"/>
            <a:ext cx="48890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 descr="https://aspc-edu.ru/images/Z3_2.png">
            <a:extLst>
              <a:ext uri="{FF2B5EF4-FFF2-40B4-BE49-F238E27FC236}">
                <a16:creationId xmlns:a16="http://schemas.microsoft.com/office/drawing/2014/main" id="{94DBB761-CA98-414A-8E3A-D374471A4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650" y="5226093"/>
            <a:ext cx="1404404" cy="5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eduportal44.ru/koiro/CROS/fros/KRPO/SiteAssets/SitePages/%D0%9C%D0%B0%D1%81%D1%82%D0%B5%D1%80%D1%81%D0%BA%D0%B8%D0%B5/%D0%A4%D0%A1.JPG">
            <a:extLst>
              <a:ext uri="{FF2B5EF4-FFF2-40B4-BE49-F238E27FC236}">
                <a16:creationId xmlns:a16="http://schemas.microsoft.com/office/drawing/2014/main" id="{0AB716EF-35DE-4EFF-BED4-176CB9BEE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126" y="4867881"/>
            <a:ext cx="1508650" cy="35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un9-8.userapi.com/impf/WsT6gY8HR7zRxlhkqkP5NtqYAmOLLCp6Fc89Hw/Gd5tw_HcCcA.jpg?size=1590x530&amp;quality=95&amp;crop=0,57,1090,363&amp;sign=6d6c874ab47b69e52b49be394da6a581&amp;type=cover_group">
            <a:extLst>
              <a:ext uri="{FF2B5EF4-FFF2-40B4-BE49-F238E27FC236}">
                <a16:creationId xmlns:a16="http://schemas.microsoft.com/office/drawing/2014/main" id="{B9A47B00-898F-4C1E-97A5-A8A2ECB10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452" y="5285028"/>
            <a:ext cx="1614909" cy="53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www.eduportal44.ru/Sharya/sh-i/SiteAssets/SitePages/%D0%94%D0%9E%D0%91%D0%A0%D0%9E%D0%A8%D0%9A%D0%9E%D0%9B%D0%90/db_sch_vs_pol.jpg">
            <a:extLst>
              <a:ext uri="{FF2B5EF4-FFF2-40B4-BE49-F238E27FC236}">
                <a16:creationId xmlns:a16="http://schemas.microsoft.com/office/drawing/2014/main" id="{E1314E93-8088-43E7-BDFA-36CDF7F4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278" y="4644293"/>
            <a:ext cx="526082" cy="61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1E8A58D-80B2-4D4D-A0EC-7C9AFA0F2C17}"/>
              </a:ext>
            </a:extLst>
          </p:cNvPr>
          <p:cNvSpPr/>
          <p:nvPr/>
        </p:nvSpPr>
        <p:spPr>
          <a:xfrm>
            <a:off x="508389" y="6105224"/>
            <a:ext cx="9073808" cy="481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228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Исходя из профилей объектов нацпроекта «Образование», необходимо формирование бесшовных связей за счет сетевой формы реализации образовательных программ, совместных мероприятий и </a:t>
            </a:r>
            <a:r>
              <a:rPr lang="ru-RU" sz="1228" b="1" kern="0" dirty="0" err="1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взаимообучения</a:t>
            </a:r>
            <a:r>
              <a:rPr lang="ru-RU" sz="1228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2D6C10-0AE6-4B5D-AC73-A6455CC7F4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252" y="5082831"/>
            <a:ext cx="787485" cy="7684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61F3AF6-B279-4FE3-A25B-B9A9FC01EFA5}"/>
              </a:ext>
            </a:extLst>
          </p:cNvPr>
          <p:cNvSpPr txBox="1"/>
          <p:nvPr/>
        </p:nvSpPr>
        <p:spPr>
          <a:xfrm>
            <a:off x="750811" y="198941"/>
            <a:ext cx="8270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1A3F98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ЭКОСИСТЕМА. КРОССФУНКЦИОНАЛЬНОСТЬ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27022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>
            <a:extLst>
              <a:ext uri="{FF2B5EF4-FFF2-40B4-BE49-F238E27FC236}">
                <a16:creationId xmlns:a16="http://schemas.microsoft.com/office/drawing/2014/main" id="{1D299108-3AA7-5F46-8AC4-81F9B4101BC6}"/>
              </a:ext>
            </a:extLst>
          </p:cNvPr>
          <p:cNvSpPr/>
          <p:nvPr/>
        </p:nvSpPr>
        <p:spPr>
          <a:xfrm>
            <a:off x="804391" y="-656616"/>
            <a:ext cx="8311339" cy="8294238"/>
          </a:xfrm>
          <a:prstGeom prst="ellipse">
            <a:avLst/>
          </a:prstGeom>
          <a:solidFill>
            <a:srgbClr val="00B0F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1EE44E18-4B74-4DF6-AE2D-F908FA02EFB8}"/>
              </a:ext>
            </a:extLst>
          </p:cNvPr>
          <p:cNvSpPr/>
          <p:nvPr/>
        </p:nvSpPr>
        <p:spPr>
          <a:xfrm>
            <a:off x="1158748" y="1916923"/>
            <a:ext cx="5133120" cy="5122558"/>
          </a:xfrm>
          <a:prstGeom prst="ellipse">
            <a:avLst/>
          </a:prstGeom>
          <a:solidFill>
            <a:srgbClr val="00B0F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9858766B-568B-4C77-AF2F-0AE4CDC680D8}"/>
              </a:ext>
            </a:extLst>
          </p:cNvPr>
          <p:cNvSpPr/>
          <p:nvPr/>
        </p:nvSpPr>
        <p:spPr>
          <a:xfrm>
            <a:off x="1377900" y="3315751"/>
            <a:ext cx="3596398" cy="3588999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09968E4-F66F-4FEE-B69F-5CCA796E1B4F}"/>
              </a:ext>
            </a:extLst>
          </p:cNvPr>
          <p:cNvSpPr/>
          <p:nvPr/>
        </p:nvSpPr>
        <p:spPr>
          <a:xfrm>
            <a:off x="1569531" y="4512719"/>
            <a:ext cx="2203007" cy="2198475"/>
          </a:xfrm>
          <a:prstGeom prst="ellipse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3728C-4AA8-8045-B14D-2F070F9C2A2B}"/>
              </a:ext>
            </a:extLst>
          </p:cNvPr>
          <p:cNvSpPr txBox="1">
            <a:spLocks/>
          </p:cNvSpPr>
          <p:nvPr/>
        </p:nvSpPr>
        <p:spPr>
          <a:xfrm>
            <a:off x="11289171" y="1018420"/>
            <a:ext cx="7376541" cy="7076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10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4765D6-BFD9-B64C-BC02-6C9A94C65C71}"/>
              </a:ext>
            </a:extLst>
          </p:cNvPr>
          <p:cNvSpPr txBox="1"/>
          <p:nvPr/>
        </p:nvSpPr>
        <p:spPr>
          <a:xfrm>
            <a:off x="1921273" y="4842930"/>
            <a:ext cx="1374094" cy="1121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14" b="1" dirty="0">
                <a:latin typeface="Arial" panose="020B0604020202020204" pitchFamily="34" charset="0"/>
                <a:cs typeface="Arial" panose="020B0604020202020204" pitchFamily="34" charset="0"/>
              </a:rPr>
              <a:t>Объединение</a:t>
            </a:r>
            <a:br>
              <a:rPr lang="ru-RU" sz="1114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14" b="1" dirty="0">
                <a:latin typeface="Arial" panose="020B0604020202020204" pitchFamily="34" charset="0"/>
                <a:cs typeface="Arial" panose="020B0604020202020204" pitchFamily="34" charset="0"/>
              </a:rPr>
              <a:t>ресурсов</a:t>
            </a:r>
            <a:br>
              <a:rPr lang="ru-RU" sz="1114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14" b="1" dirty="0">
                <a:latin typeface="Arial" panose="020B0604020202020204" pitchFamily="34" charset="0"/>
                <a:cs typeface="Arial" panose="020B0604020202020204" pitchFamily="34" charset="0"/>
              </a:rPr>
              <a:t>нацпроекта и</a:t>
            </a:r>
            <a:br>
              <a:rPr lang="ru-RU" sz="1114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14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br>
              <a:rPr lang="ru-RU" sz="1114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14" b="1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взаимодействия</a:t>
            </a:r>
            <a:br>
              <a:rPr lang="ru-RU" sz="1114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14" b="1" dirty="0"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</a:p>
        </p:txBody>
      </p:sp>
      <p:pic>
        <p:nvPicPr>
          <p:cNvPr id="5124" name="Picture 4" descr="Состоится шоу профессий «Цифровой мир» « Региональный центр развития  образования">
            <a:extLst>
              <a:ext uri="{FF2B5EF4-FFF2-40B4-BE49-F238E27FC236}">
                <a16:creationId xmlns:a16="http://schemas.microsoft.com/office/drawing/2014/main" id="{2F009177-62C9-8C4D-BAF5-C50D38937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DCDA"/>
              </a:clrFrom>
              <a:clrTo>
                <a:srgbClr val="DCDC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477" y="3511303"/>
            <a:ext cx="943566" cy="70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22A7A3-0698-DC4A-BB80-258D69D85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949" y="4333663"/>
            <a:ext cx="1230672" cy="2450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C31965-EAB2-6E4C-AEE2-928B936D17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5764" y="5512431"/>
            <a:ext cx="1034071" cy="2450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FCD987-100B-5C4D-A56D-EB9EF033F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1344" y="4876644"/>
            <a:ext cx="1134292" cy="409606"/>
          </a:xfrm>
          <a:prstGeom prst="rect">
            <a:avLst/>
          </a:prstGeom>
        </p:spPr>
      </p:pic>
      <p:pic>
        <p:nvPicPr>
          <p:cNvPr id="5128" name="Picture 8" descr="ноутбук бесплатно значок из iOS7 Minimal Icons">
            <a:extLst>
              <a:ext uri="{FF2B5EF4-FFF2-40B4-BE49-F238E27FC236}">
                <a16:creationId xmlns:a16="http://schemas.microsoft.com/office/drawing/2014/main" id="{6EBBF5C2-FDC4-2749-A7F3-AC3AC758F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54" y="6063277"/>
            <a:ext cx="340208" cy="3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знак беспроводного соединения Бесплатная фотография - Public Domain Pictures">
            <a:extLst>
              <a:ext uri="{FF2B5EF4-FFF2-40B4-BE49-F238E27FC236}">
                <a16:creationId xmlns:a16="http://schemas.microsoft.com/office/drawing/2014/main" id="{BC031C4D-5559-A044-8181-0B22E9A96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76" y="6042866"/>
            <a:ext cx="425363" cy="42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418FFD-BB7A-8E4B-86E8-10C4C6BBFCB9}"/>
              </a:ext>
            </a:extLst>
          </p:cNvPr>
          <p:cNvSpPr txBox="1"/>
          <p:nvPr/>
        </p:nvSpPr>
        <p:spPr>
          <a:xfrm>
            <a:off x="3463008" y="6190187"/>
            <a:ext cx="1054263" cy="335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9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895523-9011-5D4A-BD5D-E002D79ED322}"/>
              </a:ext>
            </a:extLst>
          </p:cNvPr>
          <p:cNvSpPr txBox="1"/>
          <p:nvPr/>
        </p:nvSpPr>
        <p:spPr>
          <a:xfrm>
            <a:off x="4763413" y="5815337"/>
            <a:ext cx="1245277" cy="312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32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</a:t>
            </a:r>
          </a:p>
        </p:txBody>
      </p:sp>
      <p:pic>
        <p:nvPicPr>
          <p:cNvPr id="5134" name="Picture 14" descr="Как создать свою систему самообучения | Блог 4brain">
            <a:extLst>
              <a:ext uri="{FF2B5EF4-FFF2-40B4-BE49-F238E27FC236}">
                <a16:creationId xmlns:a16="http://schemas.microsoft.com/office/drawing/2014/main" id="{3ABF01A2-407D-6840-B615-71B7BB5A6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CDCED2"/>
              </a:clrFrom>
              <a:clrTo>
                <a:srgbClr val="CDCE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r="14625"/>
          <a:stretch/>
        </p:blipFill>
        <p:spPr bwMode="auto">
          <a:xfrm>
            <a:off x="5085897" y="3990827"/>
            <a:ext cx="1161472" cy="87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111CF1F-D4F2-E84C-B68C-DD42959D40B4}"/>
              </a:ext>
            </a:extLst>
          </p:cNvPr>
          <p:cNvSpPr txBox="1"/>
          <p:nvPr/>
        </p:nvSpPr>
        <p:spPr>
          <a:xfrm>
            <a:off x="5023126" y="4932492"/>
            <a:ext cx="1233030" cy="263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4" b="1" dirty="0">
                <a:latin typeface="Arial" panose="020B0604020202020204" pitchFamily="34" charset="0"/>
                <a:cs typeface="Arial" panose="020B0604020202020204" pitchFamily="34" charset="0"/>
              </a:rPr>
              <a:t>Самообучение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9EE6A4-EF45-F642-A8ED-BC9B7EE3F954}"/>
              </a:ext>
            </a:extLst>
          </p:cNvPr>
          <p:cNvSpPr txBox="1"/>
          <p:nvPr/>
        </p:nvSpPr>
        <p:spPr>
          <a:xfrm>
            <a:off x="4656842" y="3490504"/>
            <a:ext cx="1353358" cy="435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14" b="1" dirty="0" err="1">
                <a:latin typeface="Arial" panose="020B0604020202020204" pitchFamily="34" charset="0"/>
                <a:cs typeface="Arial" panose="020B0604020202020204" pitchFamily="34" charset="0"/>
              </a:rPr>
              <a:t>Видеоуроки</a:t>
            </a:r>
            <a:r>
              <a:rPr lang="ru-RU" sz="111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114" b="1" dirty="0">
                <a:latin typeface="Arial" panose="020B0604020202020204" pitchFamily="34" charset="0"/>
                <a:cs typeface="Arial" panose="020B0604020202020204" pitchFamily="34" charset="0"/>
              </a:rPr>
              <a:t>наставников</a:t>
            </a:r>
          </a:p>
        </p:txBody>
      </p:sp>
      <p:pic>
        <p:nvPicPr>
          <p:cNvPr id="5136" name="Picture 16" descr="Университет «Протека» запустил новый курс видеолекций » Фармвестник">
            <a:extLst>
              <a:ext uri="{FF2B5EF4-FFF2-40B4-BE49-F238E27FC236}">
                <a16:creationId xmlns:a16="http://schemas.microsoft.com/office/drawing/2014/main" id="{F228B9FE-1DCA-1F46-B54D-89114BD31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65" y="2655847"/>
            <a:ext cx="1197466" cy="89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8 систем дистанционного обучения: какую выбрать школе, репетитору, тренеру?  - EduNeo">
            <a:extLst>
              <a:ext uri="{FF2B5EF4-FFF2-40B4-BE49-F238E27FC236}">
                <a16:creationId xmlns:a16="http://schemas.microsoft.com/office/drawing/2014/main" id="{2248EDC2-A76C-9C48-9214-DE9830033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30" y="2156708"/>
            <a:ext cx="1261877" cy="73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EE2D207-4C0D-0342-B086-E4511B5B8DBE}"/>
              </a:ext>
            </a:extLst>
          </p:cNvPr>
          <p:cNvSpPr txBox="1"/>
          <p:nvPr/>
        </p:nvSpPr>
        <p:spPr>
          <a:xfrm>
            <a:off x="3402946" y="2899477"/>
            <a:ext cx="564161" cy="26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14" b="1" dirty="0">
                <a:latin typeface="Arial" panose="020B0604020202020204" pitchFamily="34" charset="0"/>
                <a:cs typeface="Arial" panose="020B0604020202020204" pitchFamily="34" charset="0"/>
              </a:rPr>
              <a:t>СДО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E93FC8-43D0-404F-A612-683C44D13C10}"/>
              </a:ext>
            </a:extLst>
          </p:cNvPr>
          <p:cNvSpPr txBox="1"/>
          <p:nvPr/>
        </p:nvSpPr>
        <p:spPr>
          <a:xfrm>
            <a:off x="1428889" y="3065907"/>
            <a:ext cx="1353358" cy="435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14" b="1" dirty="0">
                <a:latin typeface="Arial" panose="020B0604020202020204" pitchFamily="34" charset="0"/>
                <a:cs typeface="Arial" panose="020B0604020202020204" pitchFamily="34" charset="0"/>
              </a:rPr>
              <a:t>Выездные мероприятия</a:t>
            </a:r>
          </a:p>
        </p:txBody>
      </p:sp>
      <p:pic>
        <p:nvPicPr>
          <p:cNvPr id="5140" name="Picture 20" descr="Детские технопарки Кванториум - Home | Facebook">
            <a:extLst>
              <a:ext uri="{FF2B5EF4-FFF2-40B4-BE49-F238E27FC236}">
                <a16:creationId xmlns:a16="http://schemas.microsoft.com/office/drawing/2014/main" id="{6A5601AE-445A-8446-BCA6-55E471B26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38" y="2448148"/>
            <a:ext cx="715959" cy="71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школа линия заполнена значок, линия, школьные иконки, Школа PNG и вектор  пнг для бесплатной загрузки">
            <a:extLst>
              <a:ext uri="{FF2B5EF4-FFF2-40B4-BE49-F238E27FC236}">
                <a16:creationId xmlns:a16="http://schemas.microsoft.com/office/drawing/2014/main" id="{6813D37A-7EF3-1F41-B567-AF7B3603F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966" y="4142463"/>
            <a:ext cx="549805" cy="54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Детские технопарки Кванториум - Home | Facebook">
            <a:extLst>
              <a:ext uri="{FF2B5EF4-FFF2-40B4-BE49-F238E27FC236}">
                <a16:creationId xmlns:a16="http://schemas.microsoft.com/office/drawing/2014/main" id="{D47B72FE-93B5-7341-B00B-343BB2ABE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22" y="2858519"/>
            <a:ext cx="1086486" cy="10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IT-КУБ - ОБРАЗОВАТЕЛЬНЫЕ НАПРАВЛЕНИЯ И ПРОГРАММЫ">
            <a:extLst>
              <a:ext uri="{FF2B5EF4-FFF2-40B4-BE49-F238E27FC236}">
                <a16:creationId xmlns:a16="http://schemas.microsoft.com/office/drawing/2014/main" id="{720EC964-E860-4C49-8127-6298241F0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404" y="2759570"/>
            <a:ext cx="1426670" cy="107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ТОЧКА РОСТА - Все документы">
            <a:extLst>
              <a:ext uri="{FF2B5EF4-FFF2-40B4-BE49-F238E27FC236}">
                <a16:creationId xmlns:a16="http://schemas.microsoft.com/office/drawing/2014/main" id="{911AFD84-FA46-3544-BC9E-F040BEB78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25" y="3605782"/>
            <a:ext cx="1358820" cy="45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FEB7CB00-0964-754F-BD81-2E300D672C04}"/>
              </a:ext>
            </a:extLst>
          </p:cNvPr>
          <p:cNvSpPr/>
          <p:nvPr/>
        </p:nvSpPr>
        <p:spPr>
          <a:xfrm>
            <a:off x="6515069" y="4643189"/>
            <a:ext cx="1952531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51"/>
              </a:spcBef>
              <a:buClr>
                <a:schemeClr val="tx2">
                  <a:lumMod val="50000"/>
                </a:schemeClr>
              </a:buClr>
            </a:pPr>
            <a:r>
              <a:rPr lang="ru-RU" sz="955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Школа – центр доступа ребенка к ресурсам нацпроекта</a:t>
            </a:r>
          </a:p>
        </p:txBody>
      </p:sp>
      <p:sp>
        <p:nvSpPr>
          <p:cNvPr id="13" name="Левая фигурная скобка 12">
            <a:extLst>
              <a:ext uri="{FF2B5EF4-FFF2-40B4-BE49-F238E27FC236}">
                <a16:creationId xmlns:a16="http://schemas.microsoft.com/office/drawing/2014/main" id="{D092A182-0822-496A-B0CF-31DB3A135A62}"/>
              </a:ext>
            </a:extLst>
          </p:cNvPr>
          <p:cNvSpPr/>
          <p:nvPr/>
        </p:nvSpPr>
        <p:spPr>
          <a:xfrm rot="16200000">
            <a:off x="7400041" y="3089434"/>
            <a:ext cx="182586" cy="1952530"/>
          </a:xfrm>
          <a:prstGeom prst="leftBrace">
            <a:avLst>
              <a:gd name="adj1" fmla="val 7921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32"/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0887D67B-6B30-4249-91D6-0975701FBDB5}"/>
              </a:ext>
            </a:extLst>
          </p:cNvPr>
          <p:cNvSpPr txBox="1">
            <a:spLocks/>
          </p:cNvSpPr>
          <p:nvPr/>
        </p:nvSpPr>
        <p:spPr>
          <a:xfrm>
            <a:off x="343291" y="812648"/>
            <a:ext cx="8287748" cy="7076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/>
            <a:r>
              <a:rPr lang="ru-RU" sz="2800" b="1" dirty="0">
                <a:solidFill>
                  <a:srgbClr val="1A3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Экосистема нацпроекта «Образование»</a:t>
            </a:r>
            <a:br>
              <a:rPr lang="ru-RU" sz="2800" b="1" dirty="0">
                <a:solidFill>
                  <a:srgbClr val="1A3F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A3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субъекте Российской Федерации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E3B6DF-3749-4EBB-931A-D225984C441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33839" y="5922318"/>
            <a:ext cx="911457" cy="241095"/>
          </a:xfrm>
          <a:prstGeom prst="rect">
            <a:avLst/>
          </a:prstGeom>
        </p:spPr>
      </p:pic>
      <p:pic>
        <p:nvPicPr>
          <p:cNvPr id="1026" name="Picture 2" descr="https://www.ulspu.ru/upload/img/medialibrary/a46/logo.png">
            <a:extLst>
              <a:ext uri="{FF2B5EF4-FFF2-40B4-BE49-F238E27FC236}">
                <a16:creationId xmlns:a16="http://schemas.microsoft.com/office/drawing/2014/main" id="{96B9B5B5-98C2-49C1-9D4E-ED62F4F7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847" y="1810358"/>
            <a:ext cx="2356557" cy="69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ipkro.riobr.ru/wp-content/uploads/sites/70/2022/06/tsnppm.jpg">
            <a:extLst>
              <a:ext uri="{FF2B5EF4-FFF2-40B4-BE49-F238E27FC236}">
                <a16:creationId xmlns:a16="http://schemas.microsoft.com/office/drawing/2014/main" id="{DD29189D-ADA9-4D23-A142-CFD483915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92" y="6215702"/>
            <a:ext cx="1515162" cy="50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c.eduirk.ru/media/k2/items/cache/76a2880970130cb3eb77e35a331ba557_XL.jpg">
            <a:extLst>
              <a:ext uri="{FF2B5EF4-FFF2-40B4-BE49-F238E27FC236}">
                <a16:creationId xmlns:a16="http://schemas.microsoft.com/office/drawing/2014/main" id="{D06CA6E5-16EA-4C9D-8E06-A657A930A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132" y="5134269"/>
            <a:ext cx="1245277" cy="70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spc-edu.ru/images/Z3_2.png">
            <a:extLst>
              <a:ext uri="{FF2B5EF4-FFF2-40B4-BE49-F238E27FC236}">
                <a16:creationId xmlns:a16="http://schemas.microsoft.com/office/drawing/2014/main" id="{5C6201CC-0478-4B88-B349-BD7FAE485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924" y="5618413"/>
            <a:ext cx="1224115" cy="52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pec-school.crm.eduru.ru/media/2020/10/12/1243270080/485-12.png">
            <a:extLst>
              <a:ext uri="{FF2B5EF4-FFF2-40B4-BE49-F238E27FC236}">
                <a16:creationId xmlns:a16="http://schemas.microsoft.com/office/drawing/2014/main" id="{AEF08EF2-0397-4637-B2A0-13DB28BA3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04" y="2110530"/>
            <a:ext cx="1268234" cy="63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65014" y="2455004"/>
            <a:ext cx="1914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51"/>
              </a:spcBef>
              <a:buClr>
                <a:schemeClr val="tx2">
                  <a:lumMod val="50000"/>
                </a:schemeClr>
              </a:buClr>
            </a:pPr>
            <a:r>
              <a:rPr lang="ru-RU" sz="1600" b="1" kern="0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Педагогические вузы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C6E090-25F4-4206-99E5-48C26B4FC02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41362" y="3805398"/>
            <a:ext cx="690254" cy="67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8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81B6AE9E-13BD-41C1-8AEA-486D21F7095E}"/>
              </a:ext>
            </a:extLst>
          </p:cNvPr>
          <p:cNvSpPr txBox="1">
            <a:spLocks/>
          </p:cNvSpPr>
          <p:nvPr/>
        </p:nvSpPr>
        <p:spPr>
          <a:xfrm>
            <a:off x="713043" y="537629"/>
            <a:ext cx="8128598" cy="415780"/>
          </a:xfrm>
          <a:prstGeom prst="rect">
            <a:avLst/>
          </a:prstGeom>
        </p:spPr>
        <p:txBody>
          <a:bodyPr vert="horz" lIns="80189" tIns="40094" rIns="80189" bIns="400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806" b="1" dirty="0">
                <a:solidFill>
                  <a:srgbClr val="0070C0"/>
                </a:solidFill>
              </a:rPr>
              <a:t>Организационная структура</a:t>
            </a:r>
            <a:br>
              <a:rPr lang="ru-RU" sz="2806" b="1" dirty="0">
                <a:solidFill>
                  <a:srgbClr val="0070C0"/>
                </a:solidFill>
              </a:rPr>
            </a:br>
            <a:endParaRPr lang="ru-RU" sz="3157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104539" y="1737863"/>
            <a:ext cx="4104141" cy="4104141"/>
            <a:chOff x="-1038162" y="359251"/>
            <a:chExt cx="4680000" cy="4680000"/>
          </a:xfrm>
        </p:grpSpPr>
        <p:sp>
          <p:nvSpPr>
            <p:cNvPr id="6" name="Дуга 5"/>
            <p:cNvSpPr/>
            <p:nvPr userDrawn="1"/>
          </p:nvSpPr>
          <p:spPr>
            <a:xfrm>
              <a:off x="581838" y="2061211"/>
              <a:ext cx="1440000" cy="1440000"/>
            </a:xfrm>
            <a:prstGeom prst="arc">
              <a:avLst>
                <a:gd name="adj1" fmla="val 14805629"/>
                <a:gd name="adj2" fmla="val 12360131"/>
              </a:avLst>
            </a:prstGeom>
            <a:ln w="5715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403"/>
            </a:p>
          </p:txBody>
        </p:sp>
        <p:sp>
          <p:nvSpPr>
            <p:cNvPr id="9" name="Дуга 8"/>
            <p:cNvSpPr/>
            <p:nvPr userDrawn="1"/>
          </p:nvSpPr>
          <p:spPr>
            <a:xfrm rot="8903499">
              <a:off x="-138161" y="1341211"/>
              <a:ext cx="2880000" cy="2880000"/>
            </a:xfrm>
            <a:prstGeom prst="arc">
              <a:avLst>
                <a:gd name="adj1" fmla="val 13082679"/>
                <a:gd name="adj2" fmla="val 10894180"/>
              </a:avLst>
            </a:prstGeom>
            <a:ln w="571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403"/>
            </a:p>
          </p:txBody>
        </p:sp>
        <p:sp>
          <p:nvSpPr>
            <p:cNvPr id="11" name="Дуга 10"/>
            <p:cNvSpPr/>
            <p:nvPr userDrawn="1"/>
          </p:nvSpPr>
          <p:spPr>
            <a:xfrm rot="17200404">
              <a:off x="-1038162" y="359251"/>
              <a:ext cx="4680000" cy="4680000"/>
            </a:xfrm>
            <a:prstGeom prst="arc">
              <a:avLst>
                <a:gd name="adj1" fmla="val 16200000"/>
                <a:gd name="adj2" fmla="val 14573283"/>
              </a:avLst>
            </a:prstGeom>
            <a:ln w="57150" cap="rnd">
              <a:solidFill>
                <a:schemeClr val="bg2">
                  <a:lumMod val="40000"/>
                  <a:lumOff val="6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403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09108" y="3674360"/>
            <a:ext cx="1495003" cy="50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754" dirty="0"/>
              <a:t>ПРОЕКТНЫЙ ОФИС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30077" y="1800227"/>
            <a:ext cx="2853063" cy="463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579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Институт </a:t>
            </a:r>
            <a:r>
              <a:rPr lang="ru-RU" sz="1579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развития образования</a:t>
            </a:r>
            <a:endParaRPr lang="ru-RU" sz="1579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48625" y="4355613"/>
            <a:ext cx="1979786" cy="275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579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Золотое Сечение</a:t>
            </a:r>
            <a:endParaRPr lang="ru-RU" sz="1579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32762" y="4210518"/>
            <a:ext cx="1597315" cy="275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579" dirty="0">
                <a:solidFill>
                  <a:srgbClr val="0072B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ШКОЛЫ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880184" y="2130250"/>
            <a:ext cx="1388991" cy="457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579" dirty="0">
                <a:solidFill>
                  <a:srgbClr val="0072B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ТОЧКИ РОСТА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80649" y="2959148"/>
            <a:ext cx="2442792" cy="639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579" dirty="0">
                <a:solidFill>
                  <a:srgbClr val="0072B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учреждения</a:t>
            </a:r>
          </a:p>
          <a:p>
            <a:pPr algn="ctr">
              <a:lnSpc>
                <a:spcPct val="75000"/>
              </a:lnSpc>
            </a:pPr>
            <a:r>
              <a:rPr lang="ru-RU" sz="1579" dirty="0">
                <a:solidFill>
                  <a:srgbClr val="0072B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ДОПОЛНИТЕЛЬНОГО образования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318697" y="2201616"/>
            <a:ext cx="2442792" cy="275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579" dirty="0">
                <a:solidFill>
                  <a:srgbClr val="0072B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IT-</a:t>
            </a:r>
            <a:r>
              <a:rPr lang="ru-RU" sz="1579" dirty="0" err="1">
                <a:solidFill>
                  <a:srgbClr val="0072B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КУБы</a:t>
            </a:r>
            <a:endParaRPr lang="ru-RU" sz="1579" dirty="0">
              <a:solidFill>
                <a:srgbClr val="0072B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25505" y="3285995"/>
            <a:ext cx="2442792" cy="275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579" dirty="0" err="1">
                <a:solidFill>
                  <a:srgbClr val="0072B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КВАНТОРИУМы</a:t>
            </a:r>
            <a:endParaRPr lang="ru-RU" sz="1579" dirty="0">
              <a:solidFill>
                <a:srgbClr val="0072B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32637" y="5362577"/>
            <a:ext cx="1602463" cy="457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579" dirty="0">
                <a:solidFill>
                  <a:srgbClr val="0072B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организации </a:t>
            </a:r>
            <a:r>
              <a:rPr lang="ru-RU" sz="1579" dirty="0" smtClean="0">
                <a:solidFill>
                  <a:srgbClr val="0072B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СПО, ВПО</a:t>
            </a:r>
            <a:endParaRPr lang="ru-RU" sz="1579" dirty="0">
              <a:solidFill>
                <a:srgbClr val="0072B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80184" y="4974443"/>
            <a:ext cx="1512324" cy="457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579" dirty="0">
                <a:solidFill>
                  <a:srgbClr val="0072B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ДЕТСКИЕ САДЫ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2F8BD09C-B89B-2946-A9B6-6817B68A9FA6}"/>
              </a:ext>
            </a:extLst>
          </p:cNvPr>
          <p:cNvSpPr/>
          <p:nvPr/>
        </p:nvSpPr>
        <p:spPr>
          <a:xfrm>
            <a:off x="7679093" y="2098069"/>
            <a:ext cx="2505443" cy="3152581"/>
          </a:xfrm>
          <a:prstGeom prst="roundRect">
            <a:avLst>
              <a:gd name="adj" fmla="val 14846"/>
            </a:avLst>
          </a:prstGeom>
          <a:noFill/>
          <a:ln w="19050">
            <a:solidFill>
              <a:srgbClr val="BF15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986" tIns="45986" rIns="45986" bIns="459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9010" indent="-219010" algn="just">
              <a:buClr>
                <a:srgbClr val="BF154E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Организация взаимодействия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,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</a:p>
          <a:p>
            <a:pPr marL="219010" indent="-219010" algn="just">
              <a:buClr>
                <a:srgbClr val="BF154E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мониторинг и контроль хода реализации проекта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,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</a:p>
          <a:p>
            <a:pPr marL="219010" indent="-219010" algn="just">
              <a:buClr>
                <a:srgbClr val="BF154E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методологическое сопровождение и поддержка реализации проектов </a:t>
            </a:r>
          </a:p>
          <a:p>
            <a:pPr marL="219010" indent="-219010" algn="just">
              <a:buClr>
                <a:srgbClr val="BF154E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развития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системы управления проектной деятельностью</a:t>
            </a:r>
          </a:p>
        </p:txBody>
      </p:sp>
    </p:spTree>
    <p:extLst>
      <p:ext uri="{BB962C8B-B14F-4D97-AF65-F5344CB8AC3E}">
        <p14:creationId xmlns:p14="http://schemas.microsoft.com/office/powerpoint/2010/main" val="14711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56E525-CD28-4EE1-875A-0B817B86F347}"/>
              </a:ext>
            </a:extLst>
          </p:cNvPr>
          <p:cNvSpPr/>
          <p:nvPr/>
        </p:nvSpPr>
        <p:spPr>
          <a:xfrm>
            <a:off x="8138106" y="1467606"/>
            <a:ext cx="2663240" cy="73114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40511" indent="-240511">
              <a:spcBef>
                <a:spcPts val="400"/>
              </a:spcBef>
              <a:buClr>
                <a:srgbClr val="1B3281"/>
              </a:buClr>
              <a:buFont typeface="+mj-lt"/>
              <a:buAutoNum type="arabicPeriod"/>
            </a:pPr>
            <a:r>
              <a:rPr lang="ru-RU" sz="1270" kern="0" dirty="0" err="1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Экспертность</a:t>
            </a:r>
            <a:endParaRPr lang="ru-RU" sz="127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40511" indent="-240511">
              <a:spcBef>
                <a:spcPts val="400"/>
              </a:spcBef>
              <a:buClr>
                <a:srgbClr val="1B3281"/>
              </a:buClr>
              <a:buFont typeface="+mj-lt"/>
              <a:buAutoNum type="arabicPeriod"/>
            </a:pPr>
            <a:r>
              <a:rPr lang="ru-RU" sz="127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Инициативность</a:t>
            </a:r>
          </a:p>
          <a:p>
            <a:pPr marL="240511" indent="-240511">
              <a:spcBef>
                <a:spcPts val="400"/>
              </a:spcBef>
              <a:buClr>
                <a:srgbClr val="1B3281"/>
              </a:buClr>
              <a:buFont typeface="+mj-lt"/>
              <a:buAutoNum type="arabicPeriod"/>
            </a:pPr>
            <a:r>
              <a:rPr lang="ru-RU" sz="127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Производительность</a:t>
            </a:r>
            <a:endParaRPr lang="ru-RU" sz="2400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24;p5">
            <a:extLst>
              <a:ext uri="{FF2B5EF4-FFF2-40B4-BE49-F238E27FC236}">
                <a16:creationId xmlns:a16="http://schemas.microsoft.com/office/drawing/2014/main" id="{DB42167C-68CF-4E28-B9B7-1A3E33A70508}"/>
              </a:ext>
            </a:extLst>
          </p:cNvPr>
          <p:cNvSpPr/>
          <p:nvPr/>
        </p:nvSpPr>
        <p:spPr>
          <a:xfrm>
            <a:off x="6703403" y="1671954"/>
            <a:ext cx="1663874" cy="339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400"/>
              </a:spcBef>
              <a:buClr>
                <a:schemeClr val="tx2">
                  <a:lumMod val="50000"/>
                </a:schemeClr>
              </a:buClr>
            </a:pPr>
            <a:r>
              <a:rPr lang="ru-RU" sz="127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Arial"/>
              </a:rPr>
              <a:t>Критерии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9B7C4D-19E1-4B3E-8E78-8DEEF76DB812}"/>
              </a:ext>
            </a:extLst>
          </p:cNvPr>
          <p:cNvSpPr/>
          <p:nvPr/>
        </p:nvSpPr>
        <p:spPr>
          <a:xfrm>
            <a:off x="590435" y="1563803"/>
            <a:ext cx="5769567" cy="87629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spcBef>
                <a:spcPts val="400"/>
              </a:spcBef>
              <a:buClr>
                <a:schemeClr val="tx2">
                  <a:lumMod val="50000"/>
                </a:schemeClr>
              </a:buClr>
            </a:pPr>
            <a:r>
              <a:rPr lang="ru-RU" sz="16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Образовательная экосистема развивается за счет формирования очагов высокой производительности.</a:t>
            </a:r>
            <a:endParaRPr lang="ru-RU" sz="16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223364E-B727-43E5-9A40-FFFD1052F72D}"/>
              </a:ext>
            </a:extLst>
          </p:cNvPr>
          <p:cNvCxnSpPr>
            <a:cxnSpLocks/>
          </p:cNvCxnSpPr>
          <p:nvPr/>
        </p:nvCxnSpPr>
        <p:spPr>
          <a:xfrm>
            <a:off x="6455139" y="1462250"/>
            <a:ext cx="0" cy="736497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BD0F761-6860-4C00-AE28-2C5CE7671620}"/>
              </a:ext>
            </a:extLst>
          </p:cNvPr>
          <p:cNvCxnSpPr>
            <a:cxnSpLocks/>
          </p:cNvCxnSpPr>
          <p:nvPr/>
        </p:nvCxnSpPr>
        <p:spPr>
          <a:xfrm>
            <a:off x="7957026" y="1462250"/>
            <a:ext cx="0" cy="736497"/>
          </a:xfrm>
          <a:prstGeom prst="line">
            <a:avLst/>
          </a:prstGeom>
          <a:ln w="28575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A1F5AEB5-E414-4585-B029-7DE76DCDC72C}"/>
              </a:ext>
            </a:extLst>
          </p:cNvPr>
          <p:cNvSpPr/>
          <p:nvPr/>
        </p:nvSpPr>
        <p:spPr>
          <a:xfrm>
            <a:off x="4496003" y="4174167"/>
            <a:ext cx="1193800" cy="876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F664EE-BE7C-4003-B742-399EDEA4E12C}"/>
              </a:ext>
            </a:extLst>
          </p:cNvPr>
          <p:cNvSpPr txBox="1"/>
          <p:nvPr/>
        </p:nvSpPr>
        <p:spPr>
          <a:xfrm>
            <a:off x="5689803" y="2249968"/>
            <a:ext cx="4587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Объединение и взаимодействие объектов нацпроекта «Образование»: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Определение ресурсного центра(-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для объектов нацпроекта «Образование» (по территориальному или содержательному принципу);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Система совместных мероприятий.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FE28BB-77C3-462E-8697-7F27BC79A075}"/>
              </a:ext>
            </a:extLst>
          </p:cNvPr>
          <p:cNvSpPr txBox="1"/>
          <p:nvPr/>
        </p:nvSpPr>
        <p:spPr>
          <a:xfrm>
            <a:off x="5777199" y="4612312"/>
            <a:ext cx="45873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Региональная система поддержка объектов нацпроекта «Образование»: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единая система методической поддержки;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динамический анализ дефицитов и ресурсов объектов нацпроекта;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Формирование и реализация комплекса методических мер поддержки педагогов.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C6A28D-FEDE-4C90-8A83-6F696F41DA4D}"/>
              </a:ext>
            </a:extLst>
          </p:cNvPr>
          <p:cNvSpPr txBox="1"/>
          <p:nvPr/>
        </p:nvSpPr>
        <p:spPr>
          <a:xfrm>
            <a:off x="414614" y="2742410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1A3F98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ЦНППМ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3C7924-3D40-46CC-9DA8-EC46477D5ADC}"/>
              </a:ext>
            </a:extLst>
          </p:cNvPr>
          <p:cNvSpPr txBox="1"/>
          <p:nvPr/>
        </p:nvSpPr>
        <p:spPr>
          <a:xfrm>
            <a:off x="1176201" y="3646359"/>
            <a:ext cx="1982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1A3F98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ПЕДВУЗЫ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B1611A-4EB3-40A6-88B5-04CD966698CB}"/>
              </a:ext>
            </a:extLst>
          </p:cNvPr>
          <p:cNvSpPr txBox="1"/>
          <p:nvPr/>
        </p:nvSpPr>
        <p:spPr>
          <a:xfrm>
            <a:off x="1737118" y="4397932"/>
            <a:ext cx="23594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A3F98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ФЕДЕРАЛЬНЫЙ </a:t>
            </a:r>
            <a:br>
              <a:rPr lang="ru-RU" sz="1400" b="1" dirty="0">
                <a:solidFill>
                  <a:srgbClr val="1A3F98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1A3F98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МЕТОДИЧЕСКИЙ </a:t>
            </a:r>
            <a:r>
              <a:rPr lang="ru-RU" sz="1400" b="1" dirty="0" smtClean="0">
                <a:solidFill>
                  <a:srgbClr val="1A3F98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ЦЕНТР</a:t>
            </a:r>
          </a:p>
          <a:p>
            <a:pPr algn="ctr"/>
            <a:endParaRPr lang="ru-RU" sz="1400" b="1" dirty="0">
              <a:solidFill>
                <a:srgbClr val="1A3F98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1A3F98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ИРО</a:t>
            </a:r>
            <a:endParaRPr lang="ru-RU" sz="1400" b="1" dirty="0">
              <a:solidFill>
                <a:srgbClr val="1A3F98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1D654D-5780-4410-81CB-3E161CE66103}"/>
              </a:ext>
            </a:extLst>
          </p:cNvPr>
          <p:cNvSpPr txBox="1"/>
          <p:nvPr/>
        </p:nvSpPr>
        <p:spPr>
          <a:xfrm>
            <a:off x="2703684" y="5653622"/>
            <a:ext cx="2571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A3F98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МУНИЦИПАЛЬНЫЕ </a:t>
            </a:r>
            <a:br>
              <a:rPr lang="ru-RU" sz="1400" b="1" dirty="0">
                <a:solidFill>
                  <a:srgbClr val="1A3F98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1A3F98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МЕТОДИЧЕСКИЕ СЛУЖБЫ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D2A43B-4C27-41DF-865B-7B2250296E2D}"/>
              </a:ext>
            </a:extLst>
          </p:cNvPr>
          <p:cNvSpPr txBox="1"/>
          <p:nvPr/>
        </p:nvSpPr>
        <p:spPr>
          <a:xfrm>
            <a:off x="143926" y="173546"/>
            <a:ext cx="5545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1A3F98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КАДРЫ – ОСНОВА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3375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11F4CE-B21D-4E7D-A9D1-9028AE87E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605" y="1289933"/>
            <a:ext cx="2763867" cy="2101059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903FC009-583E-44D1-9524-FC9DBEED7FAC}"/>
              </a:ext>
            </a:extLst>
          </p:cNvPr>
          <p:cNvSpPr/>
          <p:nvPr/>
        </p:nvSpPr>
        <p:spPr>
          <a:xfrm>
            <a:off x="5657542" y="1889013"/>
            <a:ext cx="4217407" cy="4147128"/>
          </a:xfrm>
          <a:prstGeom prst="ellipse">
            <a:avLst/>
          </a:prstGeom>
          <a:solidFill>
            <a:srgbClr val="CCECFF"/>
          </a:solidFill>
          <a:ln w="28575" cap="flat" cmpd="sng" algn="ctr">
            <a:noFill/>
            <a:prstDash val="lgDash"/>
            <a:miter lim="800000"/>
          </a:ln>
          <a:effectLst/>
        </p:spPr>
        <p:txBody>
          <a:bodyPr rtlCol="0" anchor="ctr"/>
          <a:lstStyle/>
          <a:p>
            <a:pPr algn="ctr" defTabSz="914406"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6F345-8FD3-4553-B855-9E61720F87FD}"/>
              </a:ext>
            </a:extLst>
          </p:cNvPr>
          <p:cNvSpPr txBox="1"/>
          <p:nvPr/>
        </p:nvSpPr>
        <p:spPr>
          <a:xfrm>
            <a:off x="338728" y="179672"/>
            <a:ext cx="7381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A3F98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КАЧЕСТВО ОРГАНИЗАЦИОННО-МЕТОДИЧЕСКОЙ ПОДДЕРЖКИ</a:t>
            </a:r>
          </a:p>
          <a:p>
            <a:r>
              <a:rPr lang="ru-RU" b="1" dirty="0">
                <a:solidFill>
                  <a:srgbClr val="1A3F98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И АНАЛИТИКА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D87F5B-76E9-4DA3-8E7C-1A11FF808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6" y="4075000"/>
            <a:ext cx="5666039" cy="1896523"/>
          </a:xfrm>
          <a:prstGeom prst="rect">
            <a:avLst/>
          </a:prstGeom>
        </p:spPr>
      </p:pic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9CEA3607-CA93-4572-B6B0-FEAF47A24B6A}"/>
              </a:ext>
            </a:extLst>
          </p:cNvPr>
          <p:cNvSpPr/>
          <p:nvPr/>
        </p:nvSpPr>
        <p:spPr>
          <a:xfrm>
            <a:off x="6942925" y="1558831"/>
            <a:ext cx="1554366" cy="1091941"/>
          </a:xfrm>
          <a:custGeom>
            <a:avLst/>
            <a:gdLst>
              <a:gd name="connsiteX0" fmla="*/ 0 w 3100299"/>
              <a:gd name="connsiteY0" fmla="*/ 120366 h 1203663"/>
              <a:gd name="connsiteX1" fmla="*/ 120366 w 3100299"/>
              <a:gd name="connsiteY1" fmla="*/ 0 h 1203663"/>
              <a:gd name="connsiteX2" fmla="*/ 2979933 w 3100299"/>
              <a:gd name="connsiteY2" fmla="*/ 0 h 1203663"/>
              <a:gd name="connsiteX3" fmla="*/ 3100299 w 3100299"/>
              <a:gd name="connsiteY3" fmla="*/ 120366 h 1203663"/>
              <a:gd name="connsiteX4" fmla="*/ 3100299 w 3100299"/>
              <a:gd name="connsiteY4" fmla="*/ 1083297 h 1203663"/>
              <a:gd name="connsiteX5" fmla="*/ 2979933 w 3100299"/>
              <a:gd name="connsiteY5" fmla="*/ 1203663 h 1203663"/>
              <a:gd name="connsiteX6" fmla="*/ 120366 w 3100299"/>
              <a:gd name="connsiteY6" fmla="*/ 1203663 h 1203663"/>
              <a:gd name="connsiteX7" fmla="*/ 0 w 3100299"/>
              <a:gd name="connsiteY7" fmla="*/ 1083297 h 1203663"/>
              <a:gd name="connsiteX8" fmla="*/ 0 w 3100299"/>
              <a:gd name="connsiteY8" fmla="*/ 120366 h 120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0299" h="1203663">
                <a:moveTo>
                  <a:pt x="0" y="120366"/>
                </a:moveTo>
                <a:cubicBezTo>
                  <a:pt x="0" y="53890"/>
                  <a:pt x="53890" y="0"/>
                  <a:pt x="120366" y="0"/>
                </a:cubicBezTo>
                <a:lnTo>
                  <a:pt x="2979933" y="0"/>
                </a:lnTo>
                <a:cubicBezTo>
                  <a:pt x="3046409" y="0"/>
                  <a:pt x="3100299" y="53890"/>
                  <a:pt x="3100299" y="120366"/>
                </a:cubicBezTo>
                <a:lnTo>
                  <a:pt x="3100299" y="1083297"/>
                </a:lnTo>
                <a:cubicBezTo>
                  <a:pt x="3100299" y="1149773"/>
                  <a:pt x="3046409" y="1203663"/>
                  <a:pt x="2979933" y="1203663"/>
                </a:cubicBezTo>
                <a:lnTo>
                  <a:pt x="120366" y="1203663"/>
                </a:lnTo>
                <a:cubicBezTo>
                  <a:pt x="53890" y="1203663"/>
                  <a:pt x="0" y="1149773"/>
                  <a:pt x="0" y="1083297"/>
                </a:cubicBezTo>
                <a:lnTo>
                  <a:pt x="0" y="120366"/>
                </a:lnTo>
                <a:close/>
              </a:path>
            </a:pathLst>
          </a:custGeom>
          <a:solidFill>
            <a:srgbClr val="64BDE1"/>
          </a:solidFill>
          <a:ln>
            <a:noFill/>
          </a:ln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196" tIns="94196" rIns="94196" bIns="94196" numCol="1" spcCol="1270" anchor="ctr" anchorCtr="0">
            <a:noAutofit/>
          </a:bodyPr>
          <a:lstStyle/>
          <a:p>
            <a:pPr algn="ctr" defTabSz="7258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52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br>
              <a:rPr lang="ru-RU" sz="1452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52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«Точка роста»</a:t>
            </a: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1C373B5A-FD6E-4271-B4F7-EC5670EEFF25}"/>
              </a:ext>
            </a:extLst>
          </p:cNvPr>
          <p:cNvSpPr/>
          <p:nvPr/>
        </p:nvSpPr>
        <p:spPr>
          <a:xfrm>
            <a:off x="8819071" y="3514672"/>
            <a:ext cx="1262978" cy="1050060"/>
          </a:xfrm>
          <a:custGeom>
            <a:avLst/>
            <a:gdLst>
              <a:gd name="connsiteX0" fmla="*/ 0 w 2407326"/>
              <a:gd name="connsiteY0" fmla="*/ 120366 h 1203663"/>
              <a:gd name="connsiteX1" fmla="*/ 120366 w 2407326"/>
              <a:gd name="connsiteY1" fmla="*/ 0 h 1203663"/>
              <a:gd name="connsiteX2" fmla="*/ 2286960 w 2407326"/>
              <a:gd name="connsiteY2" fmla="*/ 0 h 1203663"/>
              <a:gd name="connsiteX3" fmla="*/ 2407326 w 2407326"/>
              <a:gd name="connsiteY3" fmla="*/ 120366 h 1203663"/>
              <a:gd name="connsiteX4" fmla="*/ 2407326 w 2407326"/>
              <a:gd name="connsiteY4" fmla="*/ 1083297 h 1203663"/>
              <a:gd name="connsiteX5" fmla="*/ 2286960 w 2407326"/>
              <a:gd name="connsiteY5" fmla="*/ 1203663 h 1203663"/>
              <a:gd name="connsiteX6" fmla="*/ 120366 w 2407326"/>
              <a:gd name="connsiteY6" fmla="*/ 1203663 h 1203663"/>
              <a:gd name="connsiteX7" fmla="*/ 0 w 2407326"/>
              <a:gd name="connsiteY7" fmla="*/ 1083297 h 1203663"/>
              <a:gd name="connsiteX8" fmla="*/ 0 w 2407326"/>
              <a:gd name="connsiteY8" fmla="*/ 120366 h 120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7326" h="1203663">
                <a:moveTo>
                  <a:pt x="0" y="120366"/>
                </a:moveTo>
                <a:cubicBezTo>
                  <a:pt x="0" y="53890"/>
                  <a:pt x="53890" y="0"/>
                  <a:pt x="120366" y="0"/>
                </a:cubicBezTo>
                <a:lnTo>
                  <a:pt x="2286960" y="0"/>
                </a:lnTo>
                <a:cubicBezTo>
                  <a:pt x="2353436" y="0"/>
                  <a:pt x="2407326" y="53890"/>
                  <a:pt x="2407326" y="120366"/>
                </a:cubicBezTo>
                <a:lnTo>
                  <a:pt x="2407326" y="1083297"/>
                </a:lnTo>
                <a:cubicBezTo>
                  <a:pt x="2407326" y="1149773"/>
                  <a:pt x="2353436" y="1203663"/>
                  <a:pt x="2286960" y="1203663"/>
                </a:cubicBezTo>
                <a:lnTo>
                  <a:pt x="120366" y="1203663"/>
                </a:lnTo>
                <a:cubicBezTo>
                  <a:pt x="53890" y="1203663"/>
                  <a:pt x="0" y="1149773"/>
                  <a:pt x="0" y="1083297"/>
                </a:cubicBezTo>
                <a:lnTo>
                  <a:pt x="0" y="120366"/>
                </a:lnTo>
                <a:close/>
              </a:path>
            </a:pathLst>
          </a:custGeom>
          <a:solidFill>
            <a:srgbClr val="64BDE1"/>
          </a:solidFill>
          <a:ln>
            <a:noFill/>
          </a:ln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109" tIns="101109" rIns="101109" bIns="101109" numCol="1" spcCol="1270" anchor="ctr" anchorCtr="0">
            <a:noAutofit/>
          </a:bodyPr>
          <a:lstStyle/>
          <a:p>
            <a:pPr algn="ctr" defTabSz="80650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Сеть </a:t>
            </a:r>
            <a:r>
              <a:rPr lang="ru-RU" sz="10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существующих образовательных организаций</a:t>
            </a:r>
            <a:endParaRPr lang="ru-RU" sz="11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CA62165E-6955-4411-BA0F-FDA9CA886688}"/>
              </a:ext>
            </a:extLst>
          </p:cNvPr>
          <p:cNvSpPr/>
          <p:nvPr/>
        </p:nvSpPr>
        <p:spPr>
          <a:xfrm>
            <a:off x="7095005" y="5154714"/>
            <a:ext cx="1382567" cy="1091941"/>
          </a:xfrm>
          <a:custGeom>
            <a:avLst/>
            <a:gdLst>
              <a:gd name="connsiteX0" fmla="*/ 0 w 2599912"/>
              <a:gd name="connsiteY0" fmla="*/ 120366 h 1203663"/>
              <a:gd name="connsiteX1" fmla="*/ 120366 w 2599912"/>
              <a:gd name="connsiteY1" fmla="*/ 0 h 1203663"/>
              <a:gd name="connsiteX2" fmla="*/ 2479546 w 2599912"/>
              <a:gd name="connsiteY2" fmla="*/ 0 h 1203663"/>
              <a:gd name="connsiteX3" fmla="*/ 2599912 w 2599912"/>
              <a:gd name="connsiteY3" fmla="*/ 120366 h 1203663"/>
              <a:gd name="connsiteX4" fmla="*/ 2599912 w 2599912"/>
              <a:gd name="connsiteY4" fmla="*/ 1083297 h 1203663"/>
              <a:gd name="connsiteX5" fmla="*/ 2479546 w 2599912"/>
              <a:gd name="connsiteY5" fmla="*/ 1203663 h 1203663"/>
              <a:gd name="connsiteX6" fmla="*/ 120366 w 2599912"/>
              <a:gd name="connsiteY6" fmla="*/ 1203663 h 1203663"/>
              <a:gd name="connsiteX7" fmla="*/ 0 w 2599912"/>
              <a:gd name="connsiteY7" fmla="*/ 1083297 h 1203663"/>
              <a:gd name="connsiteX8" fmla="*/ 0 w 2599912"/>
              <a:gd name="connsiteY8" fmla="*/ 120366 h 120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9912" h="1203663">
                <a:moveTo>
                  <a:pt x="0" y="120366"/>
                </a:moveTo>
                <a:cubicBezTo>
                  <a:pt x="0" y="53890"/>
                  <a:pt x="53890" y="0"/>
                  <a:pt x="120366" y="0"/>
                </a:cubicBezTo>
                <a:lnTo>
                  <a:pt x="2479546" y="0"/>
                </a:lnTo>
                <a:cubicBezTo>
                  <a:pt x="2546022" y="0"/>
                  <a:pt x="2599912" y="53890"/>
                  <a:pt x="2599912" y="120366"/>
                </a:cubicBezTo>
                <a:lnTo>
                  <a:pt x="2599912" y="1083297"/>
                </a:lnTo>
                <a:cubicBezTo>
                  <a:pt x="2599912" y="1149773"/>
                  <a:pt x="2546022" y="1203663"/>
                  <a:pt x="2479546" y="1203663"/>
                </a:cubicBezTo>
                <a:lnTo>
                  <a:pt x="120366" y="1203663"/>
                </a:lnTo>
                <a:cubicBezTo>
                  <a:pt x="53890" y="1203663"/>
                  <a:pt x="0" y="1149773"/>
                  <a:pt x="0" y="1083297"/>
                </a:cubicBezTo>
                <a:lnTo>
                  <a:pt x="0" y="120366"/>
                </a:lnTo>
                <a:close/>
              </a:path>
            </a:pathLst>
          </a:custGeom>
          <a:solidFill>
            <a:srgbClr val="64BDE1"/>
          </a:solidFill>
          <a:ln>
            <a:noFill/>
          </a:ln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284" tIns="87284" rIns="87284" bIns="87284" numCol="1" spcCol="1270" anchor="ctr" anchorCtr="0">
            <a:noAutofit/>
          </a:bodyPr>
          <a:lstStyle/>
          <a:p>
            <a:pPr algn="ctr" defTabSz="64520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7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Школьный </a:t>
            </a:r>
            <a:br>
              <a:rPr lang="ru-RU" sz="127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7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22F88F8B-3A4A-4E35-8620-908D994F9322}"/>
              </a:ext>
            </a:extLst>
          </p:cNvPr>
          <p:cNvSpPr/>
          <p:nvPr/>
        </p:nvSpPr>
        <p:spPr>
          <a:xfrm>
            <a:off x="5450443" y="3514672"/>
            <a:ext cx="1231967" cy="1091941"/>
          </a:xfrm>
          <a:custGeom>
            <a:avLst/>
            <a:gdLst>
              <a:gd name="connsiteX0" fmla="*/ 0 w 2407326"/>
              <a:gd name="connsiteY0" fmla="*/ 120366 h 1203663"/>
              <a:gd name="connsiteX1" fmla="*/ 120366 w 2407326"/>
              <a:gd name="connsiteY1" fmla="*/ 0 h 1203663"/>
              <a:gd name="connsiteX2" fmla="*/ 2286960 w 2407326"/>
              <a:gd name="connsiteY2" fmla="*/ 0 h 1203663"/>
              <a:gd name="connsiteX3" fmla="*/ 2407326 w 2407326"/>
              <a:gd name="connsiteY3" fmla="*/ 120366 h 1203663"/>
              <a:gd name="connsiteX4" fmla="*/ 2407326 w 2407326"/>
              <a:gd name="connsiteY4" fmla="*/ 1083297 h 1203663"/>
              <a:gd name="connsiteX5" fmla="*/ 2286960 w 2407326"/>
              <a:gd name="connsiteY5" fmla="*/ 1203663 h 1203663"/>
              <a:gd name="connsiteX6" fmla="*/ 120366 w 2407326"/>
              <a:gd name="connsiteY6" fmla="*/ 1203663 h 1203663"/>
              <a:gd name="connsiteX7" fmla="*/ 0 w 2407326"/>
              <a:gd name="connsiteY7" fmla="*/ 1083297 h 1203663"/>
              <a:gd name="connsiteX8" fmla="*/ 0 w 2407326"/>
              <a:gd name="connsiteY8" fmla="*/ 120366 h 120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7326" h="1203663">
                <a:moveTo>
                  <a:pt x="0" y="120366"/>
                </a:moveTo>
                <a:cubicBezTo>
                  <a:pt x="0" y="53890"/>
                  <a:pt x="53890" y="0"/>
                  <a:pt x="120366" y="0"/>
                </a:cubicBezTo>
                <a:lnTo>
                  <a:pt x="2286960" y="0"/>
                </a:lnTo>
                <a:cubicBezTo>
                  <a:pt x="2353436" y="0"/>
                  <a:pt x="2407326" y="53890"/>
                  <a:pt x="2407326" y="120366"/>
                </a:cubicBezTo>
                <a:lnTo>
                  <a:pt x="2407326" y="1083297"/>
                </a:lnTo>
                <a:cubicBezTo>
                  <a:pt x="2407326" y="1149773"/>
                  <a:pt x="2353436" y="1203663"/>
                  <a:pt x="2286960" y="1203663"/>
                </a:cubicBezTo>
                <a:lnTo>
                  <a:pt x="120366" y="1203663"/>
                </a:lnTo>
                <a:cubicBezTo>
                  <a:pt x="53890" y="1203663"/>
                  <a:pt x="0" y="1149773"/>
                  <a:pt x="0" y="1083297"/>
                </a:cubicBezTo>
                <a:lnTo>
                  <a:pt x="0" y="120366"/>
                </a:lnTo>
                <a:close/>
              </a:path>
            </a:pathLst>
          </a:custGeom>
          <a:solidFill>
            <a:srgbClr val="64BDE1"/>
          </a:solidFill>
          <a:ln>
            <a:noFill/>
          </a:ln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196" tIns="94196" rIns="94196" bIns="94196" numCol="1" spcCol="1270" anchor="ctr" anchorCtr="0">
            <a:noAutofit/>
          </a:bodyPr>
          <a:lstStyle/>
          <a:p>
            <a:pPr algn="ctr" defTabSz="7258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52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br>
              <a:rPr lang="ru-RU" sz="1452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52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452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452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-куб»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40A49896-153D-4C5D-AC11-C969E2135E48}"/>
              </a:ext>
            </a:extLst>
          </p:cNvPr>
          <p:cNvSpPr/>
          <p:nvPr/>
        </p:nvSpPr>
        <p:spPr>
          <a:xfrm>
            <a:off x="6850452" y="3046784"/>
            <a:ext cx="1831587" cy="1831587"/>
          </a:xfrm>
          <a:prstGeom prst="ellipse">
            <a:avLst/>
          </a:prstGeom>
          <a:solidFill>
            <a:srgbClr val="64B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B3281"/>
                </a:solidFill>
              </a:rPr>
              <a:t>ЦНППМ</a:t>
            </a:r>
            <a:br>
              <a:rPr lang="ru-RU" sz="1400" b="1" dirty="0">
                <a:solidFill>
                  <a:srgbClr val="1B3281"/>
                </a:solidFill>
              </a:rPr>
            </a:br>
            <a:endParaRPr lang="ru-RU" sz="1400" b="1" dirty="0">
              <a:solidFill>
                <a:srgbClr val="1B3281"/>
              </a:solidFill>
            </a:endParaRPr>
          </a:p>
          <a:p>
            <a:pPr algn="ctr"/>
            <a:r>
              <a:rPr lang="ru-RU" sz="1400" b="1" dirty="0">
                <a:solidFill>
                  <a:srgbClr val="1B3281"/>
                </a:solidFill>
              </a:rPr>
              <a:t>КВАНТОРИУМ</a:t>
            </a:r>
            <a:br>
              <a:rPr lang="ru-RU" sz="1400" b="1" dirty="0">
                <a:solidFill>
                  <a:srgbClr val="1B3281"/>
                </a:solidFill>
              </a:rPr>
            </a:br>
            <a:endParaRPr lang="ru-RU" sz="1400" b="1" dirty="0">
              <a:solidFill>
                <a:srgbClr val="1B3281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1B3281"/>
                </a:solidFill>
              </a:rPr>
              <a:t>ПЕДВУЗЫ</a:t>
            </a:r>
          </a:p>
          <a:p>
            <a:pPr algn="ctr"/>
            <a:r>
              <a:rPr lang="ru-RU" sz="1400" b="1" dirty="0" smtClean="0">
                <a:solidFill>
                  <a:srgbClr val="1B3281"/>
                </a:solidFill>
              </a:rPr>
              <a:t/>
            </a:r>
            <a:br>
              <a:rPr lang="ru-RU" sz="1400" b="1" dirty="0" smtClean="0">
                <a:solidFill>
                  <a:srgbClr val="1B3281"/>
                </a:solidFill>
              </a:rPr>
            </a:br>
            <a:r>
              <a:rPr lang="ru-RU" sz="1400" b="1" dirty="0" smtClean="0">
                <a:solidFill>
                  <a:srgbClr val="1B3281"/>
                </a:solidFill>
              </a:rPr>
              <a:t>ИРО</a:t>
            </a:r>
            <a:endParaRPr lang="ru-RU" sz="1400" b="1" dirty="0">
              <a:solidFill>
                <a:srgbClr val="1B3281"/>
              </a:solidFill>
            </a:endParaRPr>
          </a:p>
        </p:txBody>
      </p:sp>
      <p:sp>
        <p:nvSpPr>
          <p:cNvPr id="19" name="Стрелка: влево-вправо 18">
            <a:extLst>
              <a:ext uri="{FF2B5EF4-FFF2-40B4-BE49-F238E27FC236}">
                <a16:creationId xmlns:a16="http://schemas.microsoft.com/office/drawing/2014/main" id="{57BFAECA-8796-42BD-B777-2DC9AABCA6EE}"/>
              </a:ext>
            </a:extLst>
          </p:cNvPr>
          <p:cNvSpPr/>
          <p:nvPr/>
        </p:nvSpPr>
        <p:spPr>
          <a:xfrm rot="18900000">
            <a:off x="8410293" y="4804203"/>
            <a:ext cx="831326" cy="362918"/>
          </a:xfrm>
          <a:prstGeom prst="leftRightArrow">
            <a:avLst>
              <a:gd name="adj1" fmla="val 21428"/>
              <a:gd name="adj2" fmla="val 50000"/>
            </a:avLst>
          </a:prstGeom>
          <a:solidFill>
            <a:srgbClr val="64B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20" name="Стрелка: влево-вправо 19">
            <a:extLst>
              <a:ext uri="{FF2B5EF4-FFF2-40B4-BE49-F238E27FC236}">
                <a16:creationId xmlns:a16="http://schemas.microsoft.com/office/drawing/2014/main" id="{3D4243EA-9253-4567-BB9F-EE675DBA1928}"/>
              </a:ext>
            </a:extLst>
          </p:cNvPr>
          <p:cNvSpPr/>
          <p:nvPr/>
        </p:nvSpPr>
        <p:spPr>
          <a:xfrm rot="18900000">
            <a:off x="6290874" y="2888507"/>
            <a:ext cx="831326" cy="362918"/>
          </a:xfrm>
          <a:prstGeom prst="leftRightArrow">
            <a:avLst>
              <a:gd name="adj1" fmla="val 21428"/>
              <a:gd name="adj2" fmla="val 50000"/>
            </a:avLst>
          </a:prstGeom>
          <a:solidFill>
            <a:srgbClr val="64B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21" name="Стрелка: влево-вправо 20">
            <a:extLst>
              <a:ext uri="{FF2B5EF4-FFF2-40B4-BE49-F238E27FC236}">
                <a16:creationId xmlns:a16="http://schemas.microsoft.com/office/drawing/2014/main" id="{91809544-CE36-460E-86A3-FD211FD59AD7}"/>
              </a:ext>
            </a:extLst>
          </p:cNvPr>
          <p:cNvSpPr/>
          <p:nvPr/>
        </p:nvSpPr>
        <p:spPr>
          <a:xfrm rot="13500000">
            <a:off x="8353030" y="2888507"/>
            <a:ext cx="831326" cy="362918"/>
          </a:xfrm>
          <a:prstGeom prst="leftRightArrow">
            <a:avLst>
              <a:gd name="adj1" fmla="val 21428"/>
              <a:gd name="adj2" fmla="val 50000"/>
            </a:avLst>
          </a:prstGeom>
          <a:solidFill>
            <a:srgbClr val="64B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22" name="Стрелка: влево-вправо 21">
            <a:extLst>
              <a:ext uri="{FF2B5EF4-FFF2-40B4-BE49-F238E27FC236}">
                <a16:creationId xmlns:a16="http://schemas.microsoft.com/office/drawing/2014/main" id="{084AC999-B2E1-4C9B-8497-F022A290FE88}"/>
              </a:ext>
            </a:extLst>
          </p:cNvPr>
          <p:cNvSpPr/>
          <p:nvPr/>
        </p:nvSpPr>
        <p:spPr>
          <a:xfrm rot="13500000">
            <a:off x="6284694" y="4847383"/>
            <a:ext cx="831326" cy="362918"/>
          </a:xfrm>
          <a:prstGeom prst="leftRightArrow">
            <a:avLst>
              <a:gd name="adj1" fmla="val 21428"/>
              <a:gd name="adj2" fmla="val 50000"/>
            </a:avLst>
          </a:prstGeom>
          <a:solidFill>
            <a:srgbClr val="64B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F4D71A-D902-4190-A5D6-952176FA5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86" y="1556515"/>
            <a:ext cx="3357849" cy="2598639"/>
          </a:xfrm>
          <a:prstGeom prst="rect">
            <a:avLst/>
          </a:prstGeom>
        </p:spPr>
      </p:pic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24E161C2-C6E5-4C73-9206-4B48E49C7A84}"/>
              </a:ext>
            </a:extLst>
          </p:cNvPr>
          <p:cNvSpPr/>
          <p:nvPr/>
        </p:nvSpPr>
        <p:spPr>
          <a:xfrm>
            <a:off x="8925353" y="5110938"/>
            <a:ext cx="1262978" cy="1050060"/>
          </a:xfrm>
          <a:custGeom>
            <a:avLst/>
            <a:gdLst>
              <a:gd name="connsiteX0" fmla="*/ 0 w 2407326"/>
              <a:gd name="connsiteY0" fmla="*/ 120366 h 1203663"/>
              <a:gd name="connsiteX1" fmla="*/ 120366 w 2407326"/>
              <a:gd name="connsiteY1" fmla="*/ 0 h 1203663"/>
              <a:gd name="connsiteX2" fmla="*/ 2286960 w 2407326"/>
              <a:gd name="connsiteY2" fmla="*/ 0 h 1203663"/>
              <a:gd name="connsiteX3" fmla="*/ 2407326 w 2407326"/>
              <a:gd name="connsiteY3" fmla="*/ 120366 h 1203663"/>
              <a:gd name="connsiteX4" fmla="*/ 2407326 w 2407326"/>
              <a:gd name="connsiteY4" fmla="*/ 1083297 h 1203663"/>
              <a:gd name="connsiteX5" fmla="*/ 2286960 w 2407326"/>
              <a:gd name="connsiteY5" fmla="*/ 1203663 h 1203663"/>
              <a:gd name="connsiteX6" fmla="*/ 120366 w 2407326"/>
              <a:gd name="connsiteY6" fmla="*/ 1203663 h 1203663"/>
              <a:gd name="connsiteX7" fmla="*/ 0 w 2407326"/>
              <a:gd name="connsiteY7" fmla="*/ 1083297 h 1203663"/>
              <a:gd name="connsiteX8" fmla="*/ 0 w 2407326"/>
              <a:gd name="connsiteY8" fmla="*/ 120366 h 120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7326" h="1203663">
                <a:moveTo>
                  <a:pt x="0" y="120366"/>
                </a:moveTo>
                <a:cubicBezTo>
                  <a:pt x="0" y="53890"/>
                  <a:pt x="53890" y="0"/>
                  <a:pt x="120366" y="0"/>
                </a:cubicBezTo>
                <a:lnTo>
                  <a:pt x="2286960" y="0"/>
                </a:lnTo>
                <a:cubicBezTo>
                  <a:pt x="2353436" y="0"/>
                  <a:pt x="2407326" y="53890"/>
                  <a:pt x="2407326" y="120366"/>
                </a:cubicBezTo>
                <a:lnTo>
                  <a:pt x="2407326" y="1083297"/>
                </a:lnTo>
                <a:cubicBezTo>
                  <a:pt x="2407326" y="1149773"/>
                  <a:pt x="2353436" y="1203663"/>
                  <a:pt x="2286960" y="1203663"/>
                </a:cubicBezTo>
                <a:lnTo>
                  <a:pt x="120366" y="1203663"/>
                </a:lnTo>
                <a:cubicBezTo>
                  <a:pt x="53890" y="1203663"/>
                  <a:pt x="0" y="1149773"/>
                  <a:pt x="0" y="1083297"/>
                </a:cubicBezTo>
                <a:lnTo>
                  <a:pt x="0" y="120366"/>
                </a:lnTo>
                <a:close/>
              </a:path>
            </a:pathLst>
          </a:custGeom>
          <a:solidFill>
            <a:srgbClr val="64BDE1"/>
          </a:solidFill>
          <a:ln>
            <a:noFill/>
          </a:ln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109" tIns="101109" rIns="101109" bIns="101109" numCol="1" spcCol="1270" anchor="ctr" anchorCtr="0">
            <a:noAutofit/>
          </a:bodyPr>
          <a:lstStyle/>
          <a:p>
            <a:pPr algn="ctr" defTabSz="80650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Мастерские СПО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7957C02E-3529-44BA-B557-AF9EBFF16509}"/>
              </a:ext>
            </a:extLst>
          </p:cNvPr>
          <p:cNvSpPr/>
          <p:nvPr/>
        </p:nvSpPr>
        <p:spPr>
          <a:xfrm>
            <a:off x="8825956" y="1940232"/>
            <a:ext cx="1262978" cy="1050060"/>
          </a:xfrm>
          <a:custGeom>
            <a:avLst/>
            <a:gdLst>
              <a:gd name="connsiteX0" fmla="*/ 0 w 2407326"/>
              <a:gd name="connsiteY0" fmla="*/ 120366 h 1203663"/>
              <a:gd name="connsiteX1" fmla="*/ 120366 w 2407326"/>
              <a:gd name="connsiteY1" fmla="*/ 0 h 1203663"/>
              <a:gd name="connsiteX2" fmla="*/ 2286960 w 2407326"/>
              <a:gd name="connsiteY2" fmla="*/ 0 h 1203663"/>
              <a:gd name="connsiteX3" fmla="*/ 2407326 w 2407326"/>
              <a:gd name="connsiteY3" fmla="*/ 120366 h 1203663"/>
              <a:gd name="connsiteX4" fmla="*/ 2407326 w 2407326"/>
              <a:gd name="connsiteY4" fmla="*/ 1083297 h 1203663"/>
              <a:gd name="connsiteX5" fmla="*/ 2286960 w 2407326"/>
              <a:gd name="connsiteY5" fmla="*/ 1203663 h 1203663"/>
              <a:gd name="connsiteX6" fmla="*/ 120366 w 2407326"/>
              <a:gd name="connsiteY6" fmla="*/ 1203663 h 1203663"/>
              <a:gd name="connsiteX7" fmla="*/ 0 w 2407326"/>
              <a:gd name="connsiteY7" fmla="*/ 1083297 h 1203663"/>
              <a:gd name="connsiteX8" fmla="*/ 0 w 2407326"/>
              <a:gd name="connsiteY8" fmla="*/ 120366 h 120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7326" h="1203663">
                <a:moveTo>
                  <a:pt x="0" y="120366"/>
                </a:moveTo>
                <a:cubicBezTo>
                  <a:pt x="0" y="53890"/>
                  <a:pt x="53890" y="0"/>
                  <a:pt x="120366" y="0"/>
                </a:cubicBezTo>
                <a:lnTo>
                  <a:pt x="2286960" y="0"/>
                </a:lnTo>
                <a:cubicBezTo>
                  <a:pt x="2353436" y="0"/>
                  <a:pt x="2407326" y="53890"/>
                  <a:pt x="2407326" y="120366"/>
                </a:cubicBezTo>
                <a:lnTo>
                  <a:pt x="2407326" y="1083297"/>
                </a:lnTo>
                <a:cubicBezTo>
                  <a:pt x="2407326" y="1149773"/>
                  <a:pt x="2353436" y="1203663"/>
                  <a:pt x="2286960" y="1203663"/>
                </a:cubicBezTo>
                <a:lnTo>
                  <a:pt x="120366" y="1203663"/>
                </a:lnTo>
                <a:cubicBezTo>
                  <a:pt x="53890" y="1203663"/>
                  <a:pt x="0" y="1149773"/>
                  <a:pt x="0" y="1083297"/>
                </a:cubicBezTo>
                <a:lnTo>
                  <a:pt x="0" y="120366"/>
                </a:lnTo>
                <a:close/>
              </a:path>
            </a:pathLst>
          </a:custGeom>
          <a:solidFill>
            <a:srgbClr val="64BDE1"/>
          </a:solidFill>
          <a:ln>
            <a:noFill/>
          </a:ln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109" tIns="101109" rIns="101109" bIns="101109" numCol="1" spcCol="1270" anchor="ctr" anchorCtr="0">
            <a:noAutofit/>
          </a:bodyPr>
          <a:lstStyle/>
          <a:p>
            <a:pPr algn="ctr" defTabSz="80650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центры поддержки одаренных детей</a:t>
            </a: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77A02685-F638-45CE-952B-C6ACF3F820A6}"/>
              </a:ext>
            </a:extLst>
          </p:cNvPr>
          <p:cNvSpPr/>
          <p:nvPr/>
        </p:nvSpPr>
        <p:spPr>
          <a:xfrm>
            <a:off x="5397091" y="5042721"/>
            <a:ext cx="1262978" cy="1050060"/>
          </a:xfrm>
          <a:custGeom>
            <a:avLst/>
            <a:gdLst>
              <a:gd name="connsiteX0" fmla="*/ 0 w 2407326"/>
              <a:gd name="connsiteY0" fmla="*/ 120366 h 1203663"/>
              <a:gd name="connsiteX1" fmla="*/ 120366 w 2407326"/>
              <a:gd name="connsiteY1" fmla="*/ 0 h 1203663"/>
              <a:gd name="connsiteX2" fmla="*/ 2286960 w 2407326"/>
              <a:gd name="connsiteY2" fmla="*/ 0 h 1203663"/>
              <a:gd name="connsiteX3" fmla="*/ 2407326 w 2407326"/>
              <a:gd name="connsiteY3" fmla="*/ 120366 h 1203663"/>
              <a:gd name="connsiteX4" fmla="*/ 2407326 w 2407326"/>
              <a:gd name="connsiteY4" fmla="*/ 1083297 h 1203663"/>
              <a:gd name="connsiteX5" fmla="*/ 2286960 w 2407326"/>
              <a:gd name="connsiteY5" fmla="*/ 1203663 h 1203663"/>
              <a:gd name="connsiteX6" fmla="*/ 120366 w 2407326"/>
              <a:gd name="connsiteY6" fmla="*/ 1203663 h 1203663"/>
              <a:gd name="connsiteX7" fmla="*/ 0 w 2407326"/>
              <a:gd name="connsiteY7" fmla="*/ 1083297 h 1203663"/>
              <a:gd name="connsiteX8" fmla="*/ 0 w 2407326"/>
              <a:gd name="connsiteY8" fmla="*/ 120366 h 120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7326" h="1203663">
                <a:moveTo>
                  <a:pt x="0" y="120366"/>
                </a:moveTo>
                <a:cubicBezTo>
                  <a:pt x="0" y="53890"/>
                  <a:pt x="53890" y="0"/>
                  <a:pt x="120366" y="0"/>
                </a:cubicBezTo>
                <a:lnTo>
                  <a:pt x="2286960" y="0"/>
                </a:lnTo>
                <a:cubicBezTo>
                  <a:pt x="2353436" y="0"/>
                  <a:pt x="2407326" y="53890"/>
                  <a:pt x="2407326" y="120366"/>
                </a:cubicBezTo>
                <a:lnTo>
                  <a:pt x="2407326" y="1083297"/>
                </a:lnTo>
                <a:cubicBezTo>
                  <a:pt x="2407326" y="1149773"/>
                  <a:pt x="2353436" y="1203663"/>
                  <a:pt x="2286960" y="1203663"/>
                </a:cubicBezTo>
                <a:lnTo>
                  <a:pt x="120366" y="1203663"/>
                </a:lnTo>
                <a:cubicBezTo>
                  <a:pt x="53890" y="1203663"/>
                  <a:pt x="0" y="1149773"/>
                  <a:pt x="0" y="1083297"/>
                </a:cubicBezTo>
                <a:lnTo>
                  <a:pt x="0" y="120366"/>
                </a:lnTo>
                <a:close/>
              </a:path>
            </a:pathLst>
          </a:custGeom>
          <a:solidFill>
            <a:srgbClr val="64BDE1"/>
          </a:solidFill>
          <a:ln>
            <a:noFill/>
          </a:ln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109" tIns="101109" rIns="101109" bIns="101109" numCol="1" spcCol="1270" anchor="ctr" anchorCtr="0">
            <a:noAutofit/>
          </a:bodyPr>
          <a:lstStyle/>
          <a:p>
            <a:pPr algn="ctr" defTabSz="80650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ЦОПП</a:t>
            </a:r>
          </a:p>
        </p:txBody>
      </p:sp>
      <p:sp>
        <p:nvSpPr>
          <p:cNvPr id="24" name="Полилиния: фигура 13">
            <a:extLst>
              <a:ext uri="{FF2B5EF4-FFF2-40B4-BE49-F238E27FC236}">
                <a16:creationId xmlns:a16="http://schemas.microsoft.com/office/drawing/2014/main" id="{9CEA3607-CA93-4572-B6B0-FEAF47A24B6A}"/>
              </a:ext>
            </a:extLst>
          </p:cNvPr>
          <p:cNvSpPr/>
          <p:nvPr/>
        </p:nvSpPr>
        <p:spPr>
          <a:xfrm>
            <a:off x="5075177" y="1865523"/>
            <a:ext cx="1554366" cy="1091941"/>
          </a:xfrm>
          <a:custGeom>
            <a:avLst/>
            <a:gdLst>
              <a:gd name="connsiteX0" fmla="*/ 0 w 3100299"/>
              <a:gd name="connsiteY0" fmla="*/ 120366 h 1203663"/>
              <a:gd name="connsiteX1" fmla="*/ 120366 w 3100299"/>
              <a:gd name="connsiteY1" fmla="*/ 0 h 1203663"/>
              <a:gd name="connsiteX2" fmla="*/ 2979933 w 3100299"/>
              <a:gd name="connsiteY2" fmla="*/ 0 h 1203663"/>
              <a:gd name="connsiteX3" fmla="*/ 3100299 w 3100299"/>
              <a:gd name="connsiteY3" fmla="*/ 120366 h 1203663"/>
              <a:gd name="connsiteX4" fmla="*/ 3100299 w 3100299"/>
              <a:gd name="connsiteY4" fmla="*/ 1083297 h 1203663"/>
              <a:gd name="connsiteX5" fmla="*/ 2979933 w 3100299"/>
              <a:gd name="connsiteY5" fmla="*/ 1203663 h 1203663"/>
              <a:gd name="connsiteX6" fmla="*/ 120366 w 3100299"/>
              <a:gd name="connsiteY6" fmla="*/ 1203663 h 1203663"/>
              <a:gd name="connsiteX7" fmla="*/ 0 w 3100299"/>
              <a:gd name="connsiteY7" fmla="*/ 1083297 h 1203663"/>
              <a:gd name="connsiteX8" fmla="*/ 0 w 3100299"/>
              <a:gd name="connsiteY8" fmla="*/ 120366 h 120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0299" h="1203663">
                <a:moveTo>
                  <a:pt x="0" y="120366"/>
                </a:moveTo>
                <a:cubicBezTo>
                  <a:pt x="0" y="53890"/>
                  <a:pt x="53890" y="0"/>
                  <a:pt x="120366" y="0"/>
                </a:cubicBezTo>
                <a:lnTo>
                  <a:pt x="2979933" y="0"/>
                </a:lnTo>
                <a:cubicBezTo>
                  <a:pt x="3046409" y="0"/>
                  <a:pt x="3100299" y="53890"/>
                  <a:pt x="3100299" y="120366"/>
                </a:cubicBezTo>
                <a:lnTo>
                  <a:pt x="3100299" y="1083297"/>
                </a:lnTo>
                <a:cubicBezTo>
                  <a:pt x="3100299" y="1149773"/>
                  <a:pt x="3046409" y="1203663"/>
                  <a:pt x="2979933" y="1203663"/>
                </a:cubicBezTo>
                <a:lnTo>
                  <a:pt x="120366" y="1203663"/>
                </a:lnTo>
                <a:cubicBezTo>
                  <a:pt x="53890" y="1203663"/>
                  <a:pt x="0" y="1149773"/>
                  <a:pt x="0" y="1083297"/>
                </a:cubicBezTo>
                <a:lnTo>
                  <a:pt x="0" y="120366"/>
                </a:lnTo>
                <a:close/>
              </a:path>
            </a:pathLst>
          </a:custGeom>
          <a:solidFill>
            <a:srgbClr val="64BDE1"/>
          </a:solidFill>
          <a:ln>
            <a:noFill/>
          </a:ln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196" tIns="94196" rIns="94196" bIns="94196" numCol="1" spcCol="1270" anchor="ctr" anchorCtr="0">
            <a:noAutofit/>
          </a:bodyPr>
          <a:lstStyle/>
          <a:p>
            <a:pPr algn="ctr" defTabSz="7258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52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br>
              <a:rPr lang="ru-RU" sz="1452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52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ЦТ</a:t>
            </a:r>
            <a:endParaRPr lang="ru-RU" sz="1452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292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6964</TotalTime>
  <Words>458</Words>
  <Application>Microsoft Office PowerPoint</Application>
  <PresentationFormat>Произвольный</PresentationFormat>
  <Paragraphs>100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Arial Unicode MS</vt:lpstr>
      <vt:lpstr>Calibri</vt:lpstr>
      <vt:lpstr>Calibri Light</vt:lpstr>
      <vt:lpstr>Roboto</vt:lpstr>
      <vt:lpstr>Roboto Black</vt:lpstr>
      <vt:lpstr>Times New Roman</vt:lpstr>
      <vt:lpstr>Verdana</vt:lpstr>
      <vt:lpstr>Wingdings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Бирюк Евгений Михайлович</cp:lastModifiedBy>
  <cp:revision>55</cp:revision>
  <cp:lastPrinted>2022-10-07T08:37:10Z</cp:lastPrinted>
  <dcterms:created xsi:type="dcterms:W3CDTF">2022-04-19T12:39:11Z</dcterms:created>
  <dcterms:modified xsi:type="dcterms:W3CDTF">2022-10-07T08:39:57Z</dcterms:modified>
</cp:coreProperties>
</file>