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85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6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7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1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31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9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7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6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8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3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0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9D29B2-18CD-469C-BBD9-13B199FFA1E4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1DFD46-74F4-49FA-9D1E-230F6E0179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77669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030571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ритмического чувства у дошкольников с ТНР в условиях инклюзии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276578"/>
            <a:ext cx="9070848" cy="1097280"/>
          </a:xfrm>
        </p:spPr>
        <p:txBody>
          <a:bodyPr>
            <a:noAutofit/>
          </a:bodyPr>
          <a:lstStyle/>
          <a:p>
            <a:r>
              <a:rPr lang="ru-RU" sz="2400" dirty="0"/>
              <a:t>к</a:t>
            </a:r>
            <a:r>
              <a:rPr lang="ru-RU" sz="2400" dirty="0" smtClean="0"/>
              <a:t>.п.н., доцент кафедры логопедии и клиники дизонтогенеза ИСО УрГПУ</a:t>
            </a:r>
            <a:br>
              <a:rPr lang="ru-RU" sz="2400" dirty="0" smtClean="0"/>
            </a:br>
            <a:r>
              <a:rPr lang="ru-RU" sz="2400" b="1" dirty="0" smtClean="0"/>
              <a:t> Каракулова </a:t>
            </a:r>
            <a:r>
              <a:rPr lang="ru-RU" sz="2400" b="1" dirty="0"/>
              <a:t>Е</a:t>
            </a:r>
            <a:r>
              <a:rPr lang="ru-RU" sz="2400" b="1" dirty="0" smtClean="0"/>
              <a:t>лена </a:t>
            </a:r>
            <a:r>
              <a:rPr lang="ru-RU" sz="2400" b="1" dirty="0"/>
              <a:t>В</a:t>
            </a:r>
            <a:r>
              <a:rPr lang="ru-RU" sz="2400" b="1" dirty="0" smtClean="0"/>
              <a:t>икторовна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563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  <a:ea typeface="Calibri" panose="020F0502020204030204" pitchFamily="34" charset="0"/>
              </a:rPr>
              <a:t>Основные направления </a:t>
            </a:r>
            <a:r>
              <a:rPr lang="ru-RU" sz="3600" dirty="0">
                <a:solidFill>
                  <a:schemeClr val="tx2">
                    <a:lumMod val="90000"/>
                  </a:schemeClr>
                </a:solidFill>
                <a:ea typeface="Calibri" panose="020F0502020204030204" pitchFamily="34" charset="0"/>
              </a:rPr>
              <a:t>работы по формированию ритмического чувства у детей с ТНР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075" y="2912012"/>
            <a:ext cx="10170943" cy="3418449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40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Нормализация биологических, физиологических ритмов. 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40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моторного ритма.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речевого 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ритма</a:t>
            </a:r>
            <a:r>
              <a:rPr lang="ru-RU" sz="4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Технологии и методики работы по формированию ритмического чувства у дошкольников</a:t>
            </a:r>
            <a:endParaRPr lang="ru-RU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050" name="Picture 2" descr="https://pbs.twimg.com/media/C22wNynXUAAmsqR.jpg: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616" y="2180492"/>
            <a:ext cx="3387234" cy="41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97083" y="2954215"/>
            <a:ext cx="6555545" cy="28135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Юлия Олеговна Филатова, 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Нина Николаевна Гончарова,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Елена Владимировна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Прокопенко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7801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071" y="558186"/>
            <a:ext cx="10058400" cy="155196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2">
                    <a:lumMod val="90000"/>
                  </a:schemeClr>
                </a:solidFill>
                <a:ea typeface="Calibri" panose="020F0502020204030204" pitchFamily="34" charset="0"/>
              </a:rPr>
              <a:t>Игровые методики по развитию чувства ритма у детей дошкольного </a:t>
            </a: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ea typeface="Calibri" panose="020F0502020204030204" pitchFamily="34" charset="0"/>
              </a:rPr>
              <a:t>возраста </a:t>
            </a:r>
            <a:br>
              <a:rPr lang="ru-RU" sz="4000" dirty="0" smtClean="0">
                <a:solidFill>
                  <a:schemeClr val="tx2">
                    <a:lumMod val="90000"/>
                  </a:schemeClr>
                </a:solidFill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ea typeface="Calibri" panose="020F0502020204030204" pitchFamily="34" charset="0"/>
              </a:rPr>
              <a:t>(Т.Э. </a:t>
            </a:r>
            <a:r>
              <a:rPr lang="ru-RU" sz="4000" dirty="0" err="1" smtClean="0">
                <a:solidFill>
                  <a:schemeClr val="tx2">
                    <a:lumMod val="90000"/>
                  </a:schemeClr>
                </a:solidFill>
                <a:ea typeface="Calibri" panose="020F0502020204030204" pitchFamily="34" charset="0"/>
              </a:rPr>
              <a:t>Тютюнникова</a:t>
            </a: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ea typeface="Calibri" panose="020F0502020204030204" pitchFamily="34" charset="0"/>
              </a:rPr>
              <a:t>)</a:t>
            </a:r>
            <a:endParaRPr lang="ru-RU" sz="40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5717" y="2412926"/>
            <a:ext cx="4092736" cy="39322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521" y="2479039"/>
            <a:ext cx="2485599" cy="38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8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055" y="689317"/>
            <a:ext cx="10058400" cy="1167619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indent="450215">
              <a:lnSpc>
                <a:spcPct val="10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Звучащие </a:t>
            </a: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жесты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ритмичная игра звуками своего тела, игра на его поверхностях: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791" y="2103119"/>
            <a:ext cx="10550769" cy="4171071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хлопки (звонкие – всей ладонью, тихие – согнутыми ладонями, потирание ладоней и др.);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шлепки (по коленям, по бёдрам, по груди, по бокам);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притопы (всей стопой, пяткой, носком);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270510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щелчки (пальцами в воздухе, по коленям, по надутым щекам).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77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79413"/>
            <a:ext cx="10058400" cy="517525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литературы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51351" y="896694"/>
            <a:ext cx="11142418" cy="546893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Аксанова, Т. Ю.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Логопедическая ритмика в системе коррекционной работы с дошкольниками с ОНР [Текст]: учебно-методическое пособие / Т. Ю. Аксанова. – Санкт-Петербург : ДЕТСТВО-ПРЕСС, 2009. – 40 с.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Визель</a:t>
            </a: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Т. Г.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Коррекция заикания у детей / Т. Г. </a:t>
            </a:r>
            <a:r>
              <a:rPr lang="ru-R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Визель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— Москва : АСТ </a:t>
            </a:r>
            <a:r>
              <a:rPr lang="ru-R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2009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Волкова, Г. А. Логопедическая ритмика : учеб. для студ. </a:t>
            </a:r>
            <a:r>
              <a:rPr lang="ru-R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учеб. заведений / Г. А. Волкова. – Москва : </a:t>
            </a:r>
            <a:r>
              <a:rPr lang="ru-R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Гуманит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изд. центр ВЛАДОС, 2002. – 272 с.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Каракулова, Е.В.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Коррекционная фонологоритмика : учебно-методическое пособие / Е. В. Каракулова. – Урал. гос. </a:t>
            </a:r>
            <a:r>
              <a:rPr lang="ru-R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ун-т. – Екатеринбург : [б. и.], 2018. – 111 с.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Лопухина И.С. 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Логопедия - речь, ритм, движение: Пособие для логопедов и родителей . – Санкт-Петербург : Дельта, 1997. – 256 с.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Музыкальное воспитание детей с проблемами в развитии и коррекционная ритмика : Учеб. пособие для студ. сред. </a:t>
            </a:r>
            <a:r>
              <a:rPr lang="ru-RU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учеб. заведений / Е. А. Медведева, Л. Н. Комиссарова, Г. Р. Шашкина, О. Л. Сергеева; Под ред. Е. А. Медведевой.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Москва : Издательский центр «Академия», 2002. — 224 с.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</a:tabLst>
            </a:pPr>
            <a:r>
              <a:rPr lang="ru-R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Филатова, Ю. О.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Логоритмика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: Технология развития моторного и речевого ритмов у детей с нарушениями речи: Учебно-методическое пособие / Ю. О. Филатова, Н. Н. Гончарова, Е. В. Прокопенко / под редакцией Л. И. Беляковой. – Москва : Национальный книжный центр, 2017. – 208 с. (Логопедические технологии.)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30555" algn="l"/>
                <a:tab pos="900430" algn="l"/>
              </a:tabLst>
            </a:pP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Тютюнникова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Т.Э. Элементарное </a:t>
            </a:r>
            <a:r>
              <a:rPr lang="ru-RU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музицирование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 дошкольниками :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музыка, речь, движение – Москва : «УРСС», 2002г.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291856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04" y="1573846"/>
            <a:ext cx="5880296" cy="463066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451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6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Тяжелые нарушения речи у детей дошкольного возраста: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7138" y="2757268"/>
            <a:ext cx="10058400" cy="3474720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ОНР</a:t>
            </a:r>
          </a:p>
          <a:p>
            <a:endParaRPr lang="ru-RU" sz="32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3200" dirty="0"/>
              <a:t>а</a:t>
            </a:r>
            <a:r>
              <a:rPr lang="ru-RU" sz="3200" dirty="0" smtClean="0"/>
              <a:t>лалия</a:t>
            </a:r>
          </a:p>
          <a:p>
            <a:r>
              <a:rPr lang="ru-RU" sz="3200" dirty="0"/>
              <a:t>д</a:t>
            </a:r>
            <a:r>
              <a:rPr lang="ru-RU" sz="3200" dirty="0" smtClean="0"/>
              <a:t>изартрия</a:t>
            </a:r>
          </a:p>
          <a:p>
            <a:r>
              <a:rPr lang="ru-RU" sz="3200" dirty="0" smtClean="0"/>
              <a:t>заикание</a:t>
            </a:r>
          </a:p>
          <a:p>
            <a:r>
              <a:rPr lang="ru-RU" sz="3200" dirty="0"/>
              <a:t>р</a:t>
            </a:r>
            <a:r>
              <a:rPr lang="ru-RU" sz="3200" dirty="0" smtClean="0"/>
              <a:t>инолалия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953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Логопедическая помощь дошкольникам с ТНР: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968282"/>
            <a:ext cx="10058400" cy="306675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Логопедические группы</a:t>
            </a:r>
          </a:p>
          <a:p>
            <a:r>
              <a:rPr lang="ru-RU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Логопедические пункты</a:t>
            </a:r>
            <a:endParaRPr lang="ru-RU" sz="4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1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ea typeface="Calibri" panose="020F0502020204030204" pitchFamily="34" charset="0"/>
              </a:rPr>
              <a:t>О формировании </a:t>
            </a:r>
            <a:r>
              <a:rPr lang="ru-RU" sz="4400" dirty="0">
                <a:solidFill>
                  <a:schemeClr val="tx2">
                    <a:lumMod val="90000"/>
                  </a:schemeClr>
                </a:solidFill>
                <a:ea typeface="Calibri" panose="020F0502020204030204" pitchFamily="34" charset="0"/>
              </a:rPr>
              <a:t>у дошкольников с ТНР ритмического чувства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419642"/>
            <a:ext cx="10058400" cy="3896751"/>
          </a:xfrm>
        </p:spPr>
        <p:txBody>
          <a:bodyPr>
            <a:normAutofit/>
          </a:bodyPr>
          <a:lstStyle/>
          <a:p>
            <a:r>
              <a:rPr lang="ru-RU" sz="2800" dirty="0"/>
              <a:t>Т. Г. </a:t>
            </a:r>
            <a:r>
              <a:rPr lang="ru-RU" sz="2800" dirty="0" err="1"/>
              <a:t>Визель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Г</a:t>
            </a:r>
            <a:r>
              <a:rPr lang="ru-RU" sz="2800" dirty="0"/>
              <a:t>. А. Волкова, </a:t>
            </a:r>
            <a:endParaRPr lang="ru-RU" sz="2800" dirty="0" smtClean="0"/>
          </a:p>
          <a:p>
            <a:r>
              <a:rPr lang="ru-RU" sz="2800" dirty="0" smtClean="0"/>
              <a:t>З.А. Репина,</a:t>
            </a:r>
          </a:p>
          <a:p>
            <a:r>
              <a:rPr lang="ru-RU" sz="2800" dirty="0" smtClean="0"/>
              <a:t>Н</a:t>
            </a:r>
            <a:r>
              <a:rPr lang="ru-RU" sz="2800" dirty="0"/>
              <a:t>. В. </a:t>
            </a:r>
            <a:r>
              <a:rPr lang="ru-RU" sz="2800" dirty="0" err="1"/>
              <a:t>Микляева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smtClean="0"/>
              <a:t>А</a:t>
            </a:r>
            <a:r>
              <a:rPr lang="ru-RU" sz="2800" dirty="0"/>
              <a:t>. Я. Мухина, </a:t>
            </a:r>
            <a:endParaRPr lang="ru-RU" sz="2800" dirty="0" smtClean="0"/>
          </a:p>
          <a:p>
            <a:r>
              <a:rPr lang="ru-RU" sz="2800" dirty="0" smtClean="0"/>
              <a:t>Ю.О</a:t>
            </a:r>
            <a:r>
              <a:rPr lang="ru-RU" sz="2800" dirty="0"/>
              <a:t>. Филатова </a:t>
            </a:r>
            <a:endParaRPr lang="ru-RU" sz="2800" dirty="0" smtClean="0"/>
          </a:p>
          <a:p>
            <a:r>
              <a:rPr lang="ru-RU" sz="2800" dirty="0" smtClean="0"/>
              <a:t>Г</a:t>
            </a:r>
            <a:r>
              <a:rPr lang="ru-RU" sz="2800" dirty="0"/>
              <a:t>. Р. Шашкина </a:t>
            </a:r>
            <a:r>
              <a:rPr lang="ru-RU" sz="2800" dirty="0" smtClean="0"/>
              <a:t> и др.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297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993" y="562710"/>
            <a:ext cx="10466362" cy="3995224"/>
          </a:xfrm>
        </p:spPr>
        <p:txBody>
          <a:bodyPr/>
          <a:lstStyle/>
          <a:p>
            <a:pPr indent="0" algn="just">
              <a:buNone/>
            </a:pP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Ритм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 – это </a:t>
            </a:r>
            <a:r>
              <a:rPr lang="ru-RU" sz="32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</a:t>
            </a: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имеющий отношение как к распределению движений во времени, так и к организации речи, он обеспечивает последовательное чередование речевых единиц. </a:t>
            </a:r>
            <a:endParaRPr lang="ru-RU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817" y="2801874"/>
            <a:ext cx="5177131" cy="35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9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Влияние ритма на доречевое и речевое развитие детей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6" name="Picture 2" descr="https://1.bp.blogspot.com/-QTOmPMR7qpU/YLS5uHJw7RI/AAAAAAAASHs/SYe0ULyPO50Gy0eU71q1Tzcmo5xeIIu8wCLcBGAsYHQ/w1200-h630-p-k-no-nu/original_5afe42c2cc7c3626d7575f50_5afe446ccca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16" y="2258182"/>
            <a:ext cx="7489975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58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Нарушения ритмического чувства у дошкольников с ТНР: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182" y="2729132"/>
            <a:ext cx="10944664" cy="3305908"/>
          </a:xfrm>
        </p:spPr>
        <p:txBody>
          <a:bodyPr>
            <a:noAutofit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нарушения моторного ритма;</a:t>
            </a:r>
          </a:p>
          <a:p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задержка становления ритмических процессов </a:t>
            </a:r>
            <a:r>
              <a:rPr lang="ru-RU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речи;</a:t>
            </a:r>
          </a:p>
          <a:p>
            <a:r>
              <a:rPr lang="ru-RU" sz="3200" dirty="0">
                <a:cs typeface="Times New Roman" panose="02020603050405020304" pitchFamily="18" charset="0"/>
              </a:rPr>
              <a:t>дизритмия при восприятии и воспроизведении речевых ритмов на уровне слога, слова, </a:t>
            </a:r>
            <a:r>
              <a:rPr lang="ru-RU" sz="3200" dirty="0" smtClean="0">
                <a:cs typeface="Times New Roman" panose="02020603050405020304" pitchFamily="18" charset="0"/>
              </a:rPr>
              <a:t>синтагмы.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696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190" y="506438"/>
            <a:ext cx="10058400" cy="56270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Базовые положения коррекционной работы:</a:t>
            </a:r>
            <a:endParaRPr lang="ru-RU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67" y="1195754"/>
            <a:ext cx="11211950" cy="5219113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моторная </a:t>
            </a:r>
            <a:r>
              <a:rPr lang="ru-RU" sz="2000" dirty="0"/>
              <a:t>природа неречевых и речевых ритмических </a:t>
            </a:r>
            <a:r>
              <a:rPr lang="ru-RU" sz="2000" dirty="0" smtClean="0"/>
              <a:t>процессов, общая </a:t>
            </a:r>
            <a:r>
              <a:rPr lang="ru-RU" sz="2000" dirty="0"/>
              <a:t>и речевая моторики рассматриваются в рамках физиологии формирования произвольных движений;</a:t>
            </a:r>
          </a:p>
          <a:p>
            <a:pPr lvl="0"/>
            <a:r>
              <a:rPr lang="ru-RU" sz="2000" dirty="0"/>
              <a:t>двигательные компоненты речевого навыка (речевое дыхание, голос, артикуляция) и их координация формируются в тесной взаимосвязи;</a:t>
            </a:r>
          </a:p>
          <a:p>
            <a:pPr lvl="0"/>
            <a:r>
              <a:rPr lang="ru-RU" sz="2000" dirty="0" smtClean="0"/>
              <a:t>возрастная </a:t>
            </a:r>
            <a:r>
              <a:rPr lang="ru-RU" sz="2000" dirty="0"/>
              <a:t>последовательность развития моторного ритма от временных характеристик движений к пространственным;</a:t>
            </a:r>
          </a:p>
          <a:p>
            <a:pPr lvl="0"/>
            <a:r>
              <a:rPr lang="ru-RU" sz="2000" dirty="0"/>
              <a:t>музыкальный ритм используется как инструмент формирования ритмических процессов в моторике и речи;</a:t>
            </a:r>
          </a:p>
          <a:p>
            <a:pPr lvl="0"/>
            <a:r>
              <a:rPr lang="ru-RU" sz="2000" dirty="0" smtClean="0"/>
              <a:t>учет </a:t>
            </a:r>
            <a:r>
              <a:rPr lang="ru-RU" sz="2000" dirty="0"/>
              <a:t>возрастной последовательности развития речевого ритма: слоговой ритм – словесный ритм – синтагменный ритм</a:t>
            </a:r>
            <a:r>
              <a:rPr lang="ru-RU" sz="2000" dirty="0" smtClean="0"/>
              <a:t>; синтагменных </a:t>
            </a:r>
            <a:r>
              <a:rPr lang="ru-RU" sz="2000" dirty="0"/>
              <a:t>ритмов: хорей – ямб – дактиль;</a:t>
            </a:r>
          </a:p>
          <a:p>
            <a:pPr lvl="0"/>
            <a:r>
              <a:rPr lang="ru-RU" sz="2000" dirty="0"/>
              <a:t>учет общих и специфических учет характеристик нарушения моторного и речевого ритмов при разных видах речевой патологии у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41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29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90000"/>
                  </a:schemeClr>
                </a:solidFill>
              </a:rPr>
              <a:t>Принципы работы по формированию ритмического чувства:</a:t>
            </a:r>
            <a:endParaRPr lang="ru-RU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791" y="2124222"/>
            <a:ext cx="10337409" cy="4178104"/>
          </a:xfrm>
        </p:spPr>
        <p:txBody>
          <a:bodyPr/>
          <a:lstStyle/>
          <a:p>
            <a:r>
              <a:rPr lang="ru-RU" sz="2800" dirty="0" smtClean="0"/>
              <a:t>системного подхода;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оследовательности;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истематичности;</a:t>
            </a:r>
          </a:p>
          <a:p>
            <a:r>
              <a:rPr lang="ru-RU" sz="2800" dirty="0" smtClean="0"/>
              <a:t>дифференцированного подхода;</a:t>
            </a:r>
          </a:p>
          <a:p>
            <a:r>
              <a:rPr lang="ru-RU" sz="2800" dirty="0" smtClean="0"/>
              <a:t>обходных путей;</a:t>
            </a:r>
          </a:p>
          <a:p>
            <a:r>
              <a:rPr lang="ru-RU" sz="2800" dirty="0" smtClean="0"/>
              <a:t>ортофонический принцип;</a:t>
            </a:r>
          </a:p>
          <a:p>
            <a:r>
              <a:rPr lang="ru-RU" sz="2800" dirty="0" smtClean="0"/>
              <a:t>индивидуального подхода и др.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336" y="3024554"/>
            <a:ext cx="4360984" cy="27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70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63</TotalTime>
  <Words>746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Савон</vt:lpstr>
      <vt:lpstr>Формирование ритмического чувства у дошкольников с ТНР в условиях инклюзии</vt:lpstr>
      <vt:lpstr>Тяжелые нарушения речи у детей дошкольного возраста:</vt:lpstr>
      <vt:lpstr>Логопедическая помощь дошкольникам с ТНР:</vt:lpstr>
      <vt:lpstr>О формировании у дошкольников с ТНР ритмического чувства</vt:lpstr>
      <vt:lpstr>Презентация PowerPoint</vt:lpstr>
      <vt:lpstr>Влияние ритма на доречевое и речевое развитие детей</vt:lpstr>
      <vt:lpstr>Нарушения ритмического чувства у дошкольников с ТНР:</vt:lpstr>
      <vt:lpstr>Базовые положения коррекционной работы:</vt:lpstr>
      <vt:lpstr>Принципы работы по формированию ритмического чувства:</vt:lpstr>
      <vt:lpstr>Основные направления работы по формированию ритмического чувства у детей с ТНР</vt:lpstr>
      <vt:lpstr>Технологии и методики работы по формированию ритмического чувства у дошкольников</vt:lpstr>
      <vt:lpstr>Игровые методики по развитию чувства ритма у детей дошкольного возраста  (Т.Э. Тютюнникова)</vt:lpstr>
      <vt:lpstr> Звучащие жесты – это ритмичная игра звуками своего тела, игра на его поверхностях: </vt:lpstr>
      <vt:lpstr> Список литературы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ритмического чувства у дошкольников с ТНР в условиях инклюзии</dc:title>
  <dc:creator>User</dc:creator>
  <cp:lastModifiedBy>User</cp:lastModifiedBy>
  <cp:revision>8</cp:revision>
  <dcterms:created xsi:type="dcterms:W3CDTF">2021-08-22T10:13:43Z</dcterms:created>
  <dcterms:modified xsi:type="dcterms:W3CDTF">2021-08-23T09:44:18Z</dcterms:modified>
</cp:coreProperties>
</file>