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41"/>
  </p:notesMasterIdLst>
  <p:handoutMasterIdLst>
    <p:handoutMasterId r:id="rId42"/>
  </p:handoutMasterIdLst>
  <p:sldIdLst>
    <p:sldId id="256" r:id="rId3"/>
    <p:sldId id="852" r:id="rId4"/>
    <p:sldId id="796" r:id="rId5"/>
    <p:sldId id="794" r:id="rId6"/>
    <p:sldId id="867" r:id="rId7"/>
    <p:sldId id="854" r:id="rId8"/>
    <p:sldId id="860" r:id="rId9"/>
    <p:sldId id="883" r:id="rId10"/>
    <p:sldId id="846" r:id="rId11"/>
    <p:sldId id="889" r:id="rId12"/>
    <p:sldId id="874" r:id="rId13"/>
    <p:sldId id="868" r:id="rId14"/>
    <p:sldId id="848" r:id="rId15"/>
    <p:sldId id="861" r:id="rId16"/>
    <p:sldId id="871" r:id="rId17"/>
    <p:sldId id="872" r:id="rId18"/>
    <p:sldId id="875" r:id="rId19"/>
    <p:sldId id="862" r:id="rId20"/>
    <p:sldId id="873" r:id="rId21"/>
    <p:sldId id="878" r:id="rId22"/>
    <p:sldId id="877" r:id="rId23"/>
    <p:sldId id="879" r:id="rId24"/>
    <p:sldId id="880" r:id="rId25"/>
    <p:sldId id="876" r:id="rId26"/>
    <p:sldId id="869" r:id="rId27"/>
    <p:sldId id="853" r:id="rId28"/>
    <p:sldId id="863" r:id="rId29"/>
    <p:sldId id="864" r:id="rId30"/>
    <p:sldId id="825" r:id="rId31"/>
    <p:sldId id="884" r:id="rId32"/>
    <p:sldId id="885" r:id="rId33"/>
    <p:sldId id="886" r:id="rId34"/>
    <p:sldId id="887" r:id="rId35"/>
    <p:sldId id="857" r:id="rId36"/>
    <p:sldId id="859" r:id="rId37"/>
    <p:sldId id="888" r:id="rId38"/>
    <p:sldId id="850" r:id="rId39"/>
    <p:sldId id="849" r:id="rId40"/>
  </p:sldIdLst>
  <p:sldSz cx="10693400" cy="7561263"/>
  <p:notesSz cx="67310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CC6600"/>
    <a:srgbClr val="CFF2B8"/>
    <a:srgbClr val="DAF5C7"/>
    <a:srgbClr val="E5F8D8"/>
    <a:srgbClr val="C0DED1"/>
    <a:srgbClr val="B8EB95"/>
    <a:srgbClr val="FFDA8F"/>
    <a:srgbClr val="FFFFCC"/>
    <a:srgbClr val="68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5000" autoAdjust="0"/>
  </p:normalViewPr>
  <p:slideViewPr>
    <p:cSldViewPr snapToGrid="0">
      <p:cViewPr varScale="1">
        <p:scale>
          <a:sx n="116" d="100"/>
          <a:sy n="116" d="100"/>
        </p:scale>
        <p:origin x="1212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D2D62F0-C73E-4796-AC78-70B1BFF78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2475" y="739775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07B49DA-AA6E-498F-80B5-1801EEA6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60F2F-7072-435B-B6CF-2B958454BA95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5970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B49DA-AA6E-498F-80B5-1801EEA6154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31CD-D084-4F61-8931-25B505A2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D9D0-92BB-4952-9F0B-5E14F0282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4575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58763" algn="l" defTabSz="10445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8800" indent="-260350" algn="l" defTabSz="10445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1088" indent="-263525" algn="l" defTabSz="10445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82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54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226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98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927850"/>
            <a:ext cx="2495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79" tIns="52239" rIns="104479" bIns="52239" numCol="1" anchor="t" anchorCtr="0" compatLnSpc="1">
            <a:prstTxWarp prst="textNoShape">
              <a:avLst/>
            </a:prstTxWarp>
          </a:bodyPr>
          <a:lstStyle>
            <a:lvl1pPr algn="r" defTabSz="1044575">
              <a:defRPr sz="1000"/>
            </a:lvl1pPr>
          </a:lstStyle>
          <a:p>
            <a:pPr>
              <a:defRPr/>
            </a:pPr>
            <a:fld id="{267C3908-AA98-464C-93D8-3D04B749A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ahoma" pitchFamily="34" charset="0"/>
        </a:defRPr>
      </a:lvl9pPr>
    </p:titleStyle>
    <p:bodyStyle>
      <a:lvl1pPr marL="390525" indent="-390525" algn="l" defTabSz="1044575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58763" algn="l" defTabSz="104457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8800" indent="-260350" algn="l" defTabSz="10445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1088" indent="-263525" algn="l" defTabSz="10445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82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54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226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9888" indent="-263525" algn="l" defTabSz="1044575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IGHiviqxNGveRAZQEhWslhOw7Sw9MTTa-wOhiDidcn8/edit?usp=shari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inobraz.egov66.ru/site/section?id=282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e72e4ee455edace5962f34de4c013aeb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5xwG26RJWA" TargetMode="External"/><Relationship Id="rId2" Type="http://schemas.openxmlformats.org/officeDocument/2006/relationships/hyperlink" Target="https://yadi.sk/i/mOkuNNwM_TRUI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40"/>
          <p:cNvGrpSpPr>
            <a:grpSpLocks/>
          </p:cNvGrpSpPr>
          <p:nvPr/>
        </p:nvGrpSpPr>
        <p:grpSpPr bwMode="auto">
          <a:xfrm>
            <a:off x="1136649" y="4306588"/>
            <a:ext cx="8964613" cy="39688"/>
            <a:chOff x="612" y="3162"/>
            <a:chExt cx="4829" cy="22"/>
          </a:xfrm>
        </p:grpSpPr>
        <p:sp>
          <p:nvSpPr>
            <p:cNvPr id="2054" name="Rectangle 341"/>
            <p:cNvSpPr>
              <a:spLocks noChangeArrowheads="1"/>
            </p:cNvSpPr>
            <p:nvPr/>
          </p:nvSpPr>
          <p:spPr bwMode="auto">
            <a:xfrm>
              <a:off x="612" y="3173"/>
              <a:ext cx="4829" cy="11"/>
            </a:xfrm>
            <a:prstGeom prst="rect">
              <a:avLst/>
            </a:prstGeom>
            <a:solidFill>
              <a:srgbClr val="0044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" name="Rectangle 342"/>
            <p:cNvSpPr>
              <a:spLocks noChangeArrowheads="1"/>
            </p:cNvSpPr>
            <p:nvPr/>
          </p:nvSpPr>
          <p:spPr bwMode="auto">
            <a:xfrm>
              <a:off x="612" y="3162"/>
              <a:ext cx="431" cy="11"/>
            </a:xfrm>
            <a:prstGeom prst="rect">
              <a:avLst/>
            </a:prstGeom>
            <a:solidFill>
              <a:srgbClr val="0044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52" name="Rectangle 343"/>
          <p:cNvSpPr>
            <a:spLocks noChangeArrowheads="1"/>
          </p:cNvSpPr>
          <p:nvPr/>
        </p:nvSpPr>
        <p:spPr bwMode="auto">
          <a:xfrm>
            <a:off x="1867415" y="4516524"/>
            <a:ext cx="8085138" cy="139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79" tIns="52239" rIns="104479" bIns="52239"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июнь, 2021 год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endParaRPr lang="ru-RU" alt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endParaRPr lang="ru-RU" sz="1400" dirty="0"/>
          </a:p>
          <a:p>
            <a:pPr algn="r" eaLnBrk="1" hangingPunct="1"/>
            <a:r>
              <a:rPr lang="ru-RU" sz="1400" dirty="0"/>
              <a:t>Государственной контракт </a:t>
            </a:r>
            <a:br>
              <a:rPr lang="ru-RU" sz="1400" dirty="0"/>
            </a:br>
            <a:r>
              <a:rPr lang="ru-RU" sz="1400" dirty="0"/>
              <a:t>№ 0162200011821000301 от 05 мая 2021 года</a:t>
            </a:r>
            <a:endParaRPr lang="ru-RU" altLang="ru-RU" sz="1400" dirty="0"/>
          </a:p>
        </p:txBody>
      </p:sp>
      <p:sp>
        <p:nvSpPr>
          <p:cNvPr id="9" name="Поле 3"/>
          <p:cNvSpPr txBox="1">
            <a:spLocks/>
          </p:cNvSpPr>
          <p:nvPr/>
        </p:nvSpPr>
        <p:spPr>
          <a:xfrm>
            <a:off x="1936764" y="1383956"/>
            <a:ext cx="8164498" cy="2667411"/>
          </a:xfrm>
          <a:prstGeom prst="rect">
            <a:avLst/>
          </a:prstGeom>
          <a:solidFill>
            <a:srgbClr val="DAF5C7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0510" marR="490855" indent="269875"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a typeface="Times New Roman"/>
              </a:rPr>
              <a:t>Независимая оценка качества условий осуществления образовательной деятельности организациями, осуществляющими образовательную деятельность и расположенными на территории Свердловской области, в 2021 году</a:t>
            </a:r>
            <a:br>
              <a:rPr lang="ru-RU" sz="2000" b="1" dirty="0">
                <a:solidFill>
                  <a:schemeClr val="tx1"/>
                </a:solidFill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a typeface="Times New Roman"/>
              </a:rPr>
              <a:t/>
            </a:r>
            <a:br>
              <a:rPr lang="ru-RU" sz="2000" b="1" dirty="0">
                <a:solidFill>
                  <a:schemeClr val="tx1"/>
                </a:solidFill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a typeface="Times New Roman"/>
              </a:rPr>
              <a:t>НОК УООД – 202</a:t>
            </a:r>
            <a:r>
              <a:rPr lang="en-US" sz="2000" b="1" dirty="0">
                <a:solidFill>
                  <a:schemeClr val="tx1"/>
                </a:solidFill>
                <a:ea typeface="Times New Roman"/>
              </a:rPr>
              <a:t>1</a:t>
            </a:r>
            <a:endParaRPr lang="ru-RU" sz="1200" dirty="0">
              <a:solidFill>
                <a:schemeClr val="tx1"/>
              </a:solidFill>
              <a:effectLst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10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22933"/>
              </p:ext>
            </p:extLst>
          </p:nvPr>
        </p:nvGraphicFramePr>
        <p:xfrm>
          <a:off x="475541" y="1679814"/>
          <a:ext cx="9846384" cy="6940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Опрос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онлайн-анкетирования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РАСЧЕТ НЕОБХОДИМОГО МИНИМАЛЬНОГО КОЛИЧЕСТВА ОПРОШЕННЫХ производится по формуле: 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= (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  + </a:t>
                      </a:r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14)*40/100, где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минимально необходимое количество опрошенных получателей услуг в организации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общая численность обучающихся в образовательной организации в течение календарного года, предшествующего году проведения НОК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численность обучающихся старше 14 лет в образовательной организации 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Если по расчетам </a:t>
                      </a:r>
                      <a:r>
                        <a:rPr lang="en-US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Nmin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&gt;600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то в организации опрашиваются только 600 респондентов.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опросе может принимать участие только один родитель/ законный представитель обучающегося от одного домохозяйства (семьи) </a:t>
                      </a:r>
                      <a:b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(т.е. только один представитель семьи - либо мама/ папа/бабушка/ дедушка/ опекун, а НЕ все)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11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74180"/>
              </p:ext>
            </p:extLst>
          </p:nvPr>
        </p:nvGraphicFramePr>
        <p:xfrm>
          <a:off x="475541" y="1679813"/>
          <a:ext cx="9846384" cy="469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932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Онлайн-анкетирование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осуществляется на специальной защищенной платформе.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Платформа, на которой размещена онлайн-анкета, защищена от роботизированного ввода (ботов) и многократного заполнения (принимается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только 1 анкета с одного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IP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-адреса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Получатель услуг может принять участие в оценке образовательной организации только 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однократно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Для заполнения онлайн-анкеты достаточно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перейти по ссылке опроса: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нок-</a:t>
                      </a:r>
                      <a:r>
                        <a:rPr kumimoji="0" lang="ru-RU" sz="2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ас.рф</a:t>
                      </a:r>
                      <a:r>
                        <a:rPr kumimoji="0" lang="ru-RU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(анкета откроется в браузере).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i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i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 заполнении анкеты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рекомендуется закрывать браузер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Возврат / продолжение заполнения анкеты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таком случае будет невозможен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5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12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БАННЕР «НЕЗАВИСИМАЯ ОЦЕНКА КАЧЕСТВА» НА ОФИЦИАЛЬНЫХ САЙТАХ ОО 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BA52D0F-6A37-4063-8E43-4D6F8183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4" y="3719593"/>
            <a:ext cx="3201675" cy="3186268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E4C655A-ED23-4F9C-89E7-D82B1C27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95220"/>
              </p:ext>
            </p:extLst>
          </p:nvPr>
        </p:nvGraphicFramePr>
        <p:xfrm>
          <a:off x="423508" y="1586111"/>
          <a:ext cx="9704887" cy="15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4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Пример баннера независимой оценки качества на сайте образовательной организации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 получателей услуг будет проходить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СТРОГО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ссылке Оператора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Баннер со ссылкой на анкету Оператора и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-код анкеты рекомендуется разместить на главной странице сайта в разделе НОВОСТИ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Баннер, который сейчас размещен на официальных сайтах образовательных организаций (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показать перечеркнутый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НЕАКТУАЛЕН. Анкеты, заполненные по данному баннеру, приниматься и учитываться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БУДУТ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7" name="Group 25">
            <a:extLst>
              <a:ext uri="{FF2B5EF4-FFF2-40B4-BE49-F238E27FC236}">
                <a16:creationId xmlns:a16="http://schemas.microsoft.com/office/drawing/2014/main" xmlns="" id="{D0283239-A5D4-44FB-9D71-C9C17C2EA5F7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8FAE63D2-3DCE-428E-BE83-01F0B3D97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1921D2AF-310F-427A-A4AB-43D06DDC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F309FCF0-CCCC-4CA0-9914-4A7F72F7D619}"/>
              </a:ext>
            </a:extLst>
          </p:cNvPr>
          <p:cNvGrpSpPr/>
          <p:nvPr/>
        </p:nvGrpSpPr>
        <p:grpSpPr>
          <a:xfrm>
            <a:off x="1712563" y="5377912"/>
            <a:ext cx="1821052" cy="1009274"/>
            <a:chOff x="1650569" y="4601075"/>
            <a:chExt cx="3415629" cy="197020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xmlns="" id="{7C25DA21-732E-4B16-9395-F89C85FAC1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0054" y="4601075"/>
              <a:ext cx="3169404" cy="1970206"/>
            </a:xfrm>
            <a:prstGeom prst="line">
              <a:avLst/>
            </a:prstGeom>
            <a:ln w="76200" cap="rnd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F710A629-1288-42C6-BDC8-AD004540ED4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50569" y="4650765"/>
              <a:ext cx="3415629" cy="1897269"/>
            </a:xfrm>
            <a:prstGeom prst="line">
              <a:avLst/>
            </a:prstGeom>
            <a:ln w="76200" cap="rnd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1BF01D0-D09E-4542-ACB9-05F9F745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51" y="3719593"/>
            <a:ext cx="2813883" cy="3101553"/>
          </a:xfrm>
          <a:prstGeom prst="rect">
            <a:avLst/>
          </a:prstGeom>
        </p:spPr>
      </p:pic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341F2B3B-15B8-4633-B311-64455BC9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62501"/>
              </p:ext>
            </p:extLst>
          </p:nvPr>
        </p:nvGraphicFramePr>
        <p:xfrm>
          <a:off x="4543739" y="3719593"/>
          <a:ext cx="1738648" cy="119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697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РАЗМЕСТИТЬ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БАННЕР Оператора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в: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ЛЕНТЕ БАННЕРОВ </a:t>
                      </a:r>
                    </a:p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Разделе НОВОСТИ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xmlns="" id="{038B47D3-140F-40DE-BF5E-AA247E3EBF8B}"/>
              </a:ext>
            </a:extLst>
          </p:cNvPr>
          <p:cNvCxnSpPr/>
          <p:nvPr/>
        </p:nvCxnSpPr>
        <p:spPr bwMode="auto">
          <a:xfrm>
            <a:off x="6154925" y="4726547"/>
            <a:ext cx="1030310" cy="965915"/>
          </a:xfrm>
          <a:prstGeom prst="bentConnector3">
            <a:avLst/>
          </a:prstGeom>
          <a:solidFill>
            <a:schemeClr val="accent1"/>
          </a:solidFill>
          <a:ln w="50800" cap="flat" cmpd="sng" algn="ctr">
            <a:solidFill>
              <a:srgbClr val="76B53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DB9632CD-A4B8-42FD-A315-013C8BE1F14E}"/>
              </a:ext>
            </a:extLst>
          </p:cNvPr>
          <p:cNvCxnSpPr/>
          <p:nvPr/>
        </p:nvCxnSpPr>
        <p:spPr bwMode="auto">
          <a:xfrm>
            <a:off x="6098146" y="4378817"/>
            <a:ext cx="104318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6B53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310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54452"/>
              </p:ext>
            </p:extLst>
          </p:nvPr>
        </p:nvGraphicFramePr>
        <p:xfrm>
          <a:off x="475541" y="1006142"/>
          <a:ext cx="9846384" cy="12573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92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Анкетирование.  Опрос 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заочной форме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проведения: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июня 2021 – 10 сентября 2021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Осуществляется только в образовательных организациях, расположенных в удаленных населенных пунктах, имеющих проблемы с доступностью сети Интернет (невозможностью обеспечения выполнения условия 1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IP= 1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анкета).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Перечень организаций, в которых анкетирование получателей услуг производится в заочном режиме, утверждается ОМС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Министерством образования и молодежной политики Свердловской области.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утвержденные для проведения опроса получателей услуг в заочной форме образовательные организации Оператор направляет макет анкеты получателей услуг для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тиражирования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распространения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среди получателей услуг.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Анкеты заполняются респондентами - получателями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желающими выразить свое мнение о качестве образовательной деятельности организации.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Респондентами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являются: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обучающиеся/ воспитанники образовательных учреждений,  достигшие 14-летнего возраста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родители (законные представители) обучающихся в образовательных организациях, подлежащих НОК УООД, независимо от возраста обучающихся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Заполненные анкеты получателей услуг должны быть переданы Оператору путем предоставления оригиналов анкет либо отправки сканов всех заполненных анкет не позднее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сентября 2021 года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Оператор проводит проверку качества заполнения, в том числе проверку на полноту заполнения анкеты, фальсификацию подписей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ВНИМАНИЕ: Без указания даты оценки (заполнения анкеты) и личной подписи получателя услуг, анкета НЕ БУДЕТ УЧТЕНА.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802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55285" y="606134"/>
            <a:ext cx="8019498" cy="304258"/>
            <a:chOff x="2199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199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АНКЕТИРОВАНИЕ</a:t>
              </a:r>
              <a:r>
                <a:rPr kumimoji="0" lang="ru-RU" sz="1600" b="1" i="0" u="none" strike="noStrike" kern="1200" cap="none" spc="0" normalizeH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В ЗАОЧНОЙ ФОРМЕ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C523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81B8EB38-31CF-4975-9211-0A53B051A5D4}"/>
              </a:ext>
            </a:extLst>
          </p:cNvPr>
          <p:cNvGrpSpPr>
            <a:grpSpLocks/>
          </p:cNvGrpSpPr>
          <p:nvPr/>
        </p:nvGrpSpPr>
        <p:grpSpPr bwMode="auto">
          <a:xfrm>
            <a:off x="155285" y="155513"/>
            <a:ext cx="9956894" cy="345456"/>
            <a:chOff x="2199" y="1656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A84B8EEA-46C4-400F-B9E1-5FF4E8D8F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656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250EB7F3-C549-464B-8558-5DD45D74F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92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83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14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9828"/>
              </p:ext>
            </p:extLst>
          </p:nvPr>
        </p:nvGraphicFramePr>
        <p:xfrm>
          <a:off x="465513" y="1646545"/>
          <a:ext cx="9662882" cy="5570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2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386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Сбор информации по показателям НОК осуществляют сотрудники организации-оператора (эксперты)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рамках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очных выездов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образовательные организации.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 очных выездов Экспертов: 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июня – 20 августа 2021 года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90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1921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График выездов согласовывается с руководителем образовательной организацией и ее учредителем (в обязательном порядке).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График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выездов экспертов также доступен по ссылке: 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/>
                        </a:rPr>
                        <a:t>https://docs.google.com/spreadsheets/d/1IGHiviqxNGveRAZQEhWslhOw7Sw9MTTa-wOhiDidcn8/edit?usp=sharing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71463" indent="-271463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Допуск экспертов в образовательную организацию, должен осуществляться исключительно после термометрии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без признаков острого респираторного заболевания. При посещении образовательной организации эксперт должен иметь при себе средства индивидуальной защиты (маски, перчатки, антисептические средства для обработки рук и пр.), 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 также оригинал отрицательного результата ПЦР-теста на COVID-19 (тест должен быть сдан экспертом за 72 часа до выезда в образовательную организацию)).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7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15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68255"/>
              </p:ext>
            </p:extLst>
          </p:nvPr>
        </p:nvGraphicFramePr>
        <p:xfrm>
          <a:off x="191911" y="945633"/>
          <a:ext cx="9936485" cy="653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57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358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3. Во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Эксперт обеспечивает сбор информации о качестве условий оказания услуг образовательными организациями по показателям, утвержденным приказом Министерства Просвещения России № 114: </a:t>
                      </a:r>
                    </a:p>
                    <a:p>
                      <a:pPr marL="914400" lvl="2" indent="-4635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2.1. комфортность условий: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зоны отдыха (ожидания);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понятность навигации внутри организации;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доступность питьевой воды;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и доступность санитарно-гигиенических помещений;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санитарное состояние помещений организации</a:t>
                      </a:r>
                    </a:p>
                    <a:p>
                      <a:pPr marL="914400" lvl="2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914400" lvl="2" indent="-463550" algn="l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оборудование территории, прилегающей к организации, и ее помещений с учетом доступности для инвалидов: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оборудование входных групп пандусами (подъемными платформами);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выделенных стоянок для автотранспортных средств инвалидов;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адаптированных лифтов, поручней, расширенных дверных проемов;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сменных кресел-колясок;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специально оборудованных санитарно-гигиенических помещений в организации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2" indent="4508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3.2. Обеспечение в образовательной организации условий доступности, позволяющих инвалидам получать образовательные услуги наравне с другими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дублирование для инвалидов по слуху и зрению звуковой и зрительной информации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дублирование надписей, знаков и иной текстовой и графической информации знаками, выполненными рельефно-точечным шрифтом Брайля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представления инвалидам по слуху (слуху и зрению) услуг сурдопереводчика (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тифлосурдопереводчика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альтернативной версии официального сайта организации в сети "Интернет" для инвалидов по зрению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помощь, оказываемая работниками организации, прошедшими необходимое обучение (инструктирование) (возможность сопровождения работниками организации)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возможности предоставления образовательных услуг в дистанционном режиме или на дому.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Во время очного выезда эксперт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самостоятельно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вносит сведения в специально разработанную </a:t>
                      </a:r>
                      <a:b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форму АКТА ВЫЕЗДА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69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16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АКТ ВЫЕЗДА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F04F0560-0AE0-4CBB-A356-8AD509891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77372"/>
              </p:ext>
            </p:extLst>
          </p:nvPr>
        </p:nvGraphicFramePr>
        <p:xfrm>
          <a:off x="171501" y="1298222"/>
          <a:ext cx="2820055" cy="576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97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Руководитель образовательной организации должен завизировать заполненный Акт выезда своей подписью (с расшифровкой) и печатью образовательной организации.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Для предупреждения разногласий, рекомендуется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сохранить копию акта выезда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10E3E2-B44C-4CEB-8F26-8A47D387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55" y="1298222"/>
            <a:ext cx="7438767" cy="57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9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17</a:t>
            </a:fld>
            <a:endParaRPr lang="ru-RU" altLang="ru-RU" sz="100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52775"/>
            <a:ext cx="8019498" cy="304258"/>
            <a:chOff x="2200" y="1579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1579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1598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АКТ ВЫЕЗДА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86ADF64-F51D-4C43-866A-E6C38B128BD2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226283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AD5FC6-8642-4070-B15E-F4DF5E41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9C39ECE2-360B-42FD-B5DB-3C5DB577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E7EE49-670E-44F0-ADD2-056CB74A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73" y="1128384"/>
            <a:ext cx="5429838" cy="6206596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96FEC93C-41E4-4A20-A4BB-27282DBAC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448935"/>
              </p:ext>
            </p:extLst>
          </p:nvPr>
        </p:nvGraphicFramePr>
        <p:xfrm>
          <a:off x="171501" y="1505377"/>
          <a:ext cx="3778758" cy="433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30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Руководитель образовательной организации должен завизировать заполненный Акт выезда своей подписью (с расшифровкой) и печатью образовательной организации.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!!! Для предупреждения разногласий, рекомендуется 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сохранить копию акта выезда</a:t>
                      </a:r>
                      <a:r>
                        <a:rPr lang="ru-RU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6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9490"/>
              </p:ext>
            </p:extLst>
          </p:nvPr>
        </p:nvGraphicFramePr>
        <p:xfrm>
          <a:off x="654756" y="1715735"/>
          <a:ext cx="9473639" cy="5047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7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(показатель 1.1.)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ИНФОРМАЦИИ О ДЕЯТЕЛЬНОСТИ ОРГАНИЗАЦИИ, РАЗМЕЩЕННОЙ НА ОБЩЕДОСТУПНЫХ ИНФОРМАЦИОННЫХ РЕСУРСАХ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стендов и имеющейся на них информации)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*одно общее фото стенда, фото КАЖДОГО размещенного документа на стенде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(показатель 2.1.)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КОМФОРТНОСТЬ УСЛОВИЙ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(наличие зоны отдыха (ожидания); наличие и понятность навигации внутри организации; наличие и доступность питьевой воды; наличие и доступность санитарно-гигиенических помещений; санитарное состояние помещений организации)</a:t>
                      </a:r>
                      <a:b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  <a:endParaRPr lang="ru-RU" sz="14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73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19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94547"/>
              </p:ext>
            </p:extLst>
          </p:nvPr>
        </p:nvGraphicFramePr>
        <p:xfrm>
          <a:off x="654756" y="1715736"/>
          <a:ext cx="9473639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(показатель 3.1)</a:t>
                      </a:r>
                      <a:r>
                        <a:rPr lang="ru-RU" sz="18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ОБОРУДОВАНИЕ ТЕРРИТОРИИ, ПРИЛЕГАЮЩЕЙ К ОРГАНИЗАЦИИ, И ЕЕ ПОМЕЩЕНИЙ С УЧЕТОМ ДОСТУПНОСТИ ДЛЯ ИНВАЛИДОВ</a:t>
                      </a:r>
                      <a:r>
                        <a:rPr lang="ru-RU" sz="18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(оборудование входных групп пандусами (подъемными платформами); наличие выделенных стоянок для автотранспортных средств инвалидов; наличие адаптированных лифтов, поручней, расширенных дверных проемов; наличие сменных кресел-колясок; наличие специально оборудованных санитарно-гигиенических помещений в организации) 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0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</a:t>
            </a:fld>
            <a:endParaRPr lang="ru-RU" altLang="ru-RU" sz="100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84563" y="1149924"/>
            <a:ext cx="9943831" cy="475675"/>
            <a:chOff x="2200" y="2631"/>
            <a:chExt cx="614" cy="614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БАЗА НОРМАТИВНО-ПРАВОВЫХ АКТОВ </a:t>
              </a:r>
              <a:b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</a:b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на сайте Министерства образования и молодежной политики Свердловской области 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55305" y="596456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F4E28F9-9C09-4230-899A-A28C4BC86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98097"/>
              </p:ext>
            </p:extLst>
          </p:nvPr>
        </p:nvGraphicFramePr>
        <p:xfrm>
          <a:off x="184563" y="2639042"/>
          <a:ext cx="4325194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5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7778">
                <a:tc>
                  <a:txBody>
                    <a:bodyPr/>
                    <a:lstStyle/>
                    <a:p>
                      <a:pPr lvl="0"/>
                      <a:r>
                        <a:rPr lang="ru-RU" sz="1600" dirty="0"/>
                        <a:t>Проведение НОК-2021 регламентируется федеральными и региональными нормативно-правовыми актами.</a:t>
                      </a:r>
                    </a:p>
                    <a:p>
                      <a:pPr lvl="0"/>
                      <a:endParaRPr lang="ru-RU" sz="1600" dirty="0"/>
                    </a:p>
                    <a:p>
                      <a:pPr lvl="0"/>
                      <a:r>
                        <a:rPr lang="ru-RU" sz="1600" dirty="0"/>
                        <a:t>С нормативно-правовыми актами более подробно можно ознакомиться на сайте Министерства образования и молодежной политики Свердловской области в разделе «</a:t>
                      </a:r>
                      <a:r>
                        <a:rPr lang="ru-RU" sz="1600" b="1" dirty="0"/>
                        <a:t>Независимая оценка качества условий оказания услуг»</a:t>
                      </a:r>
                      <a:br>
                        <a:rPr lang="ru-RU" sz="1600" b="1" dirty="0"/>
                      </a:br>
                      <a:endParaRPr lang="ru-RU" sz="1600" b="1" dirty="0"/>
                    </a:p>
                    <a:p>
                      <a:pPr lvl="0" algn="l"/>
                      <a:r>
                        <a:rPr lang="en-US" sz="1600" b="1" dirty="0">
                          <a:solidFill>
                            <a:srgbClr val="C0000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https://minobraz.egov66.ru/site/section?id=282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24" y="1628029"/>
            <a:ext cx="5276168" cy="58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5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20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72373"/>
              </p:ext>
            </p:extLst>
          </p:nvPr>
        </p:nvGraphicFramePr>
        <p:xfrm>
          <a:off x="598311" y="1715736"/>
          <a:ext cx="9530084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Расчет показателя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3.1 «ОБОРУДОВАНИЕ ТЕРРИТОРИИ, ПРИЛЕГАЮЩЕЙ К ОРГАНИЗАЦИИ, И ЕЕ ПОМЕЩЕНИЙ С УЧЕТОМ ДОСТУПНОСТИ ДЛЯ ИНВАЛИДОВ»: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образовательных организаций, 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располагающихся в зданиях исторического, культурного и архитектурного наследия, в случае невозможности выполнения требований </a:t>
                      </a:r>
                      <a:b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обеспечению доступности для инвалидов в части: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оборудования входных групп пандусами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(подъемными платформами);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наличия адаптированных лифтов, поручней, расширенных дверных проемов;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наличия специально оборудованных санитарно-гигиенических помещений в организации 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подтверждается решениями органов по охране и использованию памятников истории </a:t>
                      </a:r>
                      <a:b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культуры соответствующего уровня и органами социальной защиты населения соответствующего уровня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, р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асчет показателя 3.1 производится исходя из обеспечения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2-х условий доступности: </a:t>
                      </a:r>
                      <a:endParaRPr lang="ru-RU" sz="1400" b="1" i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выделенных стоянок для автотранспортных средств инвалидов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сменных кресел-колясок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4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21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37242"/>
              </p:ext>
            </p:extLst>
          </p:nvPr>
        </p:nvGraphicFramePr>
        <p:xfrm>
          <a:off x="654756" y="1715736"/>
          <a:ext cx="9473639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ОТОФИКСАЦИЯ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время очного выезда в образовательную организацию Эксперт обязан зафиксировать каждое условие по показателям НОК: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(показатель 3.2)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 ОРГАНИЗАЦИИ УСЛОВИЙ ДОСТУПНОСТИ, ПОЗВОЛЯЮЩИХ ИНВАЛИДАМ ПОЛУЧАТЬ ОБРАЗОВАТЕЛЬНЫЕ УСЛУГИ НАРАВНЕ С ДРУГИМИ</a:t>
                      </a:r>
                      <a: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i="1" kern="1200" baseline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(дублирование для инвалидов по слуху и зрению звуковой и зрительной информации; дублирование надписей, знаков </a:t>
                      </a:r>
                      <a:b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иной текстовой и графической информации знаками, выполненными рельефно-точечным шрифтом Брайля; возможность предоставления инвалидам по слуху (слуху и зрению) услуг сурдопереводчика (тифлосурдопереводчика); альтернативной версии сайта организации для инвалидов по зрению; помощь, оказываемая работниками организации, прошедшими необходимое обучение (инструктирование), по сопровождению инвалидов в помещении организации; возможность предоставления образовательных услуг в дистанционном режиме или на дому)</a:t>
                      </a:r>
                      <a:b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фото, подтверждающие факт наличия КАЖДОГО условия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59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22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96091"/>
              </p:ext>
            </p:extLst>
          </p:nvPr>
        </p:nvGraphicFramePr>
        <p:xfrm>
          <a:off x="632178" y="1715736"/>
          <a:ext cx="9496217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6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Расчет показателя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3.2 «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 ОРГАНИЗАЦИИ УСЛОВИЙ ДОСТУПНОСТИ, ПОЗВОЛЯЮЩИХ ИНВАЛИДАМ ПОЛУЧАТЬ ОБРАЗОВАТЕЛЬНЫЕ УСЛУГИ НАРАВНЕ С ДРУГИМИ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6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если в образовательной организации не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предусмотрены адаптированные образовательные программы и/или отсутствуют обучающиеся с ОВЗ </a:t>
                      </a:r>
                      <a:r>
                        <a:rPr lang="ru-RU" sz="18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сведения должны подтверждаться официальной статистической отчетностью за календарный год, предшествующий году проведения независимой оценки качества условий осуществления образовательной деятельности</a:t>
                      </a:r>
                      <a:r>
                        <a:rPr lang="ru-RU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, р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асчет показателя 3.2 производится исходя из обеспечения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условий доступности: 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альтернативной версии сайта организации для инвалидов по зрению;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предоставления образовательных услуг в дистанционном режиме или на дому; </a:t>
                      </a:r>
                    </a:p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помощь, оказываемая работниками организации, прошедшими необходимое обучение (инструктирование), по сопровождению инвалидов в помещении организации.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24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23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88407"/>
              </p:ext>
            </p:extLst>
          </p:nvPr>
        </p:nvGraphicFramePr>
        <p:xfrm>
          <a:off x="654756" y="1715736"/>
          <a:ext cx="9473639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6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Руководителю</a:t>
                      </a:r>
                      <a: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образовательной организации необходимо предоставить </a:t>
                      </a:r>
                      <a:b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</a:br>
                      <a:r>
                        <a:rPr lang="ru-RU" sz="2000" b="1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(при наличии)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i="1" u="none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органов по охране и использованию памятников истории и культуры соответствующего уровня и органами социальной защиты населения соответствующего уровня;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официальную статистическую отчетность за календарный год, предшествующий году проведения независимой оценки качества условий осуществления образовательной деятельности 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части сведений о </a:t>
                      </a:r>
                      <a:r>
                        <a:rPr lang="ru-RU" sz="2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предусмотренности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реализации адаптированных образовательных программ и/или отсутствия обучающихся с ОВЗ) </a:t>
                      </a:r>
                      <a:endParaRPr lang="ru-RU" sz="2000" b="0" i="1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1" i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95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24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22005"/>
              </p:ext>
            </p:extLst>
          </p:nvPr>
        </p:nvGraphicFramePr>
        <p:xfrm>
          <a:off x="648929" y="1715736"/>
          <a:ext cx="9479466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3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ЗАГРУЗКА НА ПЛАТФОРМУ И КОНТРОЛЬ ДАННЫХ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Эксперт в течение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6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загружает в онлайн-анкету на Платформе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данные по результатам выезда (зафиксированные в акте выезда);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10 фотографий, фиксирующих условия образовательной деятельности образовательной организации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показателям 1.1.1, 2.1., 3.1., 3.2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фото/скан формы статистической отчетности образовательной организации, подтверждающей численность обучающихся;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решение органов по охране и использованию памятников истории и культуры соответствующего уровня и органами социальной защиты населения соответствующего уровня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официальную статистическую отчетность за календарный год, предшествующий году проведения независимой оценки качества условий осуществления образовательной деятельности (в части сведений о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предусмотренности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/ реализации адаптированных образовательных программ)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076325" algn="l"/>
                        </a:tabLst>
                        <a:defRPr/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4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25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82698"/>
              </p:ext>
            </p:extLst>
          </p:nvPr>
        </p:nvGraphicFramePr>
        <p:xfrm>
          <a:off x="648929" y="1715736"/>
          <a:ext cx="9479466" cy="344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9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3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ЗАГРУЗКА НА ПЛАТФОРМУ И КОНТРОЛЬ ДАННЫХ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Руководители ОО, а также учредители ОО смогут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ознакомиться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своих Личных кабинетах с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загруженными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 Платформу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данными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076325" algn="l"/>
                        </a:tabLst>
                        <a:defRPr/>
                      </a:pP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ЛК руководителя ОО и в ЛК учредителя ОО будет работать 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форма отправки запроса/несогласия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 оценками эксперта или иных комментариев с возможностью вложения документов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8201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ОЧНЫЙ ВЫЕЗД В ОБРАЗОВАТЕЛЬНУЮ ОРГАНИЗАЦИЮ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40AA7F36-410B-4895-923B-C8CF186A1A5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1E08A64E-735F-4FF0-876E-D7D767F4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A8A4910B-97B0-40B0-B0BF-D891FAD93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1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26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29783"/>
              </p:ext>
            </p:extLst>
          </p:nvPr>
        </p:nvGraphicFramePr>
        <p:xfrm>
          <a:off x="497150" y="1772718"/>
          <a:ext cx="5248894" cy="542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66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Аудит информации об образовательной организации, подлежащей НОК УООД: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−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информации, представленной на официальных сайтах образовательных организаций, подлежащих НОК УООД,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−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информации, размещенной на  стендах в помещении образовательной организации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аудита официального сайта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производит фиксацию наличия единиц информации, предусмотренных нормативно-правовыми актами, путем создания подтверждающих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скриншотов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Скриншоты загружаются на электронную Платформу Исполнителя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информации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необходимой к размещению на официальном сайте и стендах образовательной организации, представлен в Таблице №2 (относительно сайта ОО) и Таблице №3 (относительно стенда ОО) Письма Министерства просвещения РФ от 20.04.2021 №02-127 «Методические рекомендации к единому порядку расчета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показателей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учетом отраслевых особенностей»</a:t>
                      </a: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!!*Обратить внимание руководителей ОО об аудите официальных</a:t>
                      </a:r>
                      <a:r>
                        <a:rPr lang="ru-RU" sz="1200" i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сайтов ОО</a:t>
                      </a:r>
                      <a:r>
                        <a:rPr lang="ru-RU" sz="12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имеющейся на ней информации, </a:t>
                      </a:r>
                      <a:r>
                        <a:rPr lang="ru-RU" sz="12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рекомендовать</a:t>
                      </a:r>
                      <a:r>
                        <a:rPr lang="ru-RU" sz="1200" b="0" i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руководителям ОО привести в соответствие раздел «НОК» на официальном сайте ОО</a:t>
                      </a:r>
                      <a:endParaRPr lang="ru-RU" sz="1200" b="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0" y="1174077"/>
            <a:ext cx="9046071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АУДИТ ИНФОРМАЦИИ ОБ ОБРАЗОВАТЕЛЬНОЙ ОРГАНИЗАЦИИ, ПОДЛЕЖАЩЕЙ НОК УООД: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3E861E-95DD-4002-BD47-81DBCBE5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23" y="3569689"/>
            <a:ext cx="4245172" cy="3011733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F0A18E9D-29D6-432E-A2EA-0910C8345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10870"/>
              </p:ext>
            </p:extLst>
          </p:nvPr>
        </p:nvGraphicFramePr>
        <p:xfrm>
          <a:off x="5883223" y="1666617"/>
          <a:ext cx="4245171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5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30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«Методические рекомендации к единому порядку расчета 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показателей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учетом отраслевых особенностей» (Письмо Министерства просвещения РФ от 20.04.2021 №02-127) размещены на сайте Министерства просвещения РФ: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https://docs.edu.gov.ru/document/e72e4ee455edace5962f34de4c013aeb/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CE117FB0-9ACE-4CA0-BD1A-8B5FD7F2656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2E8669D-E297-472D-923C-D238AECA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8DCE2AFD-08EC-4157-9171-4C3FAD5D2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4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27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22726"/>
              </p:ext>
            </p:extLst>
          </p:nvPr>
        </p:nvGraphicFramePr>
        <p:xfrm>
          <a:off x="497149" y="1636931"/>
          <a:ext cx="9615029" cy="1129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15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4673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 сведений о популяризации официального сайта для размещения информации о государственных и муниципальных учреждениях (www.bus.gov.ru) на официальном сайте ОО: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«Независимая оценка качества оказания услуг» (НОК) на официальном сайте ОО;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разделе «НОК» на официальном сайте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 по итогам НОК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2018 году 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разделе «НОК» на официальном сайте ОО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отчетов по реализации планов мероприятий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результатам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НОК в 2018 году, реализованных в полном объеме (по состоянию на 31.03.21 г.);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гиперссылки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(возможности перехода) на сайт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bus.gov.ru с результатами независимой оценки качества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оказания услуг образовательными организациями</a:t>
                      </a:r>
                    </a:p>
                    <a:p>
                      <a:pPr marL="342900" indent="-342900" algn="just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кликабильного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баннера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переходом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карточку образовательной организации сайта bus.gov.ru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котором реализована возможность оставить отзыв гражданами о качестве услуг, предоставляемых образовательными организациями, с приглашением заинтересованных лиц воспользоваться предоставленным ресурсом и принять участие в оценке деятельности образовательных организаций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аудита официального сайта образовательной организации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производит фиксацию наличия единиц информации, предусмотренных нормативно-правовыми актами, путем создания подтверждающих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Скриншоты загружаются на электронную Платформу Исполнителя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!!*Обратить внимание руководителей ОО об анализе данного раздела оф сайтов ОО и имеющейся на нем информации, </a:t>
                      </a:r>
                      <a:r>
                        <a:rPr lang="ru-RU" sz="1400" b="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рекомендовать</a:t>
                      </a:r>
                      <a:r>
                        <a:rPr lang="ru-RU" sz="1400" b="0" i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руководителям ОО привести в соответствие раздел «НОК» на официальном сайте ОО</a:t>
                      </a:r>
                      <a:endParaRPr lang="ru-RU" sz="1400" b="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6737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646678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АУДИТ СВЕДЕНИЙ О ПОПУЛЯРИЗАЦИИ ОФИЦИАЛЬНОГО САЙТА WWW.BUS.GOV.RU 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772689CD-5A7D-4142-AD71-B7A819A6946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AA8CF24E-C092-4363-BEF9-B8006A98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F6400B1A-D67C-436C-A008-815526F03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3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81457"/>
              </p:ext>
            </p:extLst>
          </p:nvPr>
        </p:nvGraphicFramePr>
        <p:xfrm>
          <a:off x="497150" y="1721012"/>
          <a:ext cx="9380152" cy="643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7549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дистанционных способов взаимодействия с получателями услуг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Запрос, направляемый Исполнителем на адрес электронной почты образовательной организации, указанный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Телефонный звонок в образовательную организацию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Заполнение формы обратной связи (при наличии) 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и наполнение раздела «Часто задаваемые вопросы» на официальном сайте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работоспособности ссылки на анкету получателей услуг/ актуальность гиперссылки на анкету</a:t>
                      </a:r>
                    </a:p>
                    <a:p>
                      <a:pPr lvl="0">
                        <a:spcAft>
                          <a:spcPts val="30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Подтверждением функционирования дистанционного способа взаимодействия выступают:</a:t>
                      </a:r>
                    </a:p>
                    <a:p>
                      <a:pPr lvl="0" algn="ctr">
                        <a:spcAft>
                          <a:spcPts val="30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страницы официального сайта с указанием дистанционных способов связи;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ответа образовательной организации на запрос Исполнителя по электронной почте;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Аудиозапись телефонного звонка в организацию и ответа на него;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ответа на обращение в образовательную организацию через форму обратной связи на официальном сайте организации</a:t>
                      </a:r>
                    </a:p>
                    <a:p>
                      <a:pPr marL="800100" lvl="1" indent="-342900"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Скриншот загруженной страницы анкеты получателей услуг с видимым в адресной строке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официального сайта образовательной организации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970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Весь материал, собранный в ходе проведения аудита сайтов образовательных организаций и аудита функционирования дистанционных способов связи, </a:t>
                      </a:r>
                      <a:r>
                        <a:rPr lang="ru-RU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фиксируется экспертом </a:t>
                      </a: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время работы и загружается на электронную платформу Исполнителя.</a:t>
                      </a:r>
                    </a:p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6826882"/>
                  </a:ext>
                </a:extLst>
              </a:tr>
              <a:tr h="953970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489023" cy="345456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АНАЛИЗ ДИСТАНЦИОННЫХ СПОСОБОВ ВЗАИМОДЕЙСТВИЯ </a:t>
              </a:r>
              <a:endParaRPr lang="ru-RU" sz="1400" b="1" dirty="0">
                <a:solidFill>
                  <a:srgbClr val="2C5230"/>
                </a:solidFill>
                <a:latin typeface="Arial Narrow" panose="020B0606020202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EF4984EC-367A-4853-857D-CF17CEEC3A5F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0C74DA44-8197-4E2F-9941-A389FFC36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E008B3E-0C20-4C85-9B90-EBD188DDD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0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29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ADA0111-3A44-46C8-A4EE-8B99C09588E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6F920B5E-8E1F-4953-BEDA-D1273B72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86C3B18C-3546-4AD9-9D40-556FA88B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6692D200-FCEA-4102-B079-79A9D82C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32290"/>
              </p:ext>
            </p:extLst>
          </p:nvPr>
        </p:nvGraphicFramePr>
        <p:xfrm>
          <a:off x="171501" y="1718208"/>
          <a:ext cx="9382824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2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lvl="1" algn="ctr" defTabSz="914400" rtl="0" eaLnBrk="1" latinLnBrk="0" hangingPunct="1">
                        <a:buFont typeface="Arial" panose="020B0604020202020204" pitchFamily="34" charset="0"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 ЛК образовательной организации :</a:t>
                      </a:r>
                    </a:p>
                    <a:p>
                      <a:pPr lvl="1" algn="ctr" defTabSz="914400" rtl="0" eaLnBrk="1" latinLnBrk="0" hangingPunct="1">
                        <a:buFont typeface="Arial" panose="020B0604020202020204" pitchFamily="34" charset="0"/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заполненной информации эксперта по образовательной организации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(без возможности редактирования)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</a:t>
                      </a: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отправки запроса/несогласия с оценками эксперта или иные комментарии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возможностью вложения документов (файлов);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заполненных анкет получателей услуг, предложений и отзывов респондентов;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количества получателей услуг, принявших участие в НОК в 2021 году на текущее время (в режиме онлайн)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текущих результатов НОК в 2021 году (по запросу)</a:t>
                      </a:r>
                    </a:p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индивидуальных рекомендаций для образовательных организаций по итогам НОК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результатам проведенной НОК)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0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</a:t>
            </a:fld>
            <a:endParaRPr lang="ru-RU" altLang="ru-RU" sz="100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71501" y="1420435"/>
            <a:ext cx="8019498" cy="460847"/>
            <a:chOff x="2200" y="2631"/>
            <a:chExt cx="614" cy="930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930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2400" b="1" dirty="0">
                  <a:solidFill>
                    <a:srgbClr val="2C5230"/>
                  </a:solidFill>
                  <a:latin typeface="Arial Narrow" pitchFamily="34" charset="0"/>
                </a:rPr>
                <a:t>Критерии НОК УООД</a:t>
              </a:r>
              <a:endParaRPr lang="ru-RU" sz="20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860981" y="2208015"/>
            <a:ext cx="9117874" cy="516864"/>
            <a:chOff x="2200" y="2631"/>
            <a:chExt cx="614" cy="614"/>
          </a:xfrm>
        </p:grpSpPr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1.  «Открытость и доступность информации об образовательной организации» 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860981" y="2947408"/>
            <a:ext cx="9117874" cy="516864"/>
            <a:chOff x="2200" y="2631"/>
            <a:chExt cx="614" cy="614"/>
          </a:xfrm>
        </p:grpSpPr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2. «Комфортность условий предоставления услуг»</a:t>
              </a: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860983" y="3698812"/>
            <a:ext cx="9117874" cy="516864"/>
            <a:chOff x="2200" y="2631"/>
            <a:chExt cx="614" cy="614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3. «Доступность услуг для инвалидов»</a:t>
              </a: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862149" y="4464670"/>
            <a:ext cx="9117874" cy="516864"/>
            <a:chOff x="2200" y="2631"/>
            <a:chExt cx="614" cy="614"/>
          </a:xfrm>
        </p:grpSpPr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4. «Доброжелательность, вежливость работников образовательной организации»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872075" y="5238101"/>
            <a:ext cx="9117874" cy="516864"/>
            <a:chOff x="2200" y="2631"/>
            <a:chExt cx="614" cy="614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rgbClr val="2C5230"/>
                  </a:solidFill>
                  <a:latin typeface="Arial Narrow" pitchFamily="34" charset="0"/>
                </a:rPr>
                <a:t>Критерий 5.  «Удовлетворенность условиями оказания услуг»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15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30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1ADA0111-3A44-46C8-A4EE-8B99C09588E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6F920B5E-8E1F-4953-BEDA-D1273B72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86C3B18C-3546-4AD9-9D40-556FA88B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E2CEBF37-27D5-4155-8948-88C55B662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13968"/>
              </p:ext>
            </p:extLst>
          </p:nvPr>
        </p:nvGraphicFramePr>
        <p:xfrm>
          <a:off x="458536" y="1718208"/>
          <a:ext cx="9382824" cy="499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2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 ЛК учредителя образовательной организации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ctr"/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заполненной информации эксперта по образовательной организации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(без возможности редактирования)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</a:t>
                      </a:r>
                      <a:r>
                        <a:rPr lang="ru-RU" sz="1400" b="1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3-х (трех)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календарных дней после осуществления выезда в образовательную организацию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отправки запроса/несогласия с оценками эксперта или иные комментарии с возможностью вложения документов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текущих результатов НОК по критериям и показателям по каждой 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подведомственных образовательных организаций (по запросу)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статистики количества получателей услуг, принявших участие в НОК на текущее время (в режиме онлайн)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индивидуальных рекомендаций для образовательных организаций по итогам НОК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 результатам проведенной НОК)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предложений и отзывов респондентов 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(по результатам проведенной НОК)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18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31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0E0410-4552-4830-89D5-460A369A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1" y="2054919"/>
            <a:ext cx="2821568" cy="1779696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94987"/>
              </p:ext>
            </p:extLst>
          </p:nvPr>
        </p:nvGraphicFramePr>
        <p:xfrm>
          <a:off x="3249342" y="3658123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C3776FF8-07A1-4835-93D3-A98B92D174CA}"/>
              </a:ext>
            </a:extLst>
          </p:cNvPr>
          <p:cNvGraphicFramePr>
            <a:graphicFrameLocks noGrp="1"/>
          </p:cNvGraphicFramePr>
          <p:nvPr/>
        </p:nvGraphicFramePr>
        <p:xfrm>
          <a:off x="212087" y="1651293"/>
          <a:ext cx="2780981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0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в ЛК по логину и паролю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7C31758D-4A8F-463B-88AB-26EBC7ACA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88103"/>
              </p:ext>
            </p:extLst>
          </p:nvPr>
        </p:nvGraphicFramePr>
        <p:xfrm>
          <a:off x="3249341" y="1718208"/>
          <a:ext cx="593981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9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5774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!!! Адрес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логин и пароль для доступа в ЛК будут разосланы Оператором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июня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посредством e-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ru-RU" sz="1100" b="1" u="sng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B3A34257-DEDA-4394-8602-86F4DAFFF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37216"/>
              </p:ext>
            </p:extLst>
          </p:nvPr>
        </p:nvGraphicFramePr>
        <p:xfrm>
          <a:off x="3033283" y="4197511"/>
          <a:ext cx="649510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5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 выезда состоит из 10 частей, просмотр осуществляется по частям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4B545D-29EC-4C63-8E93-C37A4B82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19" y="4638890"/>
            <a:ext cx="7248525" cy="2333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0EAADE-6EB7-4C5D-A558-E2EDA4044D25}"/>
              </a:ext>
            </a:extLst>
          </p:cNvPr>
          <p:cNvSpPr txBox="1"/>
          <p:nvPr/>
        </p:nvSpPr>
        <p:spPr>
          <a:xfrm>
            <a:off x="3106920" y="2576635"/>
            <a:ext cx="7021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+mn-lt"/>
            </a:endParaRPr>
          </a:p>
          <a:p>
            <a:r>
              <a:rPr lang="ru-RU" sz="1600" dirty="0">
                <a:solidFill>
                  <a:srgbClr val="FF0000"/>
                </a:solidFill>
                <a:latin typeface="+mn-lt"/>
              </a:rPr>
              <a:t>!!! ПРОДЕМОНСТРИРОВАТЬ РАБОТУ ПЛАТФОРМЫ – ЛК для руководителей и учредителей (доступ, функционал)</a:t>
            </a:r>
            <a:endParaRPr lang="ru-RU" sz="1600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16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32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58260"/>
              </p:ext>
            </p:extLst>
          </p:nvPr>
        </p:nvGraphicFramePr>
        <p:xfrm>
          <a:off x="-331483" y="1566078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011D7A-7A2B-45C4-9D3E-97D47DD5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1" y="2078999"/>
            <a:ext cx="6266335" cy="47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33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A7B0F98-2041-497E-A56A-A9EDD8AE9CF8}"/>
              </a:ext>
            </a:extLst>
          </p:cNvPr>
          <p:cNvGraphicFramePr>
            <a:graphicFrameLocks noGrp="1"/>
          </p:cNvGraphicFramePr>
          <p:nvPr/>
        </p:nvGraphicFramePr>
        <p:xfrm>
          <a:off x="-331483" y="1566078"/>
          <a:ext cx="5741683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внесенного экспертом на Платформу Акта выезда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F95C10-30CF-4930-B9C5-6A86ACA0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5" y="2123280"/>
            <a:ext cx="8346568" cy="19949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44F150-B1B1-4A8C-8397-BF8291D3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9" y="5262906"/>
            <a:ext cx="6390217" cy="2027241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564233A0-5F94-4E32-97D8-ECF613178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69737"/>
              </p:ext>
            </p:extLst>
          </p:nvPr>
        </p:nvGraphicFramePr>
        <p:xfrm>
          <a:off x="917990" y="4458887"/>
          <a:ext cx="8346568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Загруженные экспертов файлы (фото, аудио, скриншоты) можно скачать и просмотреть/ прослушать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8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34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B287CB-2762-42D7-88D5-F7B74673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91" y="2073900"/>
            <a:ext cx="3817561" cy="4809435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6A7B0F98-2041-497E-A56A-A9EDD8AE9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69992"/>
              </p:ext>
            </p:extLst>
          </p:nvPr>
        </p:nvGraphicFramePr>
        <p:xfrm>
          <a:off x="295648" y="1769641"/>
          <a:ext cx="3425605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5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анкет получателей услуг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0521"/>
              </p:ext>
            </p:extLst>
          </p:nvPr>
        </p:nvGraphicFramePr>
        <p:xfrm>
          <a:off x="6768668" y="1750660"/>
          <a:ext cx="3279227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9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по ОО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41B8F779-3450-4CF6-8F69-389E5A90ABC4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6904FEB0-CCD6-4A12-B776-6A65609A2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0A1BB29D-2E8D-45B0-9604-92058810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2E3157-1BAB-402C-A11E-C74AAAC2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8" y="4949531"/>
            <a:ext cx="5760413" cy="1933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A7380D-561C-43B4-A2E2-BEEAA8AC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3" y="2073901"/>
            <a:ext cx="6243887" cy="2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9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35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ЛИЧНЫЕ КАБИНЕТЫ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34255"/>
              </p:ext>
            </p:extLst>
          </p:nvPr>
        </p:nvGraphicFramePr>
        <p:xfrm>
          <a:off x="166577" y="1527684"/>
          <a:ext cx="6167721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(в разрезе показателей) по организациям НОК 2021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6C8A84-1D37-4E06-A3BE-66A473B0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6" y="1753926"/>
            <a:ext cx="5624624" cy="2597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AD960C-54B0-49BC-AB26-8C22FEC0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4450280"/>
            <a:ext cx="6620164" cy="2376167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082EB487-2504-4303-8E64-19D728A6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22187"/>
              </p:ext>
            </p:extLst>
          </p:nvPr>
        </p:nvGraphicFramePr>
        <p:xfrm>
          <a:off x="6126479" y="4023560"/>
          <a:ext cx="4195446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результатов НОК (в разрезе критериев) по организациям НОК 2021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C1E7BEEF-B4A9-4C81-8139-90D74A60568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F2D1267F-16A5-438C-B5E0-F77B53D0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2537528D-526D-4328-84A6-B459C01A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827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36</a:t>
            </a:fld>
            <a:endParaRPr lang="ru-RU" altLang="ru-RU" sz="1000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Независимая оценка качества в 2021 году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798A4737-C688-4268-A651-FC405992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34775"/>
              </p:ext>
            </p:extLst>
          </p:nvPr>
        </p:nvGraphicFramePr>
        <p:xfrm>
          <a:off x="166577" y="1527684"/>
          <a:ext cx="6167721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7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082EB487-2504-4303-8E64-19D728A6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61136"/>
              </p:ext>
            </p:extLst>
          </p:nvPr>
        </p:nvGraphicFramePr>
        <p:xfrm>
          <a:off x="6126479" y="4023560"/>
          <a:ext cx="4195446" cy="3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5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25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C1E7BEEF-B4A9-4C81-8139-90D74A60568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F2D1267F-16A5-438C-B5E0-F77B53D04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2537528D-526D-4328-84A6-B459C01A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48" y="1438403"/>
            <a:ext cx="5654130" cy="5489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537" y="1975086"/>
            <a:ext cx="32603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Актуальная информация по вопросам НОК-2021 будет размещаться </a:t>
            </a:r>
            <a:b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сайте </a:t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Министерства образования и молодежной политики Свердловской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области в подразделе </a:t>
            </a:r>
            <a:b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«Независимая оценка качества в 2021 году»</a:t>
            </a:r>
          </a:p>
          <a:p>
            <a:pPr algn="ctr"/>
            <a:endParaRPr lang="ru-RU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(https://minobraz.egov66.ru/site/section?id=141)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80182"/>
              </p:ext>
            </p:extLst>
          </p:nvPr>
        </p:nvGraphicFramePr>
        <p:xfrm>
          <a:off x="475541" y="1784560"/>
          <a:ext cx="9652854" cy="341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2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Консультирование получателей услуг и представителей образовательных организаций по вопросам НОК осуществляется следующими способами: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ГОРЯЧАЯ ЛИНИЯ </a:t>
                      </a:r>
                    </a:p>
                    <a:p>
                      <a:pPr marL="0" indent="12573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201 88 64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(БЕСПЛАТНО)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ЭЛЕКТРОННАЯ ПОЧТА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rai_center@inbox.ru</a:t>
                      </a:r>
                      <a:endParaRPr lang="en-US" sz="3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C523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ИНФОРМАЦИОННО-КОНСУЛЬТАТИВНАЯ ПОДДЕРЖКА НОК УООД -2021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5975FE85-3DB1-4E53-A3B3-906C9D27D843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8E668F2-F561-4864-8E9B-CB782BA4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7543B208-C484-4AC2-81C0-E806F074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861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1044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03E25-98C0-4A3B-9A0A-2789B67D4F9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44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17734"/>
              </p:ext>
            </p:extLst>
          </p:nvPr>
        </p:nvGraphicFramePr>
        <p:xfrm>
          <a:off x="475541" y="1784560"/>
          <a:ext cx="9846384" cy="271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БЛАГОДАРЮ ЗА ВНИМАНИЕ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ВАШИ ВОПРОСЫ</a:t>
                      </a:r>
                      <a:endParaRPr lang="ru-RU" sz="3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3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4</a:t>
            </a:fld>
            <a:endParaRPr lang="ru-RU" altLang="ru-RU" sz="1000"/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62714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i="0" dirty="0">
                  <a:solidFill>
                    <a:schemeClr val="bg1"/>
                  </a:solidFill>
                  <a:latin typeface="Arial Narrow" pitchFamily="34" charset="0"/>
                </a:rPr>
                <a:t>Методическая часть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88325"/>
              </p:ext>
            </p:extLst>
          </p:nvPr>
        </p:nvGraphicFramePr>
        <p:xfrm>
          <a:off x="2386719" y="1901997"/>
          <a:ext cx="7824961" cy="1690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4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-   НЕУДОВЛЕТВОРИТЕЛЬНО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НИЖЕ</a:t>
                      </a: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СРЕДНЕГО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УДОВЛЕТВОРИТЕЛЬНО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ХОРОШО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  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ОТЛИЧНО</a:t>
                      </a: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ШКАЛА ОЦЕНКИ ИТОГОВОГО РЕЗУЛЬТАТА (в соответствии с </a:t>
              </a:r>
              <a:r>
                <a:rPr lang="en-US" sz="1600" b="1" dirty="0">
                  <a:solidFill>
                    <a:srgbClr val="2C5230"/>
                  </a:solidFill>
                  <a:latin typeface="Arial Narrow" pitchFamily="34" charset="0"/>
                </a:rPr>
                <a:t>bus.gov.ru)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9" y="1828277"/>
            <a:ext cx="19050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>
                <a:latin typeface="Liberation Serif" panose="02020603050405020304" pitchFamily="18" charset="0"/>
              </a:rPr>
              <a:pPr eaLnBrk="1" hangingPunct="1"/>
              <a:t>5</a:t>
            </a:fld>
            <a:endParaRPr lang="ru-RU" altLang="ru-RU" sz="1000" dirty="0">
              <a:latin typeface="Liberation Serif" panose="02020603050405020304" pitchFamily="18" charset="0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71501" y="214482"/>
            <a:ext cx="9956894" cy="345456"/>
            <a:chOff x="2200" y="2631"/>
            <a:chExt cx="614" cy="61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621719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0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УЧАСТНИКИ НОК УООД – 2021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A3EE633-3A59-483F-B102-BE8F67217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02887"/>
              </p:ext>
            </p:extLst>
          </p:nvPr>
        </p:nvGraphicFramePr>
        <p:xfrm>
          <a:off x="471271" y="1062681"/>
          <a:ext cx="5584472" cy="638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4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06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500" dirty="0">
                          <a:latin typeface="+mn-lt"/>
                        </a:rPr>
                        <a:t>Перечень образовательных организаций, подлежащих НОК в 2021 году, составляет </a:t>
                      </a:r>
                      <a:r>
                        <a:rPr lang="ru-RU" sz="1500" b="1" u="sng" dirty="0">
                          <a:latin typeface="+mn-lt"/>
                        </a:rPr>
                        <a:t>1151</a:t>
                      </a:r>
                      <a:r>
                        <a:rPr lang="ru-RU" sz="1500" dirty="0">
                          <a:latin typeface="+mn-lt"/>
                        </a:rPr>
                        <a:t> образовательную организацию и включает </a:t>
                      </a:r>
                      <a:br>
                        <a:rPr lang="ru-RU" sz="1500" dirty="0">
                          <a:latin typeface="+mn-lt"/>
                        </a:rPr>
                      </a:br>
                      <a:r>
                        <a:rPr lang="ru-RU" sz="1500" dirty="0">
                          <a:latin typeface="+mn-lt"/>
                        </a:rPr>
                        <a:t>в себя: 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муниципальные общеобразовательные организации Свердловской области </a:t>
                      </a:r>
                      <a:r>
                        <a:rPr lang="ru-RU" sz="1500" b="1" dirty="0">
                          <a:latin typeface="+mn-lt"/>
                        </a:rPr>
                        <a:t>(956 ОО)</a:t>
                      </a:r>
                      <a:r>
                        <a:rPr lang="ru-RU" sz="1500" dirty="0">
                          <a:latin typeface="+mn-lt"/>
                        </a:rPr>
                        <a:t>; 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государственные общеобразовательные организации, в отношении которых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образования и молодежной политики Свердловской области (169 ОО)</a:t>
                      </a:r>
                      <a:r>
                        <a:rPr lang="ru-RU" sz="1500" dirty="0">
                          <a:latin typeface="+mn-lt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государственные учреждения среднего профессионального образования, в отношении которых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культуры Свердловской области (9 ОО)</a:t>
                      </a:r>
                      <a:r>
                        <a:rPr lang="ru-RU" sz="1500" dirty="0">
                          <a:latin typeface="+mn-lt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образовательная организация, реализующая адаптированные общеобразовательные программы, в отношении которой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здравоохранения Свердловской области</a:t>
                      </a:r>
                      <a:r>
                        <a:rPr lang="ru-RU" sz="1500" dirty="0"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latin typeface="+mn-lt"/>
                        </a:rPr>
                        <a:t>(ГКОУ СО "Специальная школа-интернат № 17")</a:t>
                      </a:r>
                      <a:endParaRPr lang="ru-RU" sz="1500" dirty="0">
                        <a:latin typeface="+mn-lt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государственное учреждение среднего профессионального образования, в отношении которого функции и полномочия учредителя осуществляет </a:t>
                      </a:r>
                      <a:r>
                        <a:rPr lang="ru-RU" sz="1500" b="1" dirty="0">
                          <a:latin typeface="+mn-lt"/>
                        </a:rPr>
                        <a:t>Министерство физической культуры и спорта Свердловской области</a:t>
                      </a:r>
                      <a:r>
                        <a:rPr lang="ru-RU" sz="1500" dirty="0"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latin typeface="+mn-lt"/>
                        </a:rPr>
                        <a:t>(ГАПОУ СО "УОР №1 (колледж)")</a:t>
                      </a:r>
                      <a:r>
                        <a:rPr lang="ru-RU" sz="1500" dirty="0">
                          <a:latin typeface="+mn-lt"/>
                        </a:rPr>
                        <a:t>;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>
                          <a:latin typeface="+mn-lt"/>
                        </a:rPr>
                        <a:t>негосударственные общеобразовательные организации Свердловской области </a:t>
                      </a:r>
                      <a:r>
                        <a:rPr lang="ru-RU" sz="1500" b="1" dirty="0">
                          <a:latin typeface="+mn-lt"/>
                        </a:rPr>
                        <a:t>(15 НОО)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76967B41-45AF-48B5-8597-B37F2F19B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01976"/>
              </p:ext>
            </p:extLst>
          </p:nvPr>
        </p:nvGraphicFramePr>
        <p:xfrm>
          <a:off x="6088401" y="1839865"/>
          <a:ext cx="4266182" cy="1211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17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Перечень ОО </a:t>
                      </a:r>
                      <a:r>
                        <a:rPr lang="ru-RU" sz="1400" dirty="0">
                          <a:latin typeface="+mn-lt"/>
                        </a:rPr>
                        <a:t>размещен на сайте </a:t>
                      </a:r>
                      <a:br>
                        <a:rPr lang="ru-RU" sz="1400" dirty="0">
                          <a:latin typeface="+mn-lt"/>
                        </a:rPr>
                      </a:br>
                      <a:r>
                        <a:rPr lang="ru-RU" sz="1400" dirty="0">
                          <a:latin typeface="+mn-lt"/>
                        </a:rPr>
                        <a:t>Министерства образования и молодежной политики Свердловской области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https://minobraz.egov66.ru/site/item?id=2700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BFD509-4DAA-4067-A5E0-F930B12B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43" y="3131558"/>
            <a:ext cx="4072652" cy="35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6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65656"/>
              </p:ext>
            </p:extLst>
          </p:nvPr>
        </p:nvGraphicFramePr>
        <p:xfrm>
          <a:off x="497150" y="1784560"/>
          <a:ext cx="9380152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0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Методы исследования: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Онлайн-опрос получателей услуг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Очный выезд в ОО (с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соблюдением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рекомендаций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Управления Федеральной службы </a:t>
                      </a:r>
                      <a:b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надзору в сфере защиты прав потребителей и благополучия человека по Свердловской области, а также санитарно-эпидемиологических требований, предусмотренных образовательными организациями)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Аудит официального сайта ОО - кабинетное исследование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031364"/>
            <a:ext cx="8019498" cy="304258"/>
            <a:chOff x="2200" y="2343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343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2352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ТЕХНОЛОГИЯ ПРОВЕДЕНИЯ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68F1B77B-CD75-47DB-AD17-348A9C29D011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FFCDAF64-815C-4960-9ECC-9C16926FA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97A010BD-361F-44F6-A828-31E4D4970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3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7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85524"/>
              </p:ext>
            </p:extLst>
          </p:nvPr>
        </p:nvGraphicFramePr>
        <p:xfrm>
          <a:off x="475541" y="1679814"/>
          <a:ext cx="9846384" cy="584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Опрос получателей услуг в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 онлайн-анкетирования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 проведения: </a:t>
                      </a:r>
                      <a:b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июня 2021 – 17 сентября 2021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Ссылка: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нок-ас.рф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размещения ссылки на анкету и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кода: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официальный сайт образовательной организации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официальные группы образовательной организации в социальных сетях и мессенджерах </a:t>
                      </a:r>
                      <a:br>
                        <a:rPr lang="ru-RU" sz="16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(«ВКонтакте», «Одноклассники», «Facebook»,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Viber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иных)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родительские чаты</a:t>
                      </a:r>
                    </a:p>
                    <a:p>
                      <a:pPr marL="285750" indent="-28575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Информационный ролик о НОК: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https://youtu.be/G5xwG26RJWA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*данный ролик должен быть размещен на сайтах ОО в разделе «НОК»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CC5282B4-02D0-4A37-A203-869F642CCCE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9C9049B-E98A-486D-8DB5-4BD05CB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4301B734-D39B-44AC-8B1D-BB01EC0C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45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8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48100"/>
              </p:ext>
            </p:extLst>
          </p:nvPr>
        </p:nvGraphicFramePr>
        <p:xfrm>
          <a:off x="475541" y="1679814"/>
          <a:ext cx="9846384" cy="373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Разместить на сайте образовательной организации в разделах «Независимая оценка качества» и «Новости» видеоролик или ссылку на ролик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1" algn="ctr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Скачать видеоролик можно по ссылке: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https://yadi.sk/i/mOkuNNwM_TRUIg</a:t>
                      </a:r>
                      <a:endParaRPr lang="ru-RU" sz="1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разместить ссылку на </a:t>
                      </a:r>
                      <a:r>
                        <a:rPr lang="ru-RU" sz="1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youtu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be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5</a:t>
                      </a:r>
                      <a:r>
                        <a:rPr lang="en-US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xwG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26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RJWA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0" y="1087645"/>
            <a:ext cx="9254721" cy="1013253"/>
            <a:chOff x="2200" y="2631"/>
            <a:chExt cx="614" cy="2352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2352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08" y="2631"/>
              <a:ext cx="597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400" b="1" dirty="0">
                  <a:solidFill>
                    <a:srgbClr val="000000"/>
                  </a:solidFill>
                </a:rPr>
                <a:t>ИНФОРМАЦИОННЫЙ РОЛИК</a:t>
              </a:r>
              <a:br>
                <a:rPr lang="ru-RU" sz="1400" b="1" dirty="0">
                  <a:solidFill>
                    <a:srgbClr val="000000"/>
                  </a:solidFill>
                </a:rPr>
              </a:br>
              <a:r>
                <a:rPr lang="ru-RU" sz="1400" b="1" dirty="0">
                  <a:solidFill>
                    <a:srgbClr val="000000"/>
                  </a:solidFill>
                </a:rPr>
                <a:t>О ПРОВЕДЕНИИ НОК НА ТЕРРИТОРИИ СВЕРДЛОВСКОЙ ОБЛАСТИ, СОЗДАННЫЙ МИНИСТЕРСТВОМ ОБРАЗОВАНИЯ И МОЛОДЕЖНОЙ ПОЛИТИКИ СВЕРДЛОВСКОЙ ОБЛАСТИ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CC5282B4-02D0-4A37-A203-869F642CCCE0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9C9049B-E98A-486D-8DB5-4BD05CB79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4301B734-D39B-44AC-8B1D-BB01EC0C5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8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45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E03E25-98C0-4A3B-9A0A-2789B67D4F94}" type="slidenum">
              <a:rPr lang="ru-RU" altLang="ru-RU" sz="1000" smtClean="0"/>
              <a:pPr eaLnBrk="1" hangingPunct="1"/>
              <a:t>9</a:t>
            </a:fld>
            <a:endParaRPr lang="ru-RU" altLang="ru-RU" sz="10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93661"/>
              </p:ext>
            </p:extLst>
          </p:nvPr>
        </p:nvGraphicFramePr>
        <p:xfrm>
          <a:off x="475541" y="1679814"/>
          <a:ext cx="9846384" cy="6148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104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Анкетирование.  Опрос получателей услуг в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форме онлайн-анкетирования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Анкеты заполняются респондентами - получателями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услуг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желающими выразить свое мнение о качестве образовательной деятельности организации.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Респондентами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являются: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обучающиеся/ воспитанники образовательных учреждений,  достигшие 14-летнего возраста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−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родители (законные представители) обучающихся в образовательных организациях, подлежащих НОК УООД, независимо от возраста обучающихся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каждой образовательной организации должно быть опрошено: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40%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генеральной совокупности, но 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более 600 чел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Генеральная совокупность</a:t>
                      </a:r>
                      <a:r>
                        <a:rPr lang="ru-RU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сумма общего числа получателей услуг + количества получателей услуг, старше 14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40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 общей численности получателей услуг в данной организации в течение календарного года, предшествующего году проведения независимой оценки качества)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0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63500" marB="635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1501" y="1174077"/>
            <a:ext cx="8019498" cy="304258"/>
            <a:chOff x="2200" y="2631"/>
            <a:chExt cx="614" cy="614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rotWithShape="1">
              <a:gsLst>
                <a:gs pos="0">
                  <a:srgbClr val="C4D7BF"/>
                </a:gs>
                <a:gs pos="100000">
                  <a:srgbClr val="E7EFE5"/>
                </a:gs>
              </a:gsLst>
              <a:lin ang="0" scaled="1"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2216" y="2631"/>
              <a:ext cx="59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spcAft>
                  <a:spcPct val="25000"/>
                </a:spcAft>
              </a:pPr>
              <a:r>
                <a:rPr lang="ru-RU" sz="1600" b="1" dirty="0">
                  <a:solidFill>
                    <a:srgbClr val="2C5230"/>
                  </a:solidFill>
                  <a:latin typeface="Arial Narrow" pitchFamily="34" charset="0"/>
                </a:rPr>
                <a:t>АНКЕТИРОВАНИЕ</a:t>
              </a:r>
              <a:endParaRPr lang="ru-RU" sz="1400" b="1" dirty="0">
                <a:solidFill>
                  <a:srgbClr val="2C523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xmlns="" id="{2873B1A2-189E-4A2B-A8EF-9874C853632D}"/>
              </a:ext>
            </a:extLst>
          </p:cNvPr>
          <p:cNvGrpSpPr>
            <a:grpSpLocks/>
          </p:cNvGrpSpPr>
          <p:nvPr/>
        </p:nvGrpSpPr>
        <p:grpSpPr bwMode="auto">
          <a:xfrm>
            <a:off x="171501" y="588748"/>
            <a:ext cx="9956894" cy="345456"/>
            <a:chOff x="2200" y="2631"/>
            <a:chExt cx="614" cy="614"/>
          </a:xfrm>
        </p:grpSpPr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897D7D3-CD6F-4A2F-9867-348CBA3CC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631"/>
              <a:ext cx="614" cy="61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>
              <a:solidFill>
                <a:srgbClr val="E7F1E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BD2AEB4-1615-4FB1-916F-3F2EE26E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684"/>
              <a:ext cx="526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spcAft>
                  <a:spcPct val="2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Arial Narrow" pitchFamily="34" charset="0"/>
                </a:rPr>
                <a:t>СВЕРДЛОВСКАЯ ОБЛАСТЬ. НОК-2021</a:t>
              </a:r>
              <a:endParaRPr lang="ru-RU" sz="1100" b="1" i="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795529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M presentation">
  <a:themeElements>
    <a:clrScheme name="A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45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page template</Template>
  <TotalTime>17217</TotalTime>
  <Words>2094</Words>
  <Application>Microsoft Office PowerPoint</Application>
  <PresentationFormat>Произвольный</PresentationFormat>
  <Paragraphs>452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Liberation Serif</vt:lpstr>
      <vt:lpstr>Tahoma</vt:lpstr>
      <vt:lpstr>Times New Roman</vt:lpstr>
      <vt:lpstr>Wingdings</vt:lpstr>
      <vt:lpstr>1_Оформление по умолчанию</vt:lpstr>
      <vt:lpstr>AM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Рева Анна Юрьевна</cp:lastModifiedBy>
  <cp:revision>763</cp:revision>
  <cp:lastPrinted>2012-12-13T09:47:43Z</cp:lastPrinted>
  <dcterms:created xsi:type="dcterms:W3CDTF">2007-02-08T12:12:34Z</dcterms:created>
  <dcterms:modified xsi:type="dcterms:W3CDTF">2021-06-18T04:16:34Z</dcterms:modified>
</cp:coreProperties>
</file>