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4" r:id="rId2"/>
    <p:sldId id="711" r:id="rId3"/>
    <p:sldId id="712" r:id="rId4"/>
    <p:sldId id="713" r:id="rId5"/>
    <p:sldId id="714" r:id="rId6"/>
    <p:sldId id="715" r:id="rId7"/>
    <p:sldId id="716" r:id="rId8"/>
    <p:sldId id="717" r:id="rId9"/>
    <p:sldId id="718" r:id="rId10"/>
    <p:sldId id="682" r:id="rId11"/>
    <p:sldId id="664" r:id="rId12"/>
    <p:sldId id="704" r:id="rId13"/>
    <p:sldId id="706" r:id="rId14"/>
    <p:sldId id="687" r:id="rId15"/>
    <p:sldId id="708" r:id="rId16"/>
    <p:sldId id="709" r:id="rId17"/>
    <p:sldId id="649" r:id="rId18"/>
  </p:sldIdLst>
  <p:sldSz cx="9906000" cy="6858000" type="A4"/>
  <p:notesSz cx="9929813" cy="67976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йниченко Александр Александрович" initials="ДАА" lastIdx="16" clrIdx="0">
    <p:extLst/>
  </p:cmAuthor>
  <p:cmAuthor id="2" name="Тихомиров Сергей Владимирович" initials="ТСВ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FFBD"/>
    <a:srgbClr val="9FDE00"/>
    <a:srgbClr val="E8FFAF"/>
    <a:srgbClr val="C7E6A4"/>
    <a:srgbClr val="4269CA"/>
    <a:srgbClr val="E35B65"/>
    <a:srgbClr val="E8D9F3"/>
    <a:srgbClr val="007033"/>
    <a:srgbClr val="CDD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87" autoAdjust="0"/>
    <p:restoredTop sz="98171" autoAdjust="0"/>
  </p:normalViewPr>
  <p:slideViewPr>
    <p:cSldViewPr snapToGrid="0">
      <p:cViewPr varScale="1">
        <p:scale>
          <a:sx n="111" d="100"/>
          <a:sy n="111" d="100"/>
        </p:scale>
        <p:origin x="88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3" d="100"/>
          <a:sy n="113" d="100"/>
        </p:scale>
        <p:origin x="132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19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5625171" y="0"/>
            <a:ext cx="4302919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C1AB7A-5337-4AF3-A458-F5E1C951C5E8}" type="datetimeFigureOut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4" name="Нижний колонтитул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6219"/>
            <a:ext cx="4302919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5625171" y="6456219"/>
            <a:ext cx="4302919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BCB499-EB85-4C51-9B0F-CF496C69A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955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19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5171" y="0"/>
            <a:ext cx="4302919" cy="3414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2805AE-E248-4063-B6B8-86F472D040A7}" type="datetimeFigureOut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08350" y="849313"/>
            <a:ext cx="3313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982" y="3271382"/>
            <a:ext cx="794385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302919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5171" y="6456219"/>
            <a:ext cx="4302919" cy="3414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D0BC1D-71EB-4BE9-80DD-CAC613C28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16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trike="noStrik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02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31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45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28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50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431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09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460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67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1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trike="noStrike" dirty="0" smtClean="0">
                <a:solidFill>
                  <a:srgbClr val="FF0000"/>
                </a:solidFill>
              </a:rPr>
              <a:t>И для </a:t>
            </a:r>
            <a:r>
              <a:rPr lang="ru-RU" strike="noStrike" dirty="0" err="1" smtClean="0">
                <a:solidFill>
                  <a:srgbClr val="FF0000"/>
                </a:solidFill>
              </a:rPr>
              <a:t>россотрудничества</a:t>
            </a:r>
            <a:r>
              <a:rPr lang="ru-RU" strike="noStrike" dirty="0" smtClean="0">
                <a:solidFill>
                  <a:srgbClr val="FF0000"/>
                </a:solidFill>
              </a:rPr>
              <a:t>.</a:t>
            </a:r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57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28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4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912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trike="noStrike" dirty="0" smtClean="0">
                <a:solidFill>
                  <a:srgbClr val="FF0000"/>
                </a:solidFill>
              </a:rPr>
              <a:t>И для </a:t>
            </a:r>
            <a:r>
              <a:rPr lang="ru-RU" strike="noStrike" dirty="0" err="1" smtClean="0">
                <a:solidFill>
                  <a:srgbClr val="FF0000"/>
                </a:solidFill>
              </a:rPr>
              <a:t>россотрудничества</a:t>
            </a:r>
            <a:r>
              <a:rPr lang="ru-RU" strike="noStrike" dirty="0" smtClean="0">
                <a:solidFill>
                  <a:srgbClr val="FF0000"/>
                </a:solidFill>
              </a:rPr>
              <a:t>.</a:t>
            </a:r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57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trike="noStrike" dirty="0" smtClean="0">
                <a:solidFill>
                  <a:srgbClr val="FF0000"/>
                </a:solidFill>
              </a:rPr>
              <a:t>И для </a:t>
            </a:r>
            <a:r>
              <a:rPr lang="ru-RU" strike="noStrike" dirty="0" err="1" smtClean="0">
                <a:solidFill>
                  <a:srgbClr val="FF0000"/>
                </a:solidFill>
              </a:rPr>
              <a:t>россотрудничества</a:t>
            </a:r>
            <a:r>
              <a:rPr lang="ru-RU" strike="noStrike" dirty="0" smtClean="0">
                <a:solidFill>
                  <a:srgbClr val="FF0000"/>
                </a:solidFill>
              </a:rPr>
              <a:t>.</a:t>
            </a:r>
            <a:endParaRPr lang="ru-RU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0BC1D-71EB-4BE9-80DD-CAC613C284E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5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Обложка - приро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 userDrawn="1"/>
        </p:nvPicPr>
        <p:blipFill>
          <a:blip r:embed="rId2" cstate="print"/>
          <a:srcRect r="18050"/>
          <a:stretch>
            <a:fillRect/>
          </a:stretch>
        </p:blipFill>
        <p:spPr bwMode="auto">
          <a:xfrm>
            <a:off x="176213" y="179388"/>
            <a:ext cx="9729787" cy="667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6400" y="5746750"/>
            <a:ext cx="256698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125" y="899586"/>
            <a:ext cx="8420100" cy="2415114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25" y="3347041"/>
            <a:ext cx="8420100" cy="16879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BE3080-98BF-471E-87DB-6D0D4339F8FC}" type="datetime1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0113" y="6523038"/>
            <a:ext cx="33432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Обложка - молоде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 userDrawn="1"/>
        </p:nvPicPr>
        <p:blipFill>
          <a:blip r:embed="rId2" cstate="print"/>
          <a:srcRect r="3036"/>
          <a:stretch>
            <a:fillRect/>
          </a:stretch>
        </p:blipFill>
        <p:spPr bwMode="auto">
          <a:xfrm>
            <a:off x="176213" y="179388"/>
            <a:ext cx="9729787" cy="668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>
            <a:extLst/>
          </p:cNvPr>
          <p:cNvSpPr/>
          <p:nvPr userDrawn="1"/>
        </p:nvSpPr>
        <p:spPr>
          <a:xfrm>
            <a:off x="176875" y="179942"/>
            <a:ext cx="9729126" cy="6678058"/>
          </a:xfrm>
          <a:prstGeom prst="rect">
            <a:avLst/>
          </a:prstGeom>
          <a:gradFill flip="none" rotWithShape="1">
            <a:gsLst>
              <a:gs pos="35000">
                <a:schemeClr val="accent1">
                  <a:alpha val="10000"/>
                </a:schemeClr>
              </a:gs>
              <a:gs pos="100000">
                <a:schemeClr val="accent2">
                  <a:alpha val="4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>
            <a:extLst/>
          </p:cNvPr>
          <p:cNvSpPr/>
          <p:nvPr userDrawn="1"/>
        </p:nvSpPr>
        <p:spPr>
          <a:xfrm>
            <a:off x="171450" y="161925"/>
            <a:ext cx="9734550" cy="6696075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6400" y="5746750"/>
            <a:ext cx="256857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125" y="899586"/>
            <a:ext cx="8420100" cy="2415114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25" y="3347041"/>
            <a:ext cx="8420100" cy="16879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0EB1E-EC3C-46F5-A640-8F0F4E1EA0ED}" type="datetime1">
              <a:rPr lang="ru-RU"/>
              <a:pPr>
                <a:defRPr/>
              </a:pPr>
              <a:t>05.04.2021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0113" y="6523038"/>
            <a:ext cx="33432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/>
          </p:cNvPr>
          <p:cNvSpPr/>
          <p:nvPr userDrawn="1"/>
        </p:nvSpPr>
        <p:spPr>
          <a:xfrm>
            <a:off x="171450" y="161925"/>
            <a:ext cx="9734550" cy="6696075"/>
          </a:xfrm>
          <a:prstGeom prst="rect">
            <a:avLst/>
          </a:prstGeom>
          <a:gradFill>
            <a:gsLst>
              <a:gs pos="35000">
                <a:schemeClr val="tx2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itle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742950" y="1122364"/>
            <a:ext cx="8420100" cy="773112"/>
          </a:xfrm>
          <a:prstGeom prst="rect">
            <a:avLst/>
          </a:prstGeom>
        </p:spPr>
        <p:txBody>
          <a:bodyPr anchor="t"/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447800" y="1969618"/>
            <a:ext cx="7715250" cy="328818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нутренняя страниц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/>
          </p:cNvPr>
          <p:cNvSpPr/>
          <p:nvPr userDrawn="1"/>
        </p:nvSpPr>
        <p:spPr>
          <a:xfrm>
            <a:off x="-8550" y="0"/>
            <a:ext cx="9914550" cy="6858000"/>
          </a:xfrm>
          <a:prstGeom prst="rect">
            <a:avLst/>
          </a:prstGeom>
          <a:gradFill>
            <a:gsLst>
              <a:gs pos="100000">
                <a:schemeClr val="tx2">
                  <a:alpha val="47000"/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88" y="0"/>
            <a:ext cx="2566987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66" y="179585"/>
            <a:ext cx="6111487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910521"/>
            <a:ext cx="9546000" cy="550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rgbClr val="2A4A96"/>
                </a:solidFill>
              </a:defRPr>
            </a:lvl1pPr>
            <a:lvl2pPr marL="457200" indent="0">
              <a:buNone/>
              <a:defRPr sz="1600">
                <a:solidFill>
                  <a:srgbClr val="2A4A96"/>
                </a:solidFill>
              </a:defRPr>
            </a:lvl2pPr>
            <a:lvl3pPr marL="914400" indent="0">
              <a:buNone/>
              <a:defRPr sz="1600">
                <a:solidFill>
                  <a:srgbClr val="2A4A96"/>
                </a:solidFill>
              </a:defRPr>
            </a:lvl3pPr>
            <a:lvl4pPr marL="1371600" indent="0">
              <a:buNone/>
              <a:defRPr sz="1600">
                <a:solidFill>
                  <a:srgbClr val="2A4A96"/>
                </a:solidFill>
              </a:defRPr>
            </a:lvl4pPr>
            <a:lvl5pPr marL="1828800" indent="0">
              <a:buNone/>
              <a:defRPr sz="1600">
                <a:solidFill>
                  <a:srgbClr val="2A4A96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169400" y="-7938"/>
            <a:ext cx="736600" cy="720726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2A4A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8577E2-F51A-4B87-88DB-9135C4BC5E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1"/>
          </p:nvPr>
        </p:nvSpPr>
        <p:spPr>
          <a:xfrm>
            <a:off x="75199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D534AF-37C4-4EF7-AEC7-9AA86272514B}" type="datetime1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2"/>
          </p:nvPr>
        </p:nvSpPr>
        <p:spPr>
          <a:xfrm>
            <a:off x="176213" y="6523038"/>
            <a:ext cx="73437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Внутренняя страниц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/>
          </p:cNvPr>
          <p:cNvSpPr/>
          <p:nvPr userDrawn="1"/>
        </p:nvSpPr>
        <p:spPr>
          <a:xfrm>
            <a:off x="9185275" y="-7938"/>
            <a:ext cx="720725" cy="72072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/>
          </a:p>
        </p:txBody>
      </p:sp>
      <p:pic>
        <p:nvPicPr>
          <p:cNvPr id="5" name="Рисунок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7513" y="922338"/>
            <a:ext cx="5499100" cy="549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79585"/>
            <a:ext cx="8810154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910521"/>
            <a:ext cx="3972900" cy="55097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169400" y="-7938"/>
            <a:ext cx="736600" cy="720726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C3D72-8CD0-4CBF-9768-3496996C7D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Date Placeholder 3">
            <a:extLst/>
          </p:cNvPr>
          <p:cNvSpPr>
            <a:spLocks noGrp="1"/>
          </p:cNvSpPr>
          <p:nvPr>
            <p:ph type="dt" sz="half" idx="11"/>
          </p:nvPr>
        </p:nvSpPr>
        <p:spPr>
          <a:xfrm>
            <a:off x="75199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3E5866-548B-4F16-B29B-D682ABF90020}" type="datetime1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8" name="Footer Placeholder 4">
            <a:extLst/>
          </p:cNvPr>
          <p:cNvSpPr>
            <a:spLocks noGrp="1"/>
          </p:cNvSpPr>
          <p:nvPr>
            <p:ph type="ftr" sz="quarter" idx="12"/>
          </p:nvPr>
        </p:nvSpPr>
        <p:spPr>
          <a:xfrm>
            <a:off x="176213" y="6523038"/>
            <a:ext cx="73437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енняя страниц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>
            <a:picLocks noChangeAspect="1"/>
          </p:cNvPicPr>
          <p:nvPr userDrawn="1"/>
        </p:nvPicPr>
        <p:blipFill>
          <a:blip r:embed="rId2" cstate="print"/>
          <a:srcRect l="282" t="6435" r="78" b="7352"/>
          <a:stretch>
            <a:fillRect/>
          </a:stretch>
        </p:blipFill>
        <p:spPr bwMode="auto">
          <a:xfrm>
            <a:off x="176213" y="911225"/>
            <a:ext cx="95504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>
            <a:extLst/>
          </p:cNvPr>
          <p:cNvSpPr/>
          <p:nvPr userDrawn="1"/>
        </p:nvSpPr>
        <p:spPr>
          <a:xfrm>
            <a:off x="9185275" y="-7938"/>
            <a:ext cx="720725" cy="72072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79585"/>
            <a:ext cx="8810154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9169400" y="-7938"/>
            <a:ext cx="736600" cy="720726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EB003C-96AE-4D00-A90B-B5BF7F70DA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Date Placeholder 3">
            <a:extLst/>
          </p:cNvPr>
          <p:cNvSpPr>
            <a:spLocks noGrp="1"/>
          </p:cNvSpPr>
          <p:nvPr>
            <p:ph type="dt" sz="half" idx="11"/>
          </p:nvPr>
        </p:nvSpPr>
        <p:spPr>
          <a:xfrm>
            <a:off x="75199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14EA40-D2BD-4DF7-9412-84299586FCCF}" type="datetime1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7" name="Footer Placeholder 4">
            <a:extLst/>
          </p:cNvPr>
          <p:cNvSpPr>
            <a:spLocks noGrp="1"/>
          </p:cNvSpPr>
          <p:nvPr>
            <p:ph type="ftr" sz="quarter" idx="12"/>
          </p:nvPr>
        </p:nvSpPr>
        <p:spPr>
          <a:xfrm>
            <a:off x="176213" y="6523038"/>
            <a:ext cx="73437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ительная 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/>
          </p:cNvPr>
          <p:cNvSpPr/>
          <p:nvPr userDrawn="1"/>
        </p:nvSpPr>
        <p:spPr>
          <a:xfrm>
            <a:off x="171450" y="161925"/>
            <a:ext cx="9734550" cy="6696075"/>
          </a:xfrm>
          <a:prstGeom prst="rect">
            <a:avLst/>
          </a:prstGeom>
          <a:gradFill>
            <a:gsLst>
              <a:gs pos="35000">
                <a:schemeClr val="tx2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6400" y="5746750"/>
            <a:ext cx="256857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742950" y="3569818"/>
            <a:ext cx="8420100" cy="168798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23038"/>
            <a:ext cx="2228850" cy="155575"/>
          </a:xfrm>
          <a:prstGeom prst="rect">
            <a:avLst/>
          </a:prstGeom>
        </p:spPr>
        <p:txBody>
          <a:bodyPr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69AFC5-918A-4039-AACB-6F8BEB51E8B9}" type="datetime1">
              <a:rPr lang="ru-RU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0113" y="6523038"/>
            <a:ext cx="3343275" cy="15557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10000"/>
                    <a:lumOff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3448" y="1272802"/>
            <a:ext cx="7557047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/>
                </a:solidFill>
                <a:latin typeface="+mj-lt"/>
              </a:rPr>
              <a:t>Организационно-технологическое обеспечение </a:t>
            </a: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проведения Всероссийского </a:t>
            </a:r>
            <a:r>
              <a:rPr lang="ru-RU" sz="2800" b="1" dirty="0">
                <a:solidFill>
                  <a:schemeClr val="bg2"/>
                </a:solidFill>
                <a:latin typeface="+mj-lt"/>
              </a:rPr>
              <a:t>исторического диктанта на тему событий Великой Отечественной </a:t>
            </a: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войны –</a:t>
            </a:r>
            <a:endParaRPr lang="en-US" sz="2800" b="1" dirty="0" smtClean="0">
              <a:solidFill>
                <a:schemeClr val="bg2"/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ru-RU" sz="4000" b="1" dirty="0">
                <a:solidFill>
                  <a:schemeClr val="bg2"/>
                </a:solidFill>
                <a:latin typeface="+mj-lt"/>
              </a:rPr>
              <a:t>«Диктант Победы</a:t>
            </a:r>
            <a:r>
              <a:rPr lang="ru-RU" sz="4000" b="1" dirty="0" smtClean="0">
                <a:solidFill>
                  <a:schemeClr val="bg2"/>
                </a:solidFill>
                <a:latin typeface="+mj-lt"/>
              </a:rPr>
              <a:t>»</a:t>
            </a:r>
          </a:p>
          <a:p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в 2021 году</a:t>
            </a:r>
            <a:endParaRPr lang="ru-RU" sz="28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026" name="Picture 2" descr="D:\Работа\ГИА 2019\5_Диктант\Лого\Логотипы организаторов\Диктант Победы\Diktant_Pobed_log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7" t="5722" r="18844" b="5302"/>
          <a:stretch/>
        </p:blipFill>
        <p:spPr bwMode="auto">
          <a:xfrm>
            <a:off x="7398823" y="1405339"/>
            <a:ext cx="2281472" cy="32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7499" y="6083300"/>
            <a:ext cx="9445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bg2"/>
                </a:solidFill>
                <a:latin typeface="+mj-lt"/>
              </a:rPr>
              <a:t>Афанасьев Станислав Алексеевич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Группы регионов</a:t>
            </a:r>
            <a:endParaRPr lang="ru-RU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560120"/>
              </p:ext>
            </p:extLst>
          </p:nvPr>
        </p:nvGraphicFramePr>
        <p:xfrm>
          <a:off x="0" y="725702"/>
          <a:ext cx="9906000" cy="6144502"/>
        </p:xfrm>
        <a:graphic>
          <a:graphicData uri="http://schemas.openxmlformats.org/drawingml/2006/table">
            <a:tbl>
              <a:tblPr/>
              <a:tblGrid>
                <a:gridCol w="3023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5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0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6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31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группа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(начало Диктанта14:00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МСК)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группа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(начало Диктанта 9:00 МСК)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Калининградская область 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Ивановская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Ненецкий АО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Амурская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Адыгея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Калужская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Севастополь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Забайкальский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Республика Дагестан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Кировская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Удмуртская Республика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Приморский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Республика Ингушетия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Костромская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Самарская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Хабаровский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Кабардино-Балкарская Республика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Курская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Ульяновская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Еврейская АО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Калмыкия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Ленинградская область 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Башкортостан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Сахалинская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Карачаево-Черкесская Республика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Липецкая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Курганская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Магаданская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Карелия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Московская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Оренбургская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Камчатский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Коми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Мурманская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Пермский край 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Чукотский АО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Марий Эл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Нижегородская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Свердловская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Республика Саха (Якутия)</a:t>
                      </a:r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Мордовия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Новгородская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Тюменская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Республика Бурятия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Северная Осетия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Орловская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Челябинская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Татарстан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Пензенская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Ханты-Мансийский АО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Чеченская Республика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Псковская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Ямало-Ненецкий АО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Чувашская Республика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Ростовская область 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Алтайский край 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Краснодарский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Рязанская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Омская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Ставропольский край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Саратовская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Алтай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Архангельская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Смоленская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Тыва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Астраханская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Тамбовская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Хакасия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Белгородская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Тверская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Красноярский край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Брянская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Тульская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Кемеровская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Владимирская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Ярославская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Новосибирская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Волгоградская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Москва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Томская область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Вологодская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Санкт-Петербург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Иркутская область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62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Воронежская область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Республика Крым</a:t>
                      </a: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732" marR="6732" marT="67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6732" marR="6732" marT="67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2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219590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Важно</a:t>
            </a:r>
            <a:endParaRPr lang="ru-RU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52485" y="1064605"/>
            <a:ext cx="9524915" cy="5616230"/>
          </a:xfrm>
          <a:prstGeom prst="rect">
            <a:avLst/>
          </a:prstGeom>
        </p:spPr>
        <p:txBody>
          <a:bodyPr/>
          <a:lstStyle>
            <a:lvl1pPr marL="342900" marR="0" indent="-342900" algn="just" defTabSz="91440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Blip>
                <a:blip r:embed="rId3"/>
              </a:buBlip>
              <a:tabLst/>
              <a:defRPr sz="21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553872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Необходимо отладить оперативное взаимодействие между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региональным организационным комитетом, РЦОИ 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и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площадками.</a:t>
            </a:r>
          </a:p>
          <a:p>
            <a:pPr defTabSz="553872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РЦОИ 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должны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иметь </a:t>
            </a:r>
            <a:r>
              <a:rPr lang="ru-RU" sz="2000" dirty="0" err="1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пофамильный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 перечень ответственных 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ОИВ на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площадках. Ответственные 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от ОИВ должны знать, к какой площадке они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прикреплены. Аналогичная ситуация с площадками силовых ведомств.</a:t>
            </a:r>
          </a:p>
          <a:p>
            <a:pPr defTabSz="553872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Необходимо убедиться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, что все специалисты обеспечены инструкциями и четко знают порядок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действий.</a:t>
            </a:r>
            <a:endParaRPr lang="ru-RU" sz="20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  <a:p>
            <a:pPr defTabSz="553872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Не позднее, чем за </a:t>
            </a: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день до экзамена ответственным лицам за получение и печать ЭМ на региональных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площадках необходимо:</a:t>
            </a:r>
            <a:endParaRPr lang="ru-RU" sz="20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  <a:p>
            <a:pPr lvl="1" defTabSz="553872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посетить площадки</a:t>
            </a:r>
          </a:p>
          <a:p>
            <a:pPr lvl="1" defTabSz="553872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проверить рабочие места, наличие всех необходимых для работы материалов, выхода в сеть Интернет</a:t>
            </a:r>
          </a:p>
          <a:p>
            <a:pPr lvl="1" defTabSz="553872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произвести тестовую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печать, техническую подготовку</a:t>
            </a:r>
            <a:endParaRPr lang="ru-RU" sz="20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  <a:p>
            <a:pPr lvl="1" defTabSz="553872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уточнить ожидаемое количество участников </a:t>
            </a:r>
            <a:r>
              <a:rPr lang="ru-RU" sz="20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Диктанта</a:t>
            </a:r>
          </a:p>
          <a:p>
            <a:pPr marL="0" lvl="1" indent="0" defTabSz="553872" fontAlgn="t">
              <a:lnSpc>
                <a:spcPct val="100000"/>
              </a:lnSpc>
              <a:spcAft>
                <a:spcPts val="600"/>
              </a:spcAft>
              <a:buNone/>
            </a:pPr>
            <a:endParaRPr lang="en-US" dirty="0" smtClean="0">
              <a:solidFill>
                <a:srgbClr val="FF0000"/>
              </a:solidFill>
              <a:latin typeface="+mj-lt"/>
              <a:ea typeface="+mn-ea"/>
              <a:cs typeface="Arial" charset="0"/>
            </a:endParaRPr>
          </a:p>
          <a:p>
            <a:pPr marL="457200" lvl="1" indent="0" defTabSz="553872">
              <a:lnSpc>
                <a:spcPct val="100000"/>
              </a:lnSpc>
              <a:spcAft>
                <a:spcPts val="600"/>
              </a:spcAft>
              <a:buNone/>
            </a:pPr>
            <a:endParaRPr lang="ru-RU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1279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Регистрация участников</a:t>
            </a:r>
            <a:endParaRPr lang="ru-RU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52485" y="794095"/>
            <a:ext cx="9524915" cy="5616230"/>
          </a:xfrm>
          <a:prstGeom prst="rect">
            <a:avLst/>
          </a:prstGeom>
        </p:spPr>
        <p:txBody>
          <a:bodyPr/>
          <a:lstStyle>
            <a:lvl1pPr marL="342900" marR="0" indent="-342900" algn="just" defTabSz="91440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Blip>
                <a:blip r:embed="rId3"/>
              </a:buBlip>
              <a:tabLst/>
              <a:defRPr sz="21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lvl="0" defTabSz="553872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На площадке должна быть организована зона </a:t>
            </a:r>
            <a:r>
              <a:rPr lang="ru-RU" sz="18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регистрации участников, на регистрацию участников </a:t>
            </a: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рекомендуем направить не менее 2 волонтеров (из расчета не более 20 человек на 1 волонтёра)</a:t>
            </a:r>
            <a:endParaRPr lang="ru-RU" sz="18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  <a:p>
            <a:pPr defTabSz="553872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При регистрации на региональной площадке участнику выдается комплект с бланками Диктанта. Бланки в комплекте связаны индивидуальным </a:t>
            </a: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13-тизначным </a:t>
            </a:r>
            <a:r>
              <a:rPr lang="ru-RU" sz="18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идентификационным номером, который присутствует на каждом бланке </a:t>
            </a: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комплекта</a:t>
            </a:r>
          </a:p>
          <a:p>
            <a:pPr defTabSz="553872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Порядковый номер и сведения об участнике (Фамилия и инициалы) вписываются </a:t>
            </a:r>
            <a:r>
              <a:rPr lang="ru-RU" sz="18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организаторами в ведомость </a:t>
            </a: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Диктанта</a:t>
            </a:r>
          </a:p>
          <a:p>
            <a:pPr defTabSz="553872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Информационный лист участник оставляет себе для того, чтобы узнать результаты на сайте </a:t>
            </a:r>
            <a:r>
              <a:rPr lang="ru-RU" sz="1800" dirty="0" err="1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диктантпобеды.рф</a:t>
            </a:r>
            <a:r>
              <a:rPr lang="ru-RU" sz="18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. На место выполнения заданий участник приходит с бланком ответов</a:t>
            </a:r>
            <a:endParaRPr lang="ru-RU" sz="18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5999" y="6201847"/>
            <a:ext cx="3288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1269B0"/>
                </a:solidFill>
                <a:latin typeface="Century Gothic"/>
                <a:sym typeface="Helvetica Light"/>
              </a:rPr>
              <a:t>Площадки силовых ведомств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1316" y="6201847"/>
            <a:ext cx="3594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1269B0"/>
                </a:solidFill>
                <a:latin typeface="Century Gothic"/>
                <a:sym typeface="Helvetica Light"/>
              </a:rPr>
              <a:t>Все площадки, за исключением </a:t>
            </a:r>
          </a:p>
          <a:p>
            <a:pPr algn="ctr"/>
            <a:r>
              <a:rPr lang="ru-RU" sz="1600" b="1" dirty="0" smtClean="0">
                <a:solidFill>
                  <a:srgbClr val="1269B0"/>
                </a:solidFill>
                <a:latin typeface="Century Gothic"/>
                <a:sym typeface="Helvetica Light"/>
              </a:rPr>
              <a:t>площадок силовых ведомств</a:t>
            </a:r>
            <a:endParaRPr lang="ru-RU" sz="16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262274"/>
            <a:ext cx="4541379" cy="1909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63" y="4262274"/>
            <a:ext cx="4496876" cy="1926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3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23" y="2307593"/>
            <a:ext cx="4669621" cy="328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71851" y="1428750"/>
            <a:ext cx="3174298" cy="448627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Комплекты ТМ Диктанта</a:t>
            </a:r>
            <a:endParaRPr lang="ru-RU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352426" y="980728"/>
            <a:ext cx="2860334" cy="401441"/>
          </a:xfrm>
          <a:prstGeom prst="rect">
            <a:avLst/>
          </a:prstGeom>
        </p:spPr>
        <p:txBody>
          <a:bodyPr vert="horz" lIns="55383" tIns="27692" rIns="55383" bIns="27692" rtlCol="0" anchor="ctr">
            <a:noAutofit/>
          </a:bodyPr>
          <a:lstStyle>
            <a:lvl1pPr marL="0" marR="0" indent="0" algn="l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charset="0"/>
              <a:buNone/>
              <a:tabLst/>
              <a:defRPr sz="3200" b="1" i="0" baseline="0">
                <a:solidFill>
                  <a:srgbClr val="383838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553872">
              <a:spcAft>
                <a:spcPts val="1453"/>
              </a:spcAft>
            </a:pPr>
            <a:r>
              <a:rPr lang="ru-RU" sz="2000" u="sng" kern="0" dirty="0" smtClean="0">
                <a:latin typeface="+mj-lt"/>
                <a:sym typeface="Helvetica Light"/>
              </a:rPr>
              <a:t>Бланк Ответов</a:t>
            </a:r>
            <a:endParaRPr lang="en-US" sz="2000" u="sng" kern="0" dirty="0">
              <a:latin typeface="+mj-lt"/>
              <a:sym typeface="Helvetica Light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984159" y="980728"/>
            <a:ext cx="3816692" cy="401441"/>
          </a:xfrm>
          <a:prstGeom prst="rect">
            <a:avLst/>
          </a:prstGeom>
        </p:spPr>
        <p:txBody>
          <a:bodyPr vert="horz" lIns="55383" tIns="27692" rIns="55383" bIns="27692" rtlCol="0" anchor="ctr">
            <a:noAutofit/>
          </a:bodyPr>
          <a:lstStyle>
            <a:lvl1pPr marL="0" marR="0" indent="0" algn="l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charset="0"/>
              <a:buNone/>
              <a:tabLst/>
              <a:defRPr sz="3200" b="1" i="0" baseline="0">
                <a:solidFill>
                  <a:srgbClr val="383838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553872">
              <a:spcAft>
                <a:spcPts val="1453"/>
              </a:spcAft>
            </a:pPr>
            <a:r>
              <a:rPr lang="ru-RU" sz="2000" u="sng" kern="0" dirty="0" smtClean="0">
                <a:latin typeface="+mj-lt"/>
                <a:sym typeface="Helvetica Light"/>
              </a:rPr>
              <a:t>Информационный лист</a:t>
            </a:r>
            <a:endParaRPr lang="en-US" sz="2000" u="sng" kern="0" dirty="0">
              <a:latin typeface="+mj-lt"/>
              <a:sym typeface="Helvetica Light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742098" y="5931166"/>
            <a:ext cx="3312802" cy="904200"/>
          </a:xfrm>
          <a:prstGeom prst="rect">
            <a:avLst/>
          </a:prstGeom>
        </p:spPr>
        <p:txBody>
          <a:bodyPr vert="horz" lIns="55383" tIns="27692" rIns="55383" bIns="27692" rtlCol="0" anchor="ctr">
            <a:noAutofit/>
          </a:bodyPr>
          <a:lstStyle>
            <a:lvl1pPr marL="0" marR="0" indent="0" algn="l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charset="0"/>
              <a:buNone/>
              <a:tabLst/>
              <a:defRPr sz="3200" b="1" i="0" baseline="0">
                <a:solidFill>
                  <a:srgbClr val="383838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553872">
              <a:spcAft>
                <a:spcPts val="1453"/>
              </a:spcAft>
            </a:pPr>
            <a:r>
              <a:rPr lang="ru-RU" sz="1600" kern="0" dirty="0" smtClean="0">
                <a:latin typeface="+mj-lt"/>
                <a:sym typeface="Helvetica Light"/>
              </a:rPr>
              <a:t>Индивидуальный идентификационный номер участника Диктанта</a:t>
            </a:r>
            <a:endParaRPr lang="en-US" sz="1600" kern="0" dirty="0">
              <a:latin typeface="+mj-lt"/>
              <a:sym typeface="Helvetica Light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6692900" y="1194148"/>
            <a:ext cx="3047999" cy="1060977"/>
          </a:xfrm>
          <a:prstGeom prst="rect">
            <a:avLst/>
          </a:prstGeom>
        </p:spPr>
        <p:txBody>
          <a:bodyPr vert="horz" lIns="55383" tIns="27692" rIns="55383" bIns="27692" rtlCol="0" anchor="ctr">
            <a:noAutofit/>
          </a:bodyPr>
          <a:lstStyle>
            <a:lvl1pPr marL="0" marR="0" indent="0" algn="l" defTabSz="91440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rial" charset="0"/>
              <a:buNone/>
              <a:tabLst/>
              <a:defRPr sz="3200" b="1" i="0" baseline="0">
                <a:solidFill>
                  <a:srgbClr val="383838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553872">
              <a:spcAft>
                <a:spcPts val="0"/>
              </a:spcAft>
            </a:pPr>
            <a:r>
              <a:rPr lang="ru-RU" sz="2000" u="sng" kern="0" dirty="0" smtClean="0">
                <a:latin typeface="+mj-lt"/>
                <a:sym typeface="Helvetica Light"/>
              </a:rPr>
              <a:t>КИМ</a:t>
            </a:r>
          </a:p>
          <a:p>
            <a:pPr algn="ctr" defTabSz="553872">
              <a:spcAft>
                <a:spcPts val="0"/>
              </a:spcAft>
            </a:pPr>
            <a:r>
              <a:rPr lang="ru-RU" sz="1600" kern="0" dirty="0" smtClean="0">
                <a:latin typeface="+mj-lt"/>
                <a:sym typeface="Helvetica Light"/>
              </a:rPr>
              <a:t>(выдается после заполнения информационных полей)</a:t>
            </a:r>
            <a:endParaRPr lang="en-US" sz="1600" kern="0" dirty="0">
              <a:latin typeface="+mj-lt"/>
              <a:sym typeface="Helvetica Light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699504" y="2511474"/>
            <a:ext cx="3125829" cy="3936125"/>
          </a:xfrm>
          <a:prstGeom prst="roundRect">
            <a:avLst>
              <a:gd name="adj" fmla="val 327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Запрещается перемешивать бланки!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Запрещается копировать бланки!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Бланки необходимо выдавать только парно (в комплекте)!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FF0000"/>
                </a:solidFill>
              </a:rPr>
              <a:t>Доступ к КИМ предоставляется участникам только после заполнения информационных полей бланка ответов!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384" y="1430616"/>
            <a:ext cx="3117851" cy="4498844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26402" y="1996388"/>
            <a:ext cx="1052430" cy="146049"/>
          </a:xfrm>
          <a:prstGeom prst="rect">
            <a:avLst/>
          </a:prstGeom>
          <a:solidFill>
            <a:srgbClr val="9FDE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2800000000001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349571" y="2009087"/>
            <a:ext cx="174554" cy="114988"/>
          </a:xfrm>
          <a:prstGeom prst="rect">
            <a:avLst/>
          </a:prstGeom>
          <a:solidFill>
            <a:srgbClr val="9FDE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66118" y="2223401"/>
            <a:ext cx="112802" cy="129274"/>
          </a:xfrm>
          <a:prstGeom prst="rect">
            <a:avLst/>
          </a:prstGeom>
          <a:solidFill>
            <a:srgbClr val="9FDE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75631" y="2002632"/>
            <a:ext cx="508088" cy="130968"/>
          </a:xfrm>
          <a:prstGeom prst="rect">
            <a:avLst/>
          </a:prstGeom>
          <a:solidFill>
            <a:srgbClr val="9FDE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</a:t>
            </a: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546357" y="2146577"/>
            <a:ext cx="1214654" cy="3938283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212620" y="2261236"/>
            <a:ext cx="1539209" cy="168274"/>
          </a:xfrm>
          <a:prstGeom prst="rect">
            <a:avLst/>
          </a:prstGeom>
          <a:solidFill>
            <a:srgbClr val="9FDE00">
              <a:alpha val="3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556000" y="2444750"/>
            <a:ext cx="1054101" cy="365760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759309" y="1659731"/>
            <a:ext cx="493354" cy="64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35547" y="1685924"/>
            <a:ext cx="493354" cy="64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0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1440" y="1150484"/>
            <a:ext cx="966216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53872">
              <a:spcAft>
                <a:spcPts val="1453"/>
              </a:spcAft>
            </a:pPr>
            <a:r>
              <a:rPr lang="ru-RU" sz="2800" b="1" dirty="0" smtClean="0">
                <a:solidFill>
                  <a:schemeClr val="bg2"/>
                </a:solidFill>
                <a:latin typeface="+mj-lt"/>
                <a:sym typeface="Helvetica Light"/>
              </a:rPr>
              <a:t>Дата выдачи ПО: 26 апреля 2021 года</a:t>
            </a:r>
          </a:p>
          <a:p>
            <a:pPr defTabSz="553872">
              <a:spcAft>
                <a:spcPts val="1453"/>
              </a:spcAft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Технологический портал проведения ЕГЭ</a:t>
            </a:r>
          </a:p>
          <a:p>
            <a:pPr defTabSz="553872">
              <a:spcAft>
                <a:spcPts val="1453"/>
              </a:spcAft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10.0.6.21 (защищенная сеть)</a:t>
            </a:r>
          </a:p>
          <a:p>
            <a:pPr defTabSz="553872">
              <a:spcAft>
                <a:spcPts val="1453"/>
              </a:spcAft>
            </a:pPr>
            <a:endParaRPr lang="ru-RU" sz="2800" b="1" dirty="0" smtClean="0">
              <a:solidFill>
                <a:schemeClr val="bg2"/>
              </a:solidFill>
              <a:latin typeface="+mj-lt"/>
              <a:sym typeface="Helvetica Light"/>
            </a:endParaRPr>
          </a:p>
          <a:p>
            <a:pPr defTabSz="553872">
              <a:lnSpc>
                <a:spcPct val="100000"/>
              </a:lnSpc>
              <a:spcAft>
                <a:spcPts val="1453"/>
              </a:spcAft>
            </a:pPr>
            <a:r>
              <a:rPr lang="ru-RU" sz="2800" b="1" dirty="0" smtClean="0">
                <a:solidFill>
                  <a:schemeClr val="bg2"/>
                </a:solidFill>
                <a:latin typeface="+mj-lt"/>
                <a:sym typeface="Helvetica Light"/>
              </a:rPr>
              <a:t>В комплект ПО будет входить:</a:t>
            </a:r>
          </a:p>
          <a:p>
            <a:pPr marL="457200" indent="-457200" algn="just" defTabSz="553872">
              <a:spcAft>
                <a:spcPts val="1453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Офис ДП </a:t>
            </a:r>
          </a:p>
          <a:p>
            <a:pPr marL="457200" indent="-457200" algn="just" defTabSz="553872">
              <a:spcAft>
                <a:spcPts val="1453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Настройки </a:t>
            </a:r>
          </a:p>
          <a:p>
            <a:pPr marL="457200" indent="-457200" algn="just" defTabSz="553872">
              <a:spcAft>
                <a:spcPts val="1453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Шаблоны </a:t>
            </a:r>
            <a:r>
              <a:rPr lang="ru-RU" sz="2800" dirty="0">
                <a:solidFill>
                  <a:schemeClr val="bg2"/>
                </a:solidFill>
                <a:latin typeface="+mj-lt"/>
                <a:sym typeface="Helvetica Light"/>
              </a:rPr>
              <a:t>Диктанта </a:t>
            </a: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Победы</a:t>
            </a:r>
          </a:p>
          <a:p>
            <a:pPr marL="457200" indent="-457200" algn="just" defTabSz="553872">
              <a:spcAft>
                <a:spcPts val="1453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2"/>
                </a:solidFill>
                <a:latin typeface="+mj-lt"/>
                <a:sym typeface="Helvetica Light"/>
              </a:rPr>
              <a:t>Станция удаленного сканирования</a:t>
            </a:r>
            <a:endParaRPr lang="ru-RU" sz="2800" b="1" dirty="0">
              <a:solidFill>
                <a:srgbClr val="FF0000"/>
              </a:solidFill>
              <a:latin typeface="+mj-lt"/>
              <a:sym typeface="Helvetica Light"/>
            </a:endParaRPr>
          </a:p>
        </p:txBody>
      </p:sp>
      <p:sp>
        <p:nvSpPr>
          <p:cNvPr id="4" name="AutoShape 2" descr="программное обеспечение, настройки бесплатно значок из Zafiro Mimetyp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CompTIA In-Person Exam | CompTIA IT Certificati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Computer, design, desktop, prototype, prototype test, testing ic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Computer, design, desktop, prototype, prototype test, testing ic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Checklist, computer, design, development, pc, web, website icon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Software Tools Icon Png, Transparent Png , Transparent Png Image - PNGitem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Software Png Photos - Software Development Icon - Free Transparent PNG  Clipart Images Download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371" y="2114550"/>
            <a:ext cx="3296803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4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88275" y="23673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Обработка бланков Диктанта Победы </a:t>
            </a:r>
          </a:p>
          <a:p>
            <a:pPr algn="ctr"/>
            <a:r>
              <a:rPr lang="ru-RU" sz="2400" dirty="0" smtClean="0"/>
              <a:t>и расчёт результатов</a:t>
            </a:r>
            <a:endParaRPr lang="ru-RU" sz="24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62010" y="1218057"/>
            <a:ext cx="9524915" cy="5249418"/>
          </a:xfrm>
          <a:prstGeom prst="rect">
            <a:avLst/>
          </a:prstGeom>
        </p:spPr>
        <p:txBody>
          <a:bodyPr/>
          <a:lstStyle>
            <a:lvl1pPr marL="342900" marR="0" indent="-342900" algn="just" defTabSz="91440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Tx/>
              <a:buBlip>
                <a:blip r:embed="rId3"/>
              </a:buBlip>
              <a:tabLst/>
              <a:defRPr sz="21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1pPr>
            <a:lvl2pPr marL="742950" marR="0" indent="-2857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⬣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2pPr>
            <a:lvl3pPr marL="1257300" marR="0" indent="-3429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buClrTx/>
              <a:buSzTx/>
              <a:buFont typeface="AppleSymbols" charset="0"/>
              <a:buChar char="⬡"/>
              <a:tabLst/>
              <a:defRPr sz="1800" b="0" i="0">
                <a:latin typeface="Montserrat ExtraLight" charset="0"/>
                <a:ea typeface="Montserrat ExtraLight" charset="0"/>
                <a:cs typeface="Montserrat ExtraLight" charset="0"/>
              </a:defRPr>
            </a:lvl3pPr>
            <a:lvl4pPr marL="1657350" indent="-285750" algn="just">
              <a:lnSpc>
                <a:spcPct val="150000"/>
              </a:lnSpc>
              <a:spcAft>
                <a:spcPts val="2400"/>
              </a:spcAft>
              <a:buFont typeface=".AppleSystemUIFont" charset="-120"/>
              <a:buChar char="-"/>
              <a:defRPr sz="1600" b="0" i="0" baseline="0">
                <a:latin typeface="Montserrat ExtraLight" charset="0"/>
                <a:ea typeface="Montserrat ExtraLight" charset="0"/>
                <a:cs typeface="Montserrat ExtraLight" charset="0"/>
              </a:defRPr>
            </a:lvl4pPr>
            <a:lvl5pPr marL="2114550" indent="-285750" algn="just">
              <a:lnSpc>
                <a:spcPct val="150000"/>
              </a:lnSpc>
              <a:spcAft>
                <a:spcPts val="2400"/>
              </a:spcAft>
              <a:buFont typeface="LucidaGrande" charset="0"/>
              <a:buChar char="⁃"/>
              <a:defRPr sz="1600" b="0" i="0">
                <a:latin typeface="Montserrat ExtraLight" charset="0"/>
                <a:ea typeface="Montserrat ExtraLight" charset="0"/>
                <a:cs typeface="Montserrat ExtraLight" charset="0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Получение материалов в РЦОИ</a:t>
            </a:r>
            <a:r>
              <a:rPr lang="ru-RU" sz="24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 30 апреля 2021 г.* </a:t>
            </a:r>
          </a:p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Сканирование и обработка бланков в РЦОИ </a:t>
            </a:r>
            <a:r>
              <a:rPr lang="ru-RU" sz="2400" b="1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                13 мая 2021 г.</a:t>
            </a:r>
          </a:p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Отправка результатов обработки Диктанта </a:t>
            </a:r>
            <a:r>
              <a:rPr lang="ru-RU" sz="24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в ФГБУ «ФЦТ</a:t>
            </a: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» </a:t>
            </a:r>
            <a:r>
              <a:rPr lang="ru-RU" sz="2400" b="1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 13 мая 2021 г.</a:t>
            </a:r>
          </a:p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Формирование сводных результатов Диктанта в ФГБУ «ФЦТ» </a:t>
            </a:r>
            <a:r>
              <a:rPr lang="ru-RU" sz="2400" b="1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 31 мая 2021 г.</a:t>
            </a:r>
          </a:p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Определение победителей и размещение </a:t>
            </a:r>
            <a:r>
              <a:rPr lang="ru-RU" sz="24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результатов </a:t>
            </a: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на </a:t>
            </a:r>
            <a:r>
              <a:rPr lang="ru-RU" sz="2400" dirty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сайте </a:t>
            </a:r>
            <a:r>
              <a:rPr lang="ru-RU" sz="2400" dirty="0" err="1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диктантпобеды.рф</a:t>
            </a:r>
            <a:r>
              <a:rPr lang="ru-RU" sz="2400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 – </a:t>
            </a:r>
            <a:r>
              <a:rPr lang="ru-RU" sz="2400" b="1" dirty="0" smtClean="0">
                <a:solidFill>
                  <a:schemeClr val="bg2"/>
                </a:solidFill>
                <a:latin typeface="+mj-lt"/>
                <a:ea typeface="+mn-ea"/>
                <a:cs typeface="Arial" charset="0"/>
                <a:sym typeface="Helvetica Light"/>
              </a:rPr>
              <a:t>до 12 июня 2021 г.</a:t>
            </a:r>
          </a:p>
          <a:p>
            <a:pPr marL="0" indent="0" defTabSz="553872">
              <a:lnSpc>
                <a:spcPct val="100000"/>
              </a:lnSpc>
              <a:spcAft>
                <a:spcPts val="1453"/>
              </a:spcAft>
              <a:buNone/>
            </a:pPr>
            <a:endParaRPr lang="ru-RU" sz="1800" kern="0" dirty="0" smtClean="0">
              <a:solidFill>
                <a:schemeClr val="bg2"/>
              </a:solidFill>
            </a:endParaRPr>
          </a:p>
          <a:p>
            <a:pPr marL="0" indent="0" defTabSz="553872">
              <a:lnSpc>
                <a:spcPct val="100000"/>
              </a:lnSpc>
              <a:spcAft>
                <a:spcPts val="1453"/>
              </a:spcAft>
              <a:buNone/>
            </a:pPr>
            <a:r>
              <a:rPr lang="ru-RU" sz="1800" kern="0" dirty="0" smtClean="0">
                <a:solidFill>
                  <a:schemeClr val="bg2"/>
                </a:solidFill>
                <a:latin typeface="+mj-lt"/>
              </a:rPr>
              <a:t>* </a:t>
            </a:r>
            <a:r>
              <a:rPr lang="ru-RU" sz="1800" kern="0" dirty="0">
                <a:solidFill>
                  <a:schemeClr val="bg2"/>
                </a:solidFill>
                <a:latin typeface="+mj-lt"/>
              </a:rPr>
              <a:t>Особые условия передачи бланков в РЦОИ для площадок Минобороны и Росгвардии</a:t>
            </a:r>
          </a:p>
          <a:p>
            <a:pPr defTabSz="553872">
              <a:lnSpc>
                <a:spcPct val="100000"/>
              </a:lnSpc>
              <a:spcAft>
                <a:spcPts val="1453"/>
              </a:spcAft>
              <a:buFont typeface="+mj-lt"/>
              <a:buAutoNum type="arabicPeriod"/>
            </a:pPr>
            <a:endParaRPr lang="ru-RU" sz="2400" dirty="0">
              <a:solidFill>
                <a:schemeClr val="bg2"/>
              </a:solidFill>
              <a:latin typeface="+mj-lt"/>
              <a:ea typeface="+mn-ea"/>
              <a:cs typeface="Arial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7877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2" descr="Map of Russian districts, 2014-03-21.svg"/>
          <p:cNvPicPr>
            <a:picLocks noChangeAspect="1" noChangeArrowheads="1"/>
          </p:cNvPicPr>
          <p:nvPr/>
        </p:nvPicPr>
        <p:blipFill>
          <a:blip r:embed="rId3" cstate="print">
            <a:lum bright="70000" contrast="20000"/>
          </a:blip>
          <a:srcRect/>
          <a:stretch>
            <a:fillRect/>
          </a:stretch>
        </p:blipFill>
        <p:spPr bwMode="auto">
          <a:xfrm>
            <a:off x="37000" y="1052736"/>
            <a:ext cx="9813925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206808" y="1333500"/>
            <a:ext cx="7041842" cy="3629104"/>
          </a:xfrm>
          <a:prstGeom prst="rect">
            <a:avLst/>
          </a:prstGeom>
          <a:solidFill>
            <a:srgbClr val="0033CC">
              <a:alpha val="67059"/>
            </a:srgbClr>
          </a:solidFill>
          <a:ln w="12700">
            <a:solidFill>
              <a:srgbClr val="0033CC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FFFF"/>
                </a:solidFill>
                <a:latin typeface="+mj-lt"/>
                <a:cs typeface="Arial" charset="0"/>
              </a:rPr>
              <a:t>Линия</a:t>
            </a:r>
            <a:endParaRPr lang="en-US" sz="3600" b="1" dirty="0">
              <a:solidFill>
                <a:srgbClr val="FFFFFF"/>
              </a:solidFill>
              <a:latin typeface="+mj-lt"/>
              <a:cs typeface="Arial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FFFFFF"/>
                </a:solidFill>
                <a:latin typeface="+mj-lt"/>
                <a:cs typeface="Arial" charset="0"/>
              </a:rPr>
              <a:t>Техподдержки уровня РЦОИ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+mj-lt"/>
                <a:cs typeface="Arial" charset="0"/>
              </a:rPr>
              <a:t>8(800)555-19-81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+mj-lt"/>
                <a:cs typeface="Arial" charset="0"/>
              </a:rPr>
              <a:t>8(499)110-62-80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FFFF00"/>
                </a:solidFill>
                <a:latin typeface="+mj-lt"/>
                <a:cs typeface="Arial" charset="0"/>
              </a:rPr>
              <a:t>ege@help.rustest.ru</a:t>
            </a:r>
            <a:endParaRPr lang="ru-RU" sz="3200" b="1" dirty="0">
              <a:solidFill>
                <a:srgbClr val="FFFF00"/>
              </a:solidFill>
              <a:latin typeface="+mj-lt"/>
              <a:cs typeface="Arial" charset="0"/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rgbClr val="FFFF00"/>
                </a:solidFill>
                <a:latin typeface="+mj-lt"/>
                <a:cs typeface="Arial" charset="0"/>
              </a:rPr>
              <a:t>help.rustest.ru</a:t>
            </a:r>
            <a:endParaRPr lang="ru-RU" sz="3200" b="1" dirty="0">
              <a:solidFill>
                <a:srgbClr val="FFFF00"/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43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627063" y="1704975"/>
            <a:ext cx="8569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9600" b="1" dirty="0">
                <a:solidFill>
                  <a:srgbClr val="D22800"/>
                </a:solidFill>
                <a:latin typeface="Century Gothic" pitchFamily="34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63200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1611492" y="1338027"/>
            <a:ext cx="3990282" cy="986893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ОИВ по управлению в сфере образования</a:t>
            </a: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3763174" y="3068960"/>
            <a:ext cx="6032676" cy="3732628"/>
          </a:xfrm>
          <a:prstGeom prst="snipRoundRect">
            <a:avLst>
              <a:gd name="adj1" fmla="val 5943"/>
              <a:gd name="adj2" fmla="val 4414"/>
            </a:avLst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Прямоугольник с одним вырезанным скругленным углом 12"/>
          <p:cNvSpPr/>
          <p:nvPr/>
        </p:nvSpPr>
        <p:spPr>
          <a:xfrm>
            <a:off x="5762626" y="1338028"/>
            <a:ext cx="4039556" cy="98689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Региональный Организационный комитет Диктанта</a:t>
            </a:r>
          </a:p>
        </p:txBody>
      </p:sp>
      <p:sp>
        <p:nvSpPr>
          <p:cNvPr id="15" name="Прямоугольник с одним вырезанным скругленным углом 14"/>
          <p:cNvSpPr/>
          <p:nvPr/>
        </p:nvSpPr>
        <p:spPr>
          <a:xfrm>
            <a:off x="56456" y="3059907"/>
            <a:ext cx="3567193" cy="3732628"/>
          </a:xfrm>
          <a:prstGeom prst="snipRoundRect">
            <a:avLst>
              <a:gd name="adj1" fmla="val 4479"/>
              <a:gd name="adj2" fmla="val 6351"/>
            </a:avLst>
          </a:prstGeom>
          <a:solidFill>
            <a:schemeClr val="bg1"/>
          </a:solidFill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77347" y="4077072"/>
            <a:ext cx="4126707" cy="1668408"/>
          </a:xfrm>
          <a:prstGeom prst="roundRect">
            <a:avLst>
              <a:gd name="adj" fmla="val 3633"/>
            </a:avLst>
          </a:prstGeom>
          <a:solidFill>
            <a:srgbClr val="FFFFBD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Волонтеры</a:t>
            </a: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65989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Организаторы</a:t>
            </a:r>
            <a:endParaRPr lang="ru-RU" sz="1000" b="1" dirty="0">
              <a:latin typeface="+mj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84347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Технические специалисты</a:t>
            </a:r>
            <a:endParaRPr lang="ru-RU" sz="1000" b="1" dirty="0"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83815" y="4535243"/>
            <a:ext cx="1685850" cy="600213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направление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38650" y="3101394"/>
            <a:ext cx="3231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Площадка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8880" y="3101394"/>
            <a:ext cx="3485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РЦОИ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37494" y="4535243"/>
            <a:ext cx="1632688" cy="683087"/>
          </a:xfrm>
          <a:prstGeom prst="roundRect">
            <a:avLst>
              <a:gd name="adj" fmla="val 2902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получение ТМ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с федерального уровня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302704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Наблюдение, контроль</a:t>
            </a:r>
            <a:endParaRPr lang="ru-RU" sz="1000" b="1" dirty="0">
              <a:latin typeface="+mj-lt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615948" y="4193445"/>
            <a:ext cx="1898600" cy="6518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+mj-lt"/>
              </a:rPr>
              <a:t>Ответственный </a:t>
            </a:r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организатор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2195678" y="2365332"/>
            <a:ext cx="0" cy="694575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9345488" y="2365332"/>
            <a:ext cx="0" cy="70362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8054340" y="2468362"/>
            <a:ext cx="1745659" cy="461665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Century Gothic"/>
                <a:cs typeface="+mn-cs"/>
              </a:rPr>
              <a:t>Определяет </a:t>
            </a:r>
          </a:p>
          <a:p>
            <a:pPr algn="ctr"/>
            <a:r>
              <a:rPr lang="ru-RU" sz="1200" b="1" dirty="0">
                <a:latin typeface="Century Gothic"/>
                <a:cs typeface="+mn-cs"/>
              </a:rPr>
              <a:t>площадки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4376936" y="2365332"/>
            <a:ext cx="0" cy="1279692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3122320" y="4137481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7617668" y="2365332"/>
            <a:ext cx="0" cy="846973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7041232" y="2365332"/>
            <a:ext cx="0" cy="178374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5762626" y="2529917"/>
            <a:ext cx="2063691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entury Gothic"/>
                <a:cs typeface="+mn-cs"/>
              </a:rPr>
              <a:t>Назначает</a:t>
            </a: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892989" y="5834562"/>
            <a:ext cx="5729171" cy="849155"/>
          </a:xfrm>
          <a:prstGeom prst="roundRect">
            <a:avLst>
              <a:gd name="adj" fmla="val 9937"/>
            </a:avLst>
          </a:prstGeom>
          <a:solidFill>
            <a:srgbClr val="C7E6A4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Участники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Прямоугольник с одним вырезанным скругленным углом 86"/>
          <p:cNvSpPr/>
          <p:nvPr/>
        </p:nvSpPr>
        <p:spPr>
          <a:xfrm>
            <a:off x="56456" y="1338027"/>
            <a:ext cx="1446419" cy="95793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ФГБУ «ФЦТ»</a:t>
            </a:r>
            <a:endParaRPr lang="en-US" b="1" dirty="0" smtClean="0">
              <a:latin typeface="+mj-lt"/>
            </a:endParaRPr>
          </a:p>
        </p:txBody>
      </p:sp>
      <p:cxnSp>
        <p:nvCxnSpPr>
          <p:cNvPr id="88" name="Прямая со стрелкой 87"/>
          <p:cNvCxnSpPr/>
          <p:nvPr/>
        </p:nvCxnSpPr>
        <p:spPr>
          <a:xfrm>
            <a:off x="1064568" y="2295959"/>
            <a:ext cx="0" cy="1061033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56456" y="2529917"/>
            <a:ext cx="1446419" cy="338554"/>
          </a:xfrm>
          <a:prstGeom prst="rect">
            <a:avLst/>
          </a:prstGeom>
          <a:solidFill>
            <a:schemeClr val="accent2">
              <a:lumMod val="40000"/>
              <a:lumOff val="60000"/>
              <a:alpha val="5607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Направляет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763174" y="2529917"/>
            <a:ext cx="1862875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Назначает</a:t>
            </a:r>
            <a:endParaRPr lang="ru-RU" sz="3200" b="1" dirty="0"/>
          </a:p>
        </p:txBody>
      </p:sp>
      <p:pic>
        <p:nvPicPr>
          <p:cNvPr id="4102" name="Picture 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91" y="3698349"/>
            <a:ext cx="830963" cy="87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699989"/>
            <a:ext cx="860425" cy="87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Прямая со стрелкой 53"/>
          <p:cNvCxnSpPr/>
          <p:nvPr/>
        </p:nvCxnSpPr>
        <p:spPr>
          <a:xfrm>
            <a:off x="1496616" y="4137481"/>
            <a:ext cx="828256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Скругленный прямоугольник 60"/>
          <p:cNvSpPr/>
          <p:nvPr/>
        </p:nvSpPr>
        <p:spPr>
          <a:xfrm>
            <a:off x="3686947" y="4535243"/>
            <a:ext cx="1790400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Ответственные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получение и печать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площадках</a:t>
            </a:r>
          </a:p>
        </p:txBody>
      </p:sp>
      <p:sp>
        <p:nvSpPr>
          <p:cNvPr id="35" name="Овал 34"/>
          <p:cNvSpPr/>
          <p:nvPr/>
        </p:nvSpPr>
        <p:spPr>
          <a:xfrm>
            <a:off x="1036184" y="336995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2338638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112920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0" name="Picture 1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6" y="3183155"/>
            <a:ext cx="615314" cy="8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Скругленный прямоугольник 95"/>
          <p:cNvSpPr/>
          <p:nvPr/>
        </p:nvSpPr>
        <p:spPr>
          <a:xfrm>
            <a:off x="8036863" y="3203590"/>
            <a:ext cx="1578369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Куратор Площадки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112" name="Picture 1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26" y="4134033"/>
            <a:ext cx="592821" cy="6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174" y="3699989"/>
            <a:ext cx="761768" cy="76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1712640" y="2529917"/>
            <a:ext cx="1862875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Поручает РЦОИ</a:t>
            </a:r>
            <a:endParaRPr lang="ru-RU" sz="3200" b="1" dirty="0"/>
          </a:p>
        </p:txBody>
      </p:sp>
      <p:pic>
        <p:nvPicPr>
          <p:cNvPr id="4098" name="Picture 2" descr="ÐÐ°ÑÑÐ¸Ð½ÐºÐ¸ Ð¿Ð¾ Ð·Ð°Ð¿ÑÐ¾ÑÑ user.icon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8067" r="11478" b="11838"/>
          <a:stretch/>
        </p:blipFill>
        <p:spPr bwMode="auto">
          <a:xfrm>
            <a:off x="4000500" y="3681112"/>
            <a:ext cx="876300" cy="9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Скругленный прямоугольник 61"/>
          <p:cNvSpPr/>
          <p:nvPr/>
        </p:nvSpPr>
        <p:spPr>
          <a:xfrm>
            <a:off x="257735" y="5377362"/>
            <a:ext cx="3191298" cy="849155"/>
          </a:xfrm>
          <a:prstGeom prst="roundRect">
            <a:avLst>
              <a:gd name="adj" fmla="val 9937"/>
            </a:avLst>
          </a:prstGeom>
          <a:solidFill>
            <a:srgbClr val="4269CA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ТМ принимаются через технологический портал ЕГЭ за 2,5 часа до начала Диктанта и направляются на площадки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8467" y="6260463"/>
            <a:ext cx="31805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entury Gothic"/>
                <a:cs typeface="+mn-cs"/>
              </a:rPr>
              <a:t>* возможна печать на уровне РЦОИ</a:t>
            </a:r>
            <a:endParaRPr lang="ru-RU" dirty="0"/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2640650" y="3192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Ответственные лица в рамках подготовки и проведения Диктанта (</a:t>
            </a:r>
            <a:r>
              <a:rPr lang="ru-RU" sz="2400" dirty="0" smtClean="0">
                <a:solidFill>
                  <a:srgbClr val="FF0000"/>
                </a:solidFill>
              </a:rPr>
              <a:t>Субъекты РФ</a:t>
            </a:r>
            <a:r>
              <a:rPr lang="ru-RU" sz="2400" dirty="0" smtClean="0"/>
              <a:t>)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4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Дорожная карта проведения Диктанта (</a:t>
            </a:r>
            <a:r>
              <a:rPr lang="ru-RU" sz="2400" dirty="0" smtClean="0">
                <a:solidFill>
                  <a:srgbClr val="FF0000"/>
                </a:solidFill>
              </a:rPr>
              <a:t>Субъекты РФ</a:t>
            </a:r>
            <a:r>
              <a:rPr lang="ru-RU" sz="2400" dirty="0" smtClean="0"/>
              <a:t>)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729351" y="1176881"/>
            <a:ext cx="2218079" cy="1530939"/>
            <a:chOff x="5636138" y="1134429"/>
            <a:chExt cx="2218079" cy="1530939"/>
          </a:xfrm>
        </p:grpSpPr>
        <p:sp>
          <p:nvSpPr>
            <p:cNvPr id="13" name="Овал 12"/>
            <p:cNvSpPr/>
            <p:nvPr/>
          </p:nvSpPr>
          <p:spPr>
            <a:xfrm>
              <a:off x="6414224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636138" y="1772816"/>
              <a:ext cx="2218079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Передача ТМ из РЦОИ на Площадку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РЦОИ, за 2 часа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004220" y="1176881"/>
            <a:ext cx="1870373" cy="1500161"/>
            <a:chOff x="3908081" y="1134429"/>
            <a:chExt cx="1870373" cy="1500161"/>
          </a:xfrm>
        </p:grpSpPr>
        <p:sp>
          <p:nvSpPr>
            <p:cNvPr id="9" name="Овал 8"/>
            <p:cNvSpPr/>
            <p:nvPr/>
          </p:nvSpPr>
          <p:spPr>
            <a:xfrm>
              <a:off x="451231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08081" y="1772816"/>
              <a:ext cx="1870373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Передача ТМ из ФЦТ в РЦОИ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ФЦТ, за 2,5 часа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140615" y="3333648"/>
            <a:ext cx="1969885" cy="1454991"/>
            <a:chOff x="1955379" y="3072255"/>
            <a:chExt cx="1969885" cy="1454991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1955379" y="3788582"/>
              <a:ext cx="196988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Расчёт результатов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2599230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747800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8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802188" y="1176881"/>
            <a:ext cx="2070469" cy="1483309"/>
            <a:chOff x="7802188" y="1134429"/>
            <a:chExt cx="2070469" cy="1483309"/>
          </a:xfrm>
        </p:grpSpPr>
        <p:sp>
          <p:nvSpPr>
            <p:cNvPr id="63" name="Овал 62"/>
            <p:cNvSpPr/>
            <p:nvPr/>
          </p:nvSpPr>
          <p:spPr>
            <a:xfrm>
              <a:off x="8506469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4</a:t>
              </a:r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802188" y="1755964"/>
              <a:ext cx="207046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Печать материалов 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Ответственный от ОИВ на площадке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6463" y="3333648"/>
            <a:ext cx="2162328" cy="1885878"/>
            <a:chOff x="36463" y="3072255"/>
            <a:chExt cx="2162328" cy="1885878"/>
          </a:xfrm>
        </p:grpSpPr>
        <p:sp>
          <p:nvSpPr>
            <p:cNvPr id="81" name="Прямоугольник 80"/>
            <p:cNvSpPr/>
            <p:nvPr/>
          </p:nvSpPr>
          <p:spPr>
            <a:xfrm>
              <a:off x="36463" y="3788582"/>
              <a:ext cx="216232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Публикация результатов на сайте </a:t>
              </a:r>
              <a:r>
                <a:rPr lang="ru-RU" sz="1400" b="1" kern="0" dirty="0" err="1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Диктантпобеды.рф</a:t>
              </a:r>
              <a:endPara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endParaRP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Единая Россия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776536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925106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9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94" name="Прямая со стрелкой 93"/>
          <p:cNvCxnSpPr/>
          <p:nvPr/>
        </p:nvCxnSpPr>
        <p:spPr>
          <a:xfrm>
            <a:off x="7570699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5607852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>
            <a:off x="3645006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H="1">
            <a:off x="5697082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654941" y="1176881"/>
            <a:ext cx="661906" cy="66190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+mj-lt"/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-117042" y="1815268"/>
            <a:ext cx="2205873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kern="0" dirty="0" smtClean="0">
                <a:latin typeface="+mj-lt"/>
                <a:sym typeface="Helvetica Light"/>
              </a:rPr>
              <a:t>Регистрация участников на сайте Диктанта Победы</a:t>
            </a:r>
          </a:p>
          <a:p>
            <a:pPr algn="ctr"/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[</a:t>
            </a:r>
            <a:r>
              <a:rPr lang="ru-RU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Участники, волонтеры</a:t>
            </a:r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]</a:t>
            </a:r>
            <a:endParaRPr lang="ru-RU" sz="11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715572" y="1176881"/>
            <a:ext cx="661906" cy="66190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+mj-lt"/>
              </a:rPr>
              <a:t>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43589" y="1815268"/>
            <a:ext cx="2205873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Ф</a:t>
            </a:r>
            <a:r>
              <a:rPr lang="ru-RU" sz="1400" b="1" kern="0" dirty="0">
                <a:solidFill>
                  <a:sysClr val="windowText" lastClr="000000"/>
                </a:solidFill>
                <a:latin typeface="+mj-lt"/>
                <a:sym typeface="Helvetica Light"/>
              </a:rPr>
              <a:t>о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рмирование</a:t>
            </a:r>
          </a:p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ТМ на федеральном </a:t>
            </a:r>
          </a:p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Уровне (бланки и КИМ)</a:t>
            </a:r>
          </a:p>
          <a:p>
            <a:pPr algn="ctr"/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[</a:t>
            </a:r>
            <a:r>
              <a:rPr lang="ru-RU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ФЦТ</a:t>
            </a:r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]</a:t>
            </a:r>
            <a:endParaRPr lang="ru-RU" sz="11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90575" y="730791"/>
            <a:ext cx="556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kern="0" dirty="0" smtClean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0615" y="5082626"/>
            <a:ext cx="556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kern="0" dirty="0" smtClean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8905577" y="2723209"/>
            <a:ext cx="0" cy="4129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5964033" y="3333648"/>
            <a:ext cx="2269160" cy="1624268"/>
            <a:chOff x="5887704" y="3072255"/>
            <a:chExt cx="2269160" cy="162426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887704" y="3072255"/>
              <a:ext cx="2269160" cy="1624268"/>
              <a:chOff x="5887704" y="3072255"/>
              <a:chExt cx="2269160" cy="162426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5887704" y="3788582"/>
                <a:ext cx="2269160" cy="907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Передача материалов в РЦОИ</a:t>
                </a:r>
              </a:p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 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[</a:t>
                </a:r>
                <a:r>
                  <a:rPr lang="ru-RU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Ответственный от ОИВ на площадке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]</a:t>
                </a:r>
                <a:endParaRPr lang="ru-RU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6681192" y="3072255"/>
                <a:ext cx="682182" cy="671784"/>
              </a:xfrm>
              <a:prstGeom prst="ellipse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76" name="Прямоугольник 75"/>
            <p:cNvSpPr/>
            <p:nvPr/>
          </p:nvSpPr>
          <p:spPr>
            <a:xfrm>
              <a:off x="6853194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6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77" name="Прямая со стрелкой 76"/>
          <p:cNvCxnSpPr/>
          <p:nvPr/>
        </p:nvCxnSpPr>
        <p:spPr>
          <a:xfrm flipH="1">
            <a:off x="3704861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H="1">
            <a:off x="1712640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flipH="1">
            <a:off x="7689304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1682160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59"/>
          <p:cNvGrpSpPr/>
          <p:nvPr/>
        </p:nvGrpSpPr>
        <p:grpSpPr>
          <a:xfrm>
            <a:off x="4052324" y="3333648"/>
            <a:ext cx="1969885" cy="1885878"/>
            <a:chOff x="3859851" y="2997973"/>
            <a:chExt cx="1969885" cy="1885878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3859851" y="3714300"/>
              <a:ext cx="196988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Полный цикл обработки материалов на уровне РЦОИ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2" name="Овал 71"/>
            <p:cNvSpPr/>
            <p:nvPr/>
          </p:nvSpPr>
          <p:spPr>
            <a:xfrm>
              <a:off x="4503702" y="2997973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4652272" y="3072255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7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8175016" y="3333648"/>
            <a:ext cx="1441288" cy="1548949"/>
            <a:chOff x="8175016" y="3173106"/>
            <a:chExt cx="1441288" cy="1548949"/>
          </a:xfrm>
        </p:grpSpPr>
        <p:sp>
          <p:nvSpPr>
            <p:cNvPr id="84" name="Овал 83"/>
            <p:cNvSpPr/>
            <p:nvPr/>
          </p:nvSpPr>
          <p:spPr>
            <a:xfrm>
              <a:off x="8564707" y="3173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5</a:t>
              </a: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8175016" y="3798725"/>
              <a:ext cx="14412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Выполнение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заданий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87" name="Скругленный прямоугольник 86"/>
          <p:cNvSpPr/>
          <p:nvPr/>
        </p:nvSpPr>
        <p:spPr>
          <a:xfrm>
            <a:off x="2519360" y="5636624"/>
            <a:ext cx="5467501" cy="543461"/>
          </a:xfrm>
          <a:prstGeom prst="roundRect">
            <a:avLst>
              <a:gd name="adj" fmla="val 7659"/>
            </a:avLst>
          </a:prstGeom>
          <a:solidFill>
            <a:srgbClr val="FFFF00"/>
          </a:solidFill>
          <a:ln w="38100">
            <a:solidFill>
              <a:srgbClr val="E35B65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Бланки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день 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до начала Диктанта в РЦОИ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КИМ в РЦОИ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2,5 часа</a:t>
            </a:r>
            <a:endParaRPr lang="ru-RU" sz="1400" b="1" kern="0" dirty="0" smtClean="0">
              <a:solidFill>
                <a:sysClr val="windowText" lastClr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92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1611492" y="1338027"/>
            <a:ext cx="3990282" cy="986893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ОИВ по управлению в сфере образования</a:t>
            </a: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3763174" y="3068960"/>
            <a:ext cx="6032676" cy="3732628"/>
          </a:xfrm>
          <a:prstGeom prst="snipRoundRect">
            <a:avLst>
              <a:gd name="adj1" fmla="val 5943"/>
              <a:gd name="adj2" fmla="val 4414"/>
            </a:avLst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Прямоугольник с одним вырезанным скругленным углом 12"/>
          <p:cNvSpPr/>
          <p:nvPr/>
        </p:nvSpPr>
        <p:spPr>
          <a:xfrm>
            <a:off x="5762626" y="1338028"/>
            <a:ext cx="4039556" cy="98689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</a:rPr>
              <a:t>Координатор Диктанта Победы (Силовые структуры)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Прямоугольник с одним вырезанным скругленным углом 14"/>
          <p:cNvSpPr/>
          <p:nvPr/>
        </p:nvSpPr>
        <p:spPr>
          <a:xfrm>
            <a:off x="56456" y="3059907"/>
            <a:ext cx="3567193" cy="3732628"/>
          </a:xfrm>
          <a:prstGeom prst="snipRoundRect">
            <a:avLst>
              <a:gd name="adj1" fmla="val 4479"/>
              <a:gd name="adj2" fmla="val 6351"/>
            </a:avLst>
          </a:prstGeom>
          <a:solidFill>
            <a:schemeClr val="bg1"/>
          </a:solidFill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77347" y="4077072"/>
            <a:ext cx="4126707" cy="1668408"/>
          </a:xfrm>
          <a:prstGeom prst="roundRect">
            <a:avLst>
              <a:gd name="adj" fmla="val 3633"/>
            </a:avLst>
          </a:prstGeom>
          <a:solidFill>
            <a:srgbClr val="FFFFBD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Волонтеры,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+mj-lt"/>
              </a:rPr>
              <a:t>Военно-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+mj-lt"/>
              </a:rPr>
              <a:t>служащие</a:t>
            </a: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65989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Организаторы</a:t>
            </a:r>
            <a:endParaRPr lang="ru-RU" sz="1000" b="1" dirty="0">
              <a:latin typeface="+mj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84347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Технические специалисты</a:t>
            </a:r>
            <a:endParaRPr lang="ru-RU" sz="1000" b="1" dirty="0"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83815" y="4535243"/>
            <a:ext cx="1685850" cy="600213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направление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38650" y="3101394"/>
            <a:ext cx="3231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Площадка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8880" y="3101394"/>
            <a:ext cx="3485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РЦОИ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37494" y="4535243"/>
            <a:ext cx="1632688" cy="683087"/>
          </a:xfrm>
          <a:prstGeom prst="roundRect">
            <a:avLst>
              <a:gd name="adj" fmla="val 2902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получение ТМ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с федерального уровня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302704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Наблюдение, контроль</a:t>
            </a:r>
            <a:endParaRPr lang="ru-RU" sz="1000" b="1" dirty="0">
              <a:latin typeface="+mj-lt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615948" y="4193445"/>
            <a:ext cx="1898600" cy="6518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+mj-lt"/>
              </a:rPr>
              <a:t>Ответственный </a:t>
            </a:r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организатор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2195678" y="2365332"/>
            <a:ext cx="0" cy="694575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9345488" y="2365332"/>
            <a:ext cx="0" cy="70362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8054340" y="2468362"/>
            <a:ext cx="1745659" cy="461665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Century Gothic"/>
                <a:cs typeface="+mn-cs"/>
              </a:rPr>
              <a:t>Определяет </a:t>
            </a:r>
          </a:p>
          <a:p>
            <a:pPr algn="ctr"/>
            <a:r>
              <a:rPr lang="ru-RU" sz="1200" b="1" dirty="0">
                <a:latin typeface="Century Gothic"/>
                <a:cs typeface="+mn-cs"/>
              </a:rPr>
              <a:t>площадки</a:t>
            </a:r>
          </a:p>
        </p:txBody>
      </p:sp>
      <p:cxnSp>
        <p:nvCxnSpPr>
          <p:cNvPr id="74" name="Прямая со стрелкой 73"/>
          <p:cNvCxnSpPr/>
          <p:nvPr/>
        </p:nvCxnSpPr>
        <p:spPr>
          <a:xfrm>
            <a:off x="3122320" y="4137481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7617668" y="2365332"/>
            <a:ext cx="0" cy="846973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5972175" y="2547869"/>
            <a:ext cx="1955608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entury Gothic"/>
                <a:cs typeface="+mn-cs"/>
              </a:rPr>
              <a:t>Назначает</a:t>
            </a: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892989" y="5834562"/>
            <a:ext cx="5729171" cy="849155"/>
          </a:xfrm>
          <a:prstGeom prst="roundRect">
            <a:avLst>
              <a:gd name="adj" fmla="val 9937"/>
            </a:avLst>
          </a:prstGeom>
          <a:solidFill>
            <a:srgbClr val="C7E6A4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Участники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Прямоугольник с одним вырезанным скругленным углом 86"/>
          <p:cNvSpPr/>
          <p:nvPr/>
        </p:nvSpPr>
        <p:spPr>
          <a:xfrm>
            <a:off x="56456" y="1338027"/>
            <a:ext cx="1446419" cy="95793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ФГБУ «ФЦТ»</a:t>
            </a:r>
            <a:endParaRPr lang="en-US" b="1" dirty="0" smtClean="0">
              <a:latin typeface="+mj-lt"/>
            </a:endParaRPr>
          </a:p>
        </p:txBody>
      </p:sp>
      <p:cxnSp>
        <p:nvCxnSpPr>
          <p:cNvPr id="88" name="Прямая со стрелкой 87"/>
          <p:cNvCxnSpPr/>
          <p:nvPr/>
        </p:nvCxnSpPr>
        <p:spPr>
          <a:xfrm>
            <a:off x="1064568" y="2295959"/>
            <a:ext cx="0" cy="1061033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56456" y="2529917"/>
            <a:ext cx="1446419" cy="338554"/>
          </a:xfrm>
          <a:prstGeom prst="rect">
            <a:avLst/>
          </a:prstGeom>
          <a:solidFill>
            <a:schemeClr val="accent2">
              <a:lumMod val="40000"/>
              <a:lumOff val="60000"/>
              <a:alpha val="5607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Направляет</a:t>
            </a:r>
            <a:endParaRPr lang="ru-RU" sz="3200" b="1" dirty="0"/>
          </a:p>
        </p:txBody>
      </p:sp>
      <p:pic>
        <p:nvPicPr>
          <p:cNvPr id="4102" name="Picture 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91" y="3698349"/>
            <a:ext cx="830963" cy="87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699989"/>
            <a:ext cx="860425" cy="87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Прямая со стрелкой 53"/>
          <p:cNvCxnSpPr/>
          <p:nvPr/>
        </p:nvCxnSpPr>
        <p:spPr>
          <a:xfrm>
            <a:off x="1496616" y="4137481"/>
            <a:ext cx="828256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Скругленный прямоугольник 60"/>
          <p:cNvSpPr/>
          <p:nvPr/>
        </p:nvSpPr>
        <p:spPr>
          <a:xfrm>
            <a:off x="3686947" y="4535243"/>
            <a:ext cx="1790400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Ответственные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получение и печать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площадках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(Волонтёры, </a:t>
            </a:r>
            <a:r>
              <a:rPr lang="ru-RU" sz="1100" dirty="0" smtClean="0">
                <a:solidFill>
                  <a:srgbClr val="FF0000"/>
                </a:solidFill>
                <a:latin typeface="+mj-lt"/>
              </a:rPr>
              <a:t>военнослужащие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)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1036184" y="336995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2338638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112920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0" name="Picture 1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240" y="3203590"/>
            <a:ext cx="615314" cy="8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Скругленный прямоугольник 95"/>
          <p:cNvSpPr/>
          <p:nvPr/>
        </p:nvSpPr>
        <p:spPr>
          <a:xfrm>
            <a:off x="7265155" y="3192106"/>
            <a:ext cx="1578369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Куратор Площадки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112" name="Picture 1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27" y="4108214"/>
            <a:ext cx="592821" cy="6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174" y="3699989"/>
            <a:ext cx="761768" cy="76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1712640" y="2529917"/>
            <a:ext cx="1862875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Поручает РЦОИ</a:t>
            </a:r>
            <a:endParaRPr lang="ru-RU" sz="3200" b="1" dirty="0"/>
          </a:p>
        </p:txBody>
      </p:sp>
      <p:pic>
        <p:nvPicPr>
          <p:cNvPr id="4098" name="Picture 2" descr="ÐÐ°ÑÑÐ¸Ð½ÐºÐ¸ Ð¿Ð¾ Ð·Ð°Ð¿ÑÐ¾ÑÑ user.icon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8067" r="11478" b="11838"/>
          <a:stretch/>
        </p:blipFill>
        <p:spPr bwMode="auto">
          <a:xfrm>
            <a:off x="4000500" y="3681112"/>
            <a:ext cx="876300" cy="9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68467" y="6437439"/>
            <a:ext cx="31805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entury Gothic"/>
                <a:cs typeface="+mn-cs"/>
              </a:rPr>
              <a:t>* возможна печать на уровне РЦОИ</a:t>
            </a:r>
            <a:endParaRPr lang="ru-RU" dirty="0"/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2640650" y="3192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Ответственные лица в рамках технологии в рамках подготовки и проведения Диктанта (</a:t>
            </a:r>
            <a:r>
              <a:rPr lang="ru-RU" sz="2400" dirty="0" smtClean="0">
                <a:solidFill>
                  <a:srgbClr val="FF0000"/>
                </a:solidFill>
              </a:rPr>
              <a:t>Силовые структуры</a:t>
            </a:r>
            <a:r>
              <a:rPr lang="ru-RU" sz="2400" dirty="0" smtClean="0"/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57735" y="5288692"/>
            <a:ext cx="3191298" cy="1020628"/>
          </a:xfrm>
          <a:prstGeom prst="roundRect">
            <a:avLst>
              <a:gd name="adj" fmla="val 9937"/>
            </a:avLst>
          </a:prstGeom>
          <a:solidFill>
            <a:srgbClr val="4269CA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+mj-lt"/>
              </a:rPr>
              <a:t>ТМ принимаются через технологический портал ЕГЭ </a:t>
            </a:r>
            <a:r>
              <a:rPr lang="ru-RU" sz="1100" b="1" dirty="0" smtClean="0">
                <a:solidFill>
                  <a:schemeClr val="bg1"/>
                </a:solidFill>
              </a:rPr>
              <a:t>за 3 дня до начала Диктанта</a:t>
            </a:r>
            <a:r>
              <a:rPr lang="ru-RU" sz="1100" b="1" dirty="0">
                <a:solidFill>
                  <a:schemeClr val="bg1"/>
                </a:solidFill>
                <a:latin typeface="+mj-lt"/>
              </a:rPr>
              <a:t> и направляются на площадки, пароли направляются на площадки за 2 часа до начала </a:t>
            </a:r>
            <a:r>
              <a:rPr lang="ru-RU" sz="1100" b="1" dirty="0" smtClean="0">
                <a:solidFill>
                  <a:schemeClr val="bg1"/>
                </a:solidFill>
                <a:latin typeface="+mj-lt"/>
              </a:rPr>
              <a:t>Диктанта</a:t>
            </a:r>
            <a:endParaRPr lang="ru-RU" sz="1200" b="1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46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Овал 54"/>
          <p:cNvSpPr/>
          <p:nvPr/>
        </p:nvSpPr>
        <p:spPr>
          <a:xfrm>
            <a:off x="4696175" y="3498290"/>
            <a:ext cx="682182" cy="671784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Дорожная карта проведения </a:t>
            </a:r>
            <a:r>
              <a:rPr lang="ru-RU" sz="2400" dirty="0"/>
              <a:t>Диктанта (</a:t>
            </a:r>
            <a:r>
              <a:rPr lang="ru-RU" sz="2400" dirty="0">
                <a:solidFill>
                  <a:srgbClr val="FF0000"/>
                </a:solidFill>
              </a:rPr>
              <a:t>Силовые структуры</a:t>
            </a:r>
            <a:r>
              <a:rPr lang="ru-RU" sz="2400" dirty="0"/>
              <a:t>)</a:t>
            </a:r>
            <a:endParaRPr lang="ru-RU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729351" y="1253081"/>
            <a:ext cx="2218079" cy="1931049"/>
            <a:chOff x="5636138" y="1134429"/>
            <a:chExt cx="2218079" cy="1931049"/>
          </a:xfrm>
        </p:grpSpPr>
        <p:sp>
          <p:nvSpPr>
            <p:cNvPr id="13" name="Овал 12"/>
            <p:cNvSpPr/>
            <p:nvPr/>
          </p:nvSpPr>
          <p:spPr>
            <a:xfrm>
              <a:off x="6414224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636138" y="1772816"/>
              <a:ext cx="2218079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Передача пароля из РЦОИ на Площадки Минобороны и Росгвардии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РЦОИ, за 2 часа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52324" y="3582450"/>
            <a:ext cx="1969885" cy="1811596"/>
            <a:chOff x="3859851" y="3072255"/>
            <a:chExt cx="1969885" cy="1811596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3859851" y="3714300"/>
              <a:ext cx="196988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Полный цикл обработки материалов на уровне РЦОИ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652272" y="3072255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7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004220" y="1253081"/>
            <a:ext cx="1870373" cy="1330884"/>
            <a:chOff x="3908081" y="1134429"/>
            <a:chExt cx="1870373" cy="1330884"/>
          </a:xfrm>
        </p:grpSpPr>
        <p:sp>
          <p:nvSpPr>
            <p:cNvPr id="9" name="Овал 8"/>
            <p:cNvSpPr/>
            <p:nvPr/>
          </p:nvSpPr>
          <p:spPr>
            <a:xfrm>
              <a:off x="451231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08081" y="1772816"/>
              <a:ext cx="18703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Передача ТМ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из ФЦТ в РЦОИ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175016" y="3508168"/>
            <a:ext cx="1441288" cy="1548949"/>
            <a:chOff x="8175016" y="3173106"/>
            <a:chExt cx="1441288" cy="1548949"/>
          </a:xfrm>
        </p:grpSpPr>
        <p:sp>
          <p:nvSpPr>
            <p:cNvPr id="68" name="Овал 67"/>
            <p:cNvSpPr/>
            <p:nvPr/>
          </p:nvSpPr>
          <p:spPr>
            <a:xfrm>
              <a:off x="8564707" y="3173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5</a:t>
              </a:r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8175016" y="3798725"/>
              <a:ext cx="14412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Выполнение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заданий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140615" y="3508168"/>
            <a:ext cx="1969885" cy="1454991"/>
            <a:chOff x="1955379" y="3072255"/>
            <a:chExt cx="1969885" cy="1454991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1955379" y="3788582"/>
              <a:ext cx="196988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Расчёт результатов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2599230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747800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8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802188" y="1253081"/>
            <a:ext cx="2070469" cy="1483309"/>
            <a:chOff x="7802188" y="1134429"/>
            <a:chExt cx="2070469" cy="1483309"/>
          </a:xfrm>
        </p:grpSpPr>
        <p:sp>
          <p:nvSpPr>
            <p:cNvPr id="63" name="Овал 62"/>
            <p:cNvSpPr/>
            <p:nvPr/>
          </p:nvSpPr>
          <p:spPr>
            <a:xfrm>
              <a:off x="8506469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4</a:t>
              </a:r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802188" y="1755964"/>
              <a:ext cx="207046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Печать материалов 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Ответственный на площадке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6463" y="3508168"/>
            <a:ext cx="2162328" cy="2101322"/>
            <a:chOff x="36463" y="3072255"/>
            <a:chExt cx="2162328" cy="2101322"/>
          </a:xfrm>
        </p:grpSpPr>
        <p:sp>
          <p:nvSpPr>
            <p:cNvPr id="81" name="Прямоугольник 80"/>
            <p:cNvSpPr/>
            <p:nvPr/>
          </p:nvSpPr>
          <p:spPr>
            <a:xfrm>
              <a:off x="36463" y="3788582"/>
              <a:ext cx="216232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Публикация результатов на сайте </a:t>
              </a:r>
              <a:r>
                <a:rPr lang="ru-RU" sz="1400" b="1" kern="0" dirty="0" err="1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Диктантпобеды.рф</a:t>
              </a:r>
              <a:r>
                <a:rPr lang="ru-RU" sz="1400" b="1" kern="0" dirty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опционально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Единая Россия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776536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925106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9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94" name="Прямая со стрелкой 93"/>
          <p:cNvCxnSpPr/>
          <p:nvPr/>
        </p:nvCxnSpPr>
        <p:spPr>
          <a:xfrm>
            <a:off x="7570699" y="16033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5607852" y="16033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>
            <a:off x="3645006" y="16033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H="1">
            <a:off x="5697082" y="389214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-117042" y="1253081"/>
            <a:ext cx="2205873" cy="1546328"/>
            <a:chOff x="-117042" y="1072106"/>
            <a:chExt cx="2205873" cy="1546328"/>
          </a:xfrm>
        </p:grpSpPr>
        <p:sp>
          <p:nvSpPr>
            <p:cNvPr id="57" name="Овал 56"/>
            <p:cNvSpPr/>
            <p:nvPr/>
          </p:nvSpPr>
          <p:spPr>
            <a:xfrm>
              <a:off x="654941" y="1072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0</a:t>
              </a:r>
              <a:endParaRPr lang="ru-RU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-117042" y="1710493"/>
              <a:ext cx="2205873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latin typeface="+mj-lt"/>
                  <a:sym typeface="Helvetica Light"/>
                </a:rPr>
                <a:t>Регистрация участников на сайте Диктанта Победы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Участники, волонтеры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943589" y="1891468"/>
            <a:ext cx="233219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Ф</a:t>
            </a:r>
            <a:r>
              <a:rPr lang="ru-RU" sz="1400" b="1" kern="0" dirty="0">
                <a:solidFill>
                  <a:sysClr val="windowText" lastClr="000000"/>
                </a:solidFill>
                <a:latin typeface="+mj-lt"/>
                <a:sym typeface="Helvetica Light"/>
              </a:rPr>
              <a:t>о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рмирование</a:t>
            </a:r>
          </a:p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ТМ на федеральном </a:t>
            </a:r>
          </a:p>
          <a:p>
            <a:pPr algn="ctr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Уровне (бланки и КИМ) </a:t>
            </a:r>
          </a:p>
          <a:p>
            <a:pPr algn="ctr"/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[</a:t>
            </a:r>
            <a:r>
              <a:rPr lang="ru-RU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ФЦТ</a:t>
            </a:r>
            <a:r>
              <a:rPr lang="en-US" sz="11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]</a:t>
            </a:r>
            <a:endParaRPr lang="ru-RU" sz="11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66595" y="882621"/>
            <a:ext cx="556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kern="0" dirty="0" smtClean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8905577" y="2932246"/>
            <a:ext cx="0" cy="3096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5964033" y="3508168"/>
            <a:ext cx="2269160" cy="1624268"/>
            <a:chOff x="5887704" y="3072255"/>
            <a:chExt cx="2269160" cy="162426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887704" y="3072255"/>
              <a:ext cx="2269160" cy="1624268"/>
              <a:chOff x="5887704" y="3072255"/>
              <a:chExt cx="2269160" cy="162426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5887704" y="3788582"/>
                <a:ext cx="2269160" cy="907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Передача материалов в РЦОИ</a:t>
                </a:r>
              </a:p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 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[</a:t>
                </a:r>
                <a:r>
                  <a:rPr lang="ru-RU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Ответственный на площадке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]</a:t>
                </a:r>
                <a:endParaRPr lang="ru-RU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6681192" y="3072255"/>
                <a:ext cx="682182" cy="671784"/>
              </a:xfrm>
              <a:prstGeom prst="ellipse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76" name="Прямоугольник 75"/>
            <p:cNvSpPr/>
            <p:nvPr/>
          </p:nvSpPr>
          <p:spPr>
            <a:xfrm>
              <a:off x="6853194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6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77" name="Прямая со стрелкой 76"/>
          <p:cNvCxnSpPr/>
          <p:nvPr/>
        </p:nvCxnSpPr>
        <p:spPr>
          <a:xfrm flipH="1">
            <a:off x="3704861" y="389214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H="1">
            <a:off x="1712640" y="389214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flipH="1">
            <a:off x="7689304" y="389214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1682160" y="16033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2715572" y="1253081"/>
            <a:ext cx="661906" cy="661906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1</a:t>
            </a:r>
            <a:endParaRPr lang="ru-RU" sz="2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2425591" y="5369101"/>
            <a:ext cx="5851034" cy="1438573"/>
          </a:xfrm>
          <a:prstGeom prst="roundRect">
            <a:avLst>
              <a:gd name="adj" fmla="val 7659"/>
            </a:avLst>
          </a:prstGeom>
          <a:solidFill>
            <a:srgbClr val="FFFF00"/>
          </a:solidFill>
          <a:ln w="38100">
            <a:solidFill>
              <a:srgbClr val="E35B65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Для площадок Минобороны и Росгвардии: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Материалы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3 дня 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в РЦОИ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Пароль к КИМ в РЦОИ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2,5 часа</a:t>
            </a:r>
          </a:p>
          <a:p>
            <a:pPr algn="just"/>
            <a:endParaRPr lang="ru-RU" sz="1400" b="1" kern="0" dirty="0" smtClean="0">
              <a:solidFill>
                <a:sysClr val="windowText" lastClr="000000"/>
              </a:solidFill>
              <a:sym typeface="Helvetica Light"/>
            </a:endParaRPr>
          </a:p>
          <a:p>
            <a:pPr algn="just"/>
            <a:r>
              <a:rPr lang="ru-RU" sz="1400" b="1" kern="0" dirty="0" smtClean="0">
                <a:solidFill>
                  <a:sysClr val="windowText" lastClr="000000"/>
                </a:solidFill>
                <a:sym typeface="Helvetica Light"/>
              </a:rPr>
              <a:t>Для </a:t>
            </a:r>
            <a:r>
              <a:rPr lang="ru-RU" sz="1400" b="1" kern="0" dirty="0">
                <a:solidFill>
                  <a:sysClr val="windowText" lastClr="000000"/>
                </a:solidFill>
                <a:sym typeface="Helvetica Light"/>
              </a:rPr>
              <a:t>площадок </a:t>
            </a:r>
            <a:r>
              <a:rPr lang="ru-RU" sz="1400" b="1" kern="0" dirty="0" smtClean="0">
                <a:solidFill>
                  <a:sysClr val="windowText" lastClr="000000"/>
                </a:solidFill>
                <a:sym typeface="Helvetica Light"/>
              </a:rPr>
              <a:t>МВД и МЧС:</a:t>
            </a:r>
            <a:endParaRPr lang="ru-RU" sz="1400" b="1" kern="0" dirty="0">
              <a:solidFill>
                <a:sysClr val="windowText" lastClr="000000"/>
              </a:solidFill>
              <a:sym typeface="Helvetica Ligh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sym typeface="Helvetica Light"/>
              </a:rPr>
              <a:t>Материалы и КИМ </a:t>
            </a:r>
            <a:r>
              <a:rPr lang="ru-RU" sz="1400" b="1" kern="0" dirty="0">
                <a:solidFill>
                  <a:srgbClr val="FF0000"/>
                </a:solidFill>
                <a:sym typeface="Helvetica Light"/>
              </a:rPr>
              <a:t>за </a:t>
            </a:r>
            <a:r>
              <a:rPr lang="ru-RU" sz="1400" b="1" kern="0" dirty="0" smtClean="0">
                <a:solidFill>
                  <a:srgbClr val="FF0000"/>
                </a:solidFill>
                <a:sym typeface="Helvetica Light"/>
              </a:rPr>
              <a:t>2,5 часа </a:t>
            </a:r>
            <a:r>
              <a:rPr lang="ru-RU" sz="1400" b="1" kern="0" dirty="0">
                <a:solidFill>
                  <a:sysClr val="windowText" lastClr="000000"/>
                </a:solidFill>
                <a:sym typeface="Helvetica Light"/>
              </a:rPr>
              <a:t>в </a:t>
            </a:r>
            <a:r>
              <a:rPr lang="ru-RU" sz="1400" b="1" kern="0" dirty="0" smtClean="0">
                <a:solidFill>
                  <a:sysClr val="windowText" lastClr="000000"/>
                </a:solidFill>
                <a:sym typeface="Helvetica Light"/>
              </a:rPr>
              <a:t>РЦОИ</a:t>
            </a:r>
            <a:endParaRPr lang="ru-RU" sz="1400" b="1" kern="0" dirty="0">
              <a:solidFill>
                <a:sysClr val="windowText" lastClr="000000"/>
              </a:solidFill>
              <a:sym typeface="Helvetica Ligh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36456" y="5055795"/>
            <a:ext cx="9576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kern="0" dirty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7312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1611492" y="1338027"/>
            <a:ext cx="3990282" cy="986893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ОИВ по управлению в сфере образования</a:t>
            </a: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3763174" y="3068960"/>
            <a:ext cx="6032676" cy="3732628"/>
          </a:xfrm>
          <a:prstGeom prst="snipRoundRect">
            <a:avLst>
              <a:gd name="adj1" fmla="val 5943"/>
              <a:gd name="adj2" fmla="val 4414"/>
            </a:avLst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3" name="Прямоугольник с одним вырезанным скругленным углом 12"/>
          <p:cNvSpPr/>
          <p:nvPr/>
        </p:nvSpPr>
        <p:spPr>
          <a:xfrm>
            <a:off x="5762626" y="1338028"/>
            <a:ext cx="4039556" cy="98689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Региональный Организационный комитет Диктанта</a:t>
            </a:r>
          </a:p>
        </p:txBody>
      </p:sp>
      <p:sp>
        <p:nvSpPr>
          <p:cNvPr id="15" name="Прямоугольник с одним вырезанным скругленным углом 14"/>
          <p:cNvSpPr/>
          <p:nvPr/>
        </p:nvSpPr>
        <p:spPr>
          <a:xfrm>
            <a:off x="56456" y="3059907"/>
            <a:ext cx="3567193" cy="3732628"/>
          </a:xfrm>
          <a:prstGeom prst="snipRoundRect">
            <a:avLst>
              <a:gd name="adj1" fmla="val 4479"/>
              <a:gd name="adj2" fmla="val 6351"/>
            </a:avLst>
          </a:prstGeom>
          <a:solidFill>
            <a:schemeClr val="bg1"/>
          </a:solidFill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77347" y="4077072"/>
            <a:ext cx="4126707" cy="1668408"/>
          </a:xfrm>
          <a:prstGeom prst="roundRect">
            <a:avLst>
              <a:gd name="adj" fmla="val 3633"/>
            </a:avLst>
          </a:prstGeom>
          <a:solidFill>
            <a:srgbClr val="FFFFBD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Волонтеры</a:t>
            </a: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65989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Организаторы</a:t>
            </a:r>
            <a:endParaRPr lang="ru-RU" sz="1000" b="1" dirty="0">
              <a:latin typeface="+mj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84347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Технические специалисты</a:t>
            </a:r>
            <a:endParaRPr lang="ru-RU" sz="1000" b="1" dirty="0"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883815" y="4535243"/>
            <a:ext cx="1685850" cy="600213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направление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38650" y="3101394"/>
            <a:ext cx="3231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Площадка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8880" y="3101394"/>
            <a:ext cx="34857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РЦОИ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237494" y="4535243"/>
            <a:ext cx="1632688" cy="683087"/>
          </a:xfrm>
          <a:prstGeom prst="roundRect">
            <a:avLst>
              <a:gd name="adj" fmla="val 2902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получение ТМ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с федерального уровня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302704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Наблюдение, контроль</a:t>
            </a:r>
            <a:endParaRPr lang="ru-RU" sz="1000" b="1" dirty="0">
              <a:latin typeface="+mj-lt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615948" y="4193445"/>
            <a:ext cx="1898600" cy="6518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+mj-lt"/>
              </a:rPr>
              <a:t>Ответственный </a:t>
            </a:r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организатор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2195678" y="2365332"/>
            <a:ext cx="0" cy="694575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7691373" y="2356279"/>
            <a:ext cx="0" cy="70362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6819589" y="2573474"/>
            <a:ext cx="1745659" cy="276999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entury Gothic"/>
                <a:cs typeface="+mn-cs"/>
              </a:rPr>
              <a:t>Взаимодействие</a:t>
            </a:r>
            <a:endParaRPr lang="ru-RU" sz="1200" b="1" dirty="0">
              <a:latin typeface="Century Gothic"/>
              <a:cs typeface="+mn-cs"/>
            </a:endParaRPr>
          </a:p>
        </p:txBody>
      </p:sp>
      <p:cxnSp>
        <p:nvCxnSpPr>
          <p:cNvPr id="74" name="Прямая со стрелкой 73"/>
          <p:cNvCxnSpPr/>
          <p:nvPr/>
        </p:nvCxnSpPr>
        <p:spPr>
          <a:xfrm>
            <a:off x="3122320" y="4137481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Скругленный прямоугольник 85"/>
          <p:cNvSpPr/>
          <p:nvPr/>
        </p:nvSpPr>
        <p:spPr>
          <a:xfrm>
            <a:off x="3892989" y="5834562"/>
            <a:ext cx="5729171" cy="849155"/>
          </a:xfrm>
          <a:prstGeom prst="roundRect">
            <a:avLst>
              <a:gd name="adj" fmla="val 9937"/>
            </a:avLst>
          </a:prstGeom>
          <a:solidFill>
            <a:srgbClr val="C7E6A4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Участники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Прямоугольник с одним вырезанным скругленным углом 86"/>
          <p:cNvSpPr/>
          <p:nvPr/>
        </p:nvSpPr>
        <p:spPr>
          <a:xfrm>
            <a:off x="56456" y="1338027"/>
            <a:ext cx="1446419" cy="957932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ФГБУ «ФЦТ»</a:t>
            </a:r>
            <a:endParaRPr lang="en-US" b="1" dirty="0" smtClean="0">
              <a:latin typeface="+mj-lt"/>
            </a:endParaRPr>
          </a:p>
        </p:txBody>
      </p:sp>
      <p:cxnSp>
        <p:nvCxnSpPr>
          <p:cNvPr id="88" name="Прямая со стрелкой 87"/>
          <p:cNvCxnSpPr/>
          <p:nvPr/>
        </p:nvCxnSpPr>
        <p:spPr>
          <a:xfrm>
            <a:off x="1064568" y="2295959"/>
            <a:ext cx="0" cy="1061033"/>
          </a:xfrm>
          <a:prstGeom prst="straightConnector1">
            <a:avLst/>
          </a:prstGeom>
          <a:ln w="38100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рямоугольник 88"/>
          <p:cNvSpPr/>
          <p:nvPr/>
        </p:nvSpPr>
        <p:spPr>
          <a:xfrm>
            <a:off x="56456" y="2529917"/>
            <a:ext cx="1446419" cy="338554"/>
          </a:xfrm>
          <a:prstGeom prst="rect">
            <a:avLst/>
          </a:prstGeom>
          <a:solidFill>
            <a:schemeClr val="accent2">
              <a:lumMod val="40000"/>
              <a:lumOff val="60000"/>
              <a:alpha val="56078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Направляет</a:t>
            </a:r>
            <a:endParaRPr lang="ru-RU" sz="3200" b="1" dirty="0"/>
          </a:p>
        </p:txBody>
      </p:sp>
      <p:pic>
        <p:nvPicPr>
          <p:cNvPr id="4102" name="Picture 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91" y="3698349"/>
            <a:ext cx="830963" cy="87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699989"/>
            <a:ext cx="860425" cy="87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Прямая со стрелкой 53"/>
          <p:cNvCxnSpPr/>
          <p:nvPr/>
        </p:nvCxnSpPr>
        <p:spPr>
          <a:xfrm>
            <a:off x="1496616" y="4137481"/>
            <a:ext cx="828256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Скругленный прямоугольник 60"/>
          <p:cNvSpPr/>
          <p:nvPr/>
        </p:nvSpPr>
        <p:spPr>
          <a:xfrm>
            <a:off x="3686947" y="4535243"/>
            <a:ext cx="1790400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Ответственные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получение и печать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площадках</a:t>
            </a:r>
          </a:p>
        </p:txBody>
      </p:sp>
      <p:sp>
        <p:nvSpPr>
          <p:cNvPr id="35" name="Овал 34"/>
          <p:cNvSpPr/>
          <p:nvPr/>
        </p:nvSpPr>
        <p:spPr>
          <a:xfrm>
            <a:off x="1036184" y="336995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2338638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112920" y="4101477"/>
            <a:ext cx="72008" cy="72008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0" name="Picture 1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347" y="3192226"/>
            <a:ext cx="615314" cy="8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Скругленный прямоугольник 95"/>
          <p:cNvSpPr/>
          <p:nvPr/>
        </p:nvSpPr>
        <p:spPr>
          <a:xfrm>
            <a:off x="7653187" y="3249531"/>
            <a:ext cx="1578369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Куратор Площадки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112" name="Picture 1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126" y="4134033"/>
            <a:ext cx="592821" cy="6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174" y="3699989"/>
            <a:ext cx="761768" cy="76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1712640" y="2529917"/>
            <a:ext cx="1862875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Поручает РЦОИ</a:t>
            </a:r>
            <a:endParaRPr lang="ru-RU" sz="3200" b="1" dirty="0"/>
          </a:p>
        </p:txBody>
      </p:sp>
      <p:pic>
        <p:nvPicPr>
          <p:cNvPr id="4098" name="Picture 2" descr="ÐÐ°ÑÑÐ¸Ð½ÐºÐ¸ Ð¿Ð¾ Ð·Ð°Ð¿ÑÐ¾ÑÑ user.icon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8067" r="11478" b="11838"/>
          <a:stretch/>
        </p:blipFill>
        <p:spPr bwMode="auto">
          <a:xfrm>
            <a:off x="4000500" y="3681112"/>
            <a:ext cx="876300" cy="9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Скругленный прямоугольник 61"/>
          <p:cNvSpPr/>
          <p:nvPr/>
        </p:nvSpPr>
        <p:spPr>
          <a:xfrm>
            <a:off x="257735" y="5288692"/>
            <a:ext cx="3191298" cy="1020628"/>
          </a:xfrm>
          <a:prstGeom prst="roundRect">
            <a:avLst>
              <a:gd name="adj" fmla="val 9937"/>
            </a:avLst>
          </a:prstGeom>
          <a:solidFill>
            <a:srgbClr val="4269CA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+mj-lt"/>
              </a:rPr>
              <a:t>ТМ принимаются через технологический портал ЕГЭ </a:t>
            </a:r>
            <a:r>
              <a:rPr lang="ru-RU" sz="1100" b="1" dirty="0" smtClean="0">
                <a:solidFill>
                  <a:schemeClr val="bg1"/>
                </a:solidFill>
              </a:rPr>
              <a:t>за 3 дня до начала Диктанта</a:t>
            </a:r>
            <a:r>
              <a:rPr lang="ru-RU" sz="1100" b="1" dirty="0">
                <a:solidFill>
                  <a:schemeClr val="bg1"/>
                </a:solidFill>
                <a:latin typeface="+mj-lt"/>
              </a:rPr>
              <a:t> и направляются на площадки, пароли направляются на площадки за 2 часа до начала </a:t>
            </a:r>
            <a:r>
              <a:rPr lang="ru-RU" sz="1100" b="1" dirty="0" smtClean="0">
                <a:solidFill>
                  <a:schemeClr val="bg1"/>
                </a:solidFill>
                <a:latin typeface="+mj-lt"/>
              </a:rPr>
              <a:t>Диктанта</a:t>
            </a:r>
            <a:endParaRPr lang="ru-RU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8467" y="6260463"/>
            <a:ext cx="31805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entury Gothic"/>
                <a:cs typeface="+mn-cs"/>
              </a:rPr>
              <a:t>* возможна печать на уровне РЦОИ</a:t>
            </a:r>
            <a:endParaRPr lang="ru-RU" dirty="0"/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2640650" y="3192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Ответственные лица в рамках подготовки и проведения Диктанта </a:t>
            </a:r>
            <a:endParaRPr lang="en-US" sz="2400" dirty="0" smtClean="0"/>
          </a:p>
          <a:p>
            <a:pPr algn="ctr"/>
            <a:r>
              <a:rPr lang="ru-RU" sz="2400" dirty="0" smtClean="0"/>
              <a:t>(</a:t>
            </a:r>
            <a:r>
              <a:rPr lang="ru-RU" sz="2400" dirty="0" smtClean="0">
                <a:solidFill>
                  <a:srgbClr val="FF0000"/>
                </a:solidFill>
              </a:rPr>
              <a:t>Удаленные площадки</a:t>
            </a:r>
            <a:r>
              <a:rPr lang="ru-RU" sz="2400" dirty="0" smtClean="0"/>
              <a:t>)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6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Дорожная карта проведения </a:t>
            </a:r>
            <a:r>
              <a:rPr lang="ru-RU" sz="2400" dirty="0"/>
              <a:t>Диктанта (</a:t>
            </a:r>
            <a:r>
              <a:rPr lang="ru-RU" sz="2400" dirty="0">
                <a:solidFill>
                  <a:srgbClr val="FF0000"/>
                </a:solidFill>
              </a:rPr>
              <a:t>Удаленные площадки</a:t>
            </a:r>
            <a:r>
              <a:rPr lang="ru-RU" sz="2400" dirty="0"/>
              <a:t>)</a:t>
            </a:r>
            <a:endParaRPr lang="ru-RU" sz="2400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729351" y="1176881"/>
            <a:ext cx="2218079" cy="1530939"/>
            <a:chOff x="5636138" y="1134429"/>
            <a:chExt cx="2218079" cy="1530939"/>
          </a:xfrm>
        </p:grpSpPr>
        <p:sp>
          <p:nvSpPr>
            <p:cNvPr id="13" name="Овал 12"/>
            <p:cNvSpPr/>
            <p:nvPr/>
          </p:nvSpPr>
          <p:spPr>
            <a:xfrm>
              <a:off x="641422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636138" y="1772816"/>
              <a:ext cx="2218079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Передача ТМ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из РЦОИ на Площадку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РЦОИ, за 3 дня до начала Диктанта.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52324" y="3333648"/>
            <a:ext cx="1969885" cy="1885878"/>
            <a:chOff x="3859851" y="2997973"/>
            <a:chExt cx="1969885" cy="1885878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3859851" y="3714300"/>
              <a:ext cx="1969885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Полный цикл обработки материалов на уровне РЦОИ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РЦОИ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4503702" y="2997973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652272" y="3072255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7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004220" y="1176881"/>
            <a:ext cx="1870373" cy="1500161"/>
            <a:chOff x="3908081" y="1134429"/>
            <a:chExt cx="1870373" cy="1500161"/>
          </a:xfrm>
        </p:grpSpPr>
        <p:sp>
          <p:nvSpPr>
            <p:cNvPr id="9" name="Овал 8"/>
            <p:cNvSpPr/>
            <p:nvPr/>
          </p:nvSpPr>
          <p:spPr>
            <a:xfrm>
              <a:off x="451231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08081" y="1772816"/>
              <a:ext cx="1870373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Передача ТМ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из ФЦТ в РЦОИ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ФЦТ, за 3 дня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175016" y="3333648"/>
            <a:ext cx="1441288" cy="1548949"/>
            <a:chOff x="8175016" y="3173106"/>
            <a:chExt cx="1441288" cy="1548949"/>
          </a:xfrm>
        </p:grpSpPr>
        <p:sp>
          <p:nvSpPr>
            <p:cNvPr id="68" name="Овал 67"/>
            <p:cNvSpPr/>
            <p:nvPr/>
          </p:nvSpPr>
          <p:spPr>
            <a:xfrm>
              <a:off x="8564707" y="3173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5</a:t>
              </a: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8175016" y="3798725"/>
              <a:ext cx="14412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Выполнение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заданий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140615" y="3333648"/>
            <a:ext cx="1969885" cy="1454991"/>
            <a:chOff x="1955379" y="3072255"/>
            <a:chExt cx="1969885" cy="1454991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1955379" y="3788582"/>
              <a:ext cx="196988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Расчёт результатов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2599230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747800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8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802188" y="1176881"/>
            <a:ext cx="2070469" cy="1483309"/>
            <a:chOff x="7802188" y="1134429"/>
            <a:chExt cx="2070469" cy="1483309"/>
          </a:xfrm>
        </p:grpSpPr>
        <p:sp>
          <p:nvSpPr>
            <p:cNvPr id="63" name="Овал 62"/>
            <p:cNvSpPr/>
            <p:nvPr/>
          </p:nvSpPr>
          <p:spPr>
            <a:xfrm>
              <a:off x="8506469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4</a:t>
              </a:r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802188" y="1755964"/>
              <a:ext cx="207046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Печать материалов 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Ответственный на площадке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6463" y="3333648"/>
            <a:ext cx="2162328" cy="1885878"/>
            <a:chOff x="36463" y="3072255"/>
            <a:chExt cx="2162328" cy="1885878"/>
          </a:xfrm>
        </p:grpSpPr>
        <p:sp>
          <p:nvSpPr>
            <p:cNvPr id="81" name="Прямоугольник 80"/>
            <p:cNvSpPr/>
            <p:nvPr/>
          </p:nvSpPr>
          <p:spPr>
            <a:xfrm>
              <a:off x="36463" y="3788582"/>
              <a:ext cx="216232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Публикация результатов на сайте </a:t>
              </a:r>
              <a:r>
                <a:rPr lang="ru-RU" sz="1400" b="1" kern="0" dirty="0" err="1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Диктантпобеды.рф</a:t>
              </a:r>
              <a:endPara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endParaRP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Единая Россия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776536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925106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9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94" name="Прямая со стрелкой 93"/>
          <p:cNvCxnSpPr/>
          <p:nvPr/>
        </p:nvCxnSpPr>
        <p:spPr>
          <a:xfrm>
            <a:off x="7570699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5607852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>
            <a:off x="3645006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H="1">
            <a:off x="5697082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-117042" y="1176881"/>
            <a:ext cx="2205873" cy="1546328"/>
            <a:chOff x="-117042" y="1072106"/>
            <a:chExt cx="2205873" cy="1546328"/>
          </a:xfrm>
        </p:grpSpPr>
        <p:sp>
          <p:nvSpPr>
            <p:cNvPr id="57" name="Овал 56"/>
            <p:cNvSpPr/>
            <p:nvPr/>
          </p:nvSpPr>
          <p:spPr>
            <a:xfrm>
              <a:off x="654941" y="1072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0</a:t>
              </a:r>
              <a:endParaRPr lang="ru-RU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-117042" y="1710493"/>
              <a:ext cx="2205873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latin typeface="+mj-lt"/>
                  <a:sym typeface="Helvetica Light"/>
                </a:rPr>
                <a:t>Регистрация участников на сайте Диктанта Победы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Участники, волонтеры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943589" y="1176881"/>
            <a:ext cx="2205873" cy="1761771"/>
            <a:chOff x="1906874" y="1134429"/>
            <a:chExt cx="2205873" cy="1761771"/>
          </a:xfrm>
        </p:grpSpPr>
        <p:sp>
          <p:nvSpPr>
            <p:cNvPr id="2" name="Овал 1"/>
            <p:cNvSpPr/>
            <p:nvPr/>
          </p:nvSpPr>
          <p:spPr>
            <a:xfrm>
              <a:off x="2678857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6874" y="1772816"/>
              <a:ext cx="2205873" cy="11233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Ф</a:t>
              </a:r>
              <a:r>
                <a:rPr lang="ru-RU" sz="1400" b="1" kern="0" dirty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о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рмирование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ТМ на федеральном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Уровне (бланки и КИМ)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61" name="Прямоугольник 60"/>
          <p:cNvSpPr/>
          <p:nvPr/>
        </p:nvSpPr>
        <p:spPr>
          <a:xfrm>
            <a:off x="2103894" y="5228736"/>
            <a:ext cx="556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kern="0" dirty="0" smtClean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202732" y="734357"/>
            <a:ext cx="5565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b="1" kern="0" dirty="0" smtClean="0">
                <a:solidFill>
                  <a:srgbClr val="FF0000"/>
                </a:solidFill>
                <a:latin typeface="Century Gothic"/>
                <a:sym typeface="Helvetica Light"/>
              </a:rPr>
              <a:t>*</a:t>
            </a:r>
            <a:endParaRPr lang="ru-RU" sz="8000" dirty="0">
              <a:solidFill>
                <a:srgbClr val="FF0000"/>
              </a:solidFill>
            </a:endParaRP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8905577" y="2826550"/>
            <a:ext cx="0" cy="3096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5964033" y="3333648"/>
            <a:ext cx="2269160" cy="1839711"/>
            <a:chOff x="5887704" y="3072255"/>
            <a:chExt cx="2269160" cy="1839711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887704" y="3072255"/>
              <a:ext cx="2269160" cy="1839711"/>
              <a:chOff x="5887704" y="3072255"/>
              <a:chExt cx="2269160" cy="1839711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5887704" y="3788582"/>
                <a:ext cx="2269160" cy="1123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Передача материалов в РЦОИ (до </a:t>
                </a:r>
                <a:r>
                  <a:rPr lang="en-US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30</a:t>
                </a:r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.0</a:t>
                </a:r>
                <a:r>
                  <a:rPr lang="en-US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4</a:t>
                </a:r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.202</a:t>
                </a:r>
                <a:r>
                  <a:rPr lang="en-US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1</a:t>
                </a:r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 включительно)</a:t>
                </a:r>
              </a:p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 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[</a:t>
                </a:r>
                <a:r>
                  <a:rPr lang="ru-RU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Ответственный на площадке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]</a:t>
                </a:r>
                <a:endParaRPr lang="ru-RU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6681192" y="3072255"/>
                <a:ext cx="682182" cy="671784"/>
              </a:xfrm>
              <a:prstGeom prst="ellipse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76" name="Прямоугольник 75"/>
            <p:cNvSpPr/>
            <p:nvPr/>
          </p:nvSpPr>
          <p:spPr>
            <a:xfrm>
              <a:off x="6853194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6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77" name="Прямая со стрелкой 76"/>
          <p:cNvCxnSpPr/>
          <p:nvPr/>
        </p:nvCxnSpPr>
        <p:spPr>
          <a:xfrm flipH="1">
            <a:off x="3704861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H="1">
            <a:off x="1712640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flipH="1">
            <a:off x="7689304" y="3717628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1682160" y="1527178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Скругленный прямоугольник 59"/>
          <p:cNvSpPr/>
          <p:nvPr/>
        </p:nvSpPr>
        <p:spPr>
          <a:xfrm>
            <a:off x="2519360" y="5694290"/>
            <a:ext cx="5467501" cy="543461"/>
          </a:xfrm>
          <a:prstGeom prst="roundRect">
            <a:avLst>
              <a:gd name="adj" fmla="val 7659"/>
            </a:avLst>
          </a:prstGeom>
          <a:solidFill>
            <a:srgbClr val="FFFF00"/>
          </a:solidFill>
          <a:ln w="38100">
            <a:solidFill>
              <a:srgbClr val="E35B65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Материалы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3 дня </a:t>
            </a: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до начала Диктанта в РЦОИ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rPr>
              <a:t>Пароль к КИМ в РЦОИ </a:t>
            </a:r>
            <a:r>
              <a:rPr lang="ru-RU" sz="1400" b="1" kern="0" dirty="0" smtClean="0">
                <a:solidFill>
                  <a:srgbClr val="FF0000"/>
                </a:solidFill>
                <a:latin typeface="+mj-lt"/>
                <a:sym typeface="Helvetica Light"/>
              </a:rPr>
              <a:t>за 2,5 часа</a:t>
            </a:r>
            <a:endParaRPr lang="ru-RU" sz="1400" b="1" kern="0" dirty="0" smtClean="0">
              <a:solidFill>
                <a:sysClr val="windowText" lastClr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18391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3192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Ответственные лица в рамках подготовки и проведения Диктанта</a:t>
            </a:r>
            <a:r>
              <a:rPr lang="en-US" sz="2400" dirty="0" smtClean="0"/>
              <a:t> (</a:t>
            </a:r>
            <a:r>
              <a:rPr lang="ru-RU" sz="2400" dirty="0" smtClean="0">
                <a:solidFill>
                  <a:srgbClr val="FF0000"/>
                </a:solidFill>
              </a:rPr>
              <a:t>Россотрудничество</a:t>
            </a:r>
            <a:r>
              <a:rPr lang="en-US" sz="2400" dirty="0" smtClean="0"/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+mj-lt"/>
            </a:endParaRPr>
          </a:p>
        </p:txBody>
      </p:sp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1611491" y="1338027"/>
            <a:ext cx="8188507" cy="986893"/>
          </a:xfrm>
          <a:prstGeom prst="snipRoundRect">
            <a:avLst>
              <a:gd name="adj1" fmla="val 7738"/>
              <a:gd name="adj2" fmla="val 9524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+mj-lt"/>
              </a:rPr>
              <a:t>Россотрудничество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3763174" y="3068960"/>
            <a:ext cx="6032676" cy="3732628"/>
          </a:xfrm>
          <a:prstGeom prst="snipRoundRect">
            <a:avLst>
              <a:gd name="adj1" fmla="val 5943"/>
              <a:gd name="adj2" fmla="val 4414"/>
            </a:avLst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+mj-lt"/>
            </a:endParaRPr>
          </a:p>
        </p:txBody>
      </p:sp>
      <p:sp>
        <p:nvSpPr>
          <p:cNvPr id="15" name="Прямоугольник с одним вырезанным скругленным углом 14"/>
          <p:cNvSpPr/>
          <p:nvPr/>
        </p:nvSpPr>
        <p:spPr>
          <a:xfrm>
            <a:off x="203199" y="3059907"/>
            <a:ext cx="1908221" cy="3732628"/>
          </a:xfrm>
          <a:prstGeom prst="snipRoundRect">
            <a:avLst>
              <a:gd name="adj1" fmla="val 4479"/>
              <a:gd name="adj2" fmla="val 6351"/>
            </a:avLst>
          </a:prstGeom>
          <a:solidFill>
            <a:schemeClr val="bg1"/>
          </a:solidFill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77347" y="4077072"/>
            <a:ext cx="4126707" cy="1668408"/>
          </a:xfrm>
          <a:prstGeom prst="roundRect">
            <a:avLst>
              <a:gd name="adj" fmla="val 3633"/>
            </a:avLst>
          </a:prstGeom>
          <a:solidFill>
            <a:srgbClr val="FFFFBD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65989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Организаторы</a:t>
            </a:r>
            <a:endParaRPr lang="ru-RU" sz="1000" b="1" dirty="0">
              <a:latin typeface="+mj-lt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84347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Технические специалисты</a:t>
            </a:r>
            <a:endParaRPr lang="ru-RU" sz="1000" b="1" dirty="0">
              <a:latin typeface="+mj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84" y="4535243"/>
            <a:ext cx="1685850" cy="600213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+mj-lt"/>
              </a:rPr>
              <a:t>Ответственный 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направление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ответственным от Россотрудничества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438650" y="3101394"/>
            <a:ext cx="32317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Площадка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03199" y="3101394"/>
            <a:ext cx="18654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atin typeface="+mj-lt"/>
                <a:cs typeface="+mn-cs"/>
              </a:rPr>
              <a:t>ФГБУ «ФЦТ»</a:t>
            </a:r>
            <a:endParaRPr lang="ru-RU" sz="1400" b="1" dirty="0">
              <a:latin typeface="+mj-lt"/>
              <a:cs typeface="+mn-cs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302704" y="5147574"/>
            <a:ext cx="1229949" cy="47075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000" b="1" dirty="0" smtClean="0">
                <a:latin typeface="+mj-lt"/>
              </a:rPr>
              <a:t>Наблюдение, контроль</a:t>
            </a:r>
            <a:endParaRPr lang="ru-RU" sz="1000" b="1" dirty="0">
              <a:latin typeface="+mj-lt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7477126" y="4193445"/>
            <a:ext cx="2037422" cy="6518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  <a:latin typeface="+mj-lt"/>
              </a:rPr>
              <a:t>Ответственный организатор </a:t>
            </a:r>
          </a:p>
          <a:p>
            <a:r>
              <a:rPr lang="ru-RU" sz="1200" dirty="0">
                <a:solidFill>
                  <a:schemeClr val="tx1"/>
                </a:solidFill>
                <a:latin typeface="+mj-lt"/>
              </a:rPr>
              <a:t>от </a:t>
            </a:r>
            <a:r>
              <a:rPr lang="ru-RU" sz="1200" dirty="0" smtClean="0">
                <a:solidFill>
                  <a:schemeClr val="tx1"/>
                </a:solidFill>
                <a:latin typeface="+mj-lt"/>
              </a:rPr>
              <a:t>Россотрудничества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70" name="Прямая со стрелкой 69"/>
          <p:cNvCxnSpPr/>
          <p:nvPr/>
        </p:nvCxnSpPr>
        <p:spPr>
          <a:xfrm>
            <a:off x="9345488" y="2365332"/>
            <a:ext cx="0" cy="70362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8054340" y="2468362"/>
            <a:ext cx="1745659" cy="461665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Century Gothic"/>
                <a:cs typeface="+mn-cs"/>
              </a:rPr>
              <a:t>Определяет </a:t>
            </a:r>
          </a:p>
          <a:p>
            <a:pPr algn="ctr"/>
            <a:r>
              <a:rPr lang="ru-RU" sz="1200" b="1" dirty="0">
                <a:latin typeface="Century Gothic"/>
                <a:cs typeface="+mn-cs"/>
              </a:rPr>
              <a:t>площадки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4376936" y="2365332"/>
            <a:ext cx="0" cy="1279692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7617668" y="2365332"/>
            <a:ext cx="0" cy="846973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6139532" y="2365332"/>
            <a:ext cx="0" cy="1783748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5762626" y="2529917"/>
            <a:ext cx="2063691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entury Gothic"/>
                <a:cs typeface="+mn-cs"/>
              </a:rPr>
              <a:t>Назначает</a:t>
            </a: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3892989" y="5834562"/>
            <a:ext cx="5729171" cy="849155"/>
          </a:xfrm>
          <a:prstGeom prst="roundRect">
            <a:avLst>
              <a:gd name="adj" fmla="val 9937"/>
            </a:avLst>
          </a:prstGeom>
          <a:solidFill>
            <a:srgbClr val="C7E6A4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Участники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611492" y="2529917"/>
            <a:ext cx="4014558" cy="338554"/>
          </a:xfrm>
          <a:prstGeom prst="rect">
            <a:avLst/>
          </a:prstGeom>
          <a:solidFill>
            <a:srgbClr val="C7E6A4">
              <a:alpha val="55686"/>
            </a:srgbClr>
          </a:solidFill>
          <a:ln>
            <a:solidFill>
              <a:srgbClr val="00B050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Century Gothic"/>
                <a:cs typeface="+mn-cs"/>
              </a:rPr>
              <a:t>Назначает</a:t>
            </a:r>
            <a:endParaRPr lang="ru-RU" sz="3200" b="1" dirty="0"/>
          </a:p>
        </p:txBody>
      </p:sp>
      <p:pic>
        <p:nvPicPr>
          <p:cNvPr id="4102" name="Picture 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28" y="3698349"/>
            <a:ext cx="830963" cy="87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ÐÐ°ÑÑÐ¸Ð½ÐºÐ¸ Ð¿Ð¾ Ð·Ð°Ð¿ÑÐ¾ÑÑ user.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686947" y="4535243"/>
            <a:ext cx="1790400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Ответственные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за </a:t>
            </a:r>
            <a:r>
              <a:rPr lang="ru-RU" sz="1200" b="1" dirty="0">
                <a:solidFill>
                  <a:schemeClr val="tx1"/>
                </a:solidFill>
                <a:latin typeface="+mj-lt"/>
              </a:rPr>
              <a:t>получение и печать </a:t>
            </a:r>
            <a:r>
              <a:rPr lang="ru-RU" sz="1100" dirty="0" smtClean="0">
                <a:solidFill>
                  <a:schemeClr val="tx1"/>
                </a:solidFill>
                <a:latin typeface="+mj-lt"/>
              </a:rPr>
              <a:t>ТМ </a:t>
            </a:r>
            <a:r>
              <a:rPr lang="ru-RU" sz="1100" dirty="0">
                <a:solidFill>
                  <a:schemeClr val="tx1"/>
                </a:solidFill>
                <a:latin typeface="+mj-lt"/>
              </a:rPr>
              <a:t>на площадках</a:t>
            </a:r>
          </a:p>
        </p:txBody>
      </p:sp>
      <p:pic>
        <p:nvPicPr>
          <p:cNvPr id="4110" name="Picture 1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6" y="3183155"/>
            <a:ext cx="615314" cy="8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Скругленный прямоугольник 95"/>
          <p:cNvSpPr/>
          <p:nvPr/>
        </p:nvSpPr>
        <p:spPr>
          <a:xfrm>
            <a:off x="8036863" y="3203590"/>
            <a:ext cx="1578369" cy="675136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+mj-lt"/>
              </a:rPr>
              <a:t>Куратор Площадки</a:t>
            </a:r>
            <a:endParaRPr lang="ru-RU" sz="1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112" name="Picture 16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46" y="4134033"/>
            <a:ext cx="592821" cy="68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174" y="3699989"/>
            <a:ext cx="761768" cy="76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Ð°ÑÑÐ¸Ð½ÐºÐ¸ Ð¿Ð¾ Ð·Ð°Ð¿ÑÐ¾ÑÑ user.icon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8067" r="11478" b="11838"/>
          <a:stretch/>
        </p:blipFill>
        <p:spPr bwMode="auto">
          <a:xfrm>
            <a:off x="4000500" y="3681112"/>
            <a:ext cx="876300" cy="9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Скругленный прямоугольник 51"/>
          <p:cNvSpPr/>
          <p:nvPr/>
        </p:nvSpPr>
        <p:spPr>
          <a:xfrm>
            <a:off x="2068612" y="4535243"/>
            <a:ext cx="1685850" cy="600213"/>
          </a:xfrm>
          <a:prstGeom prst="roundRect">
            <a:avLst>
              <a:gd name="adj" fmla="val 3989"/>
            </a:avLst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+mj-lt"/>
              </a:rPr>
              <a:t>Координатор от Россотрудничества</a:t>
            </a:r>
            <a:endParaRPr lang="ru-RU" sz="11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3021608" y="2365332"/>
            <a:ext cx="0" cy="1279692"/>
          </a:xfrm>
          <a:prstGeom prst="straightConnector1">
            <a:avLst/>
          </a:prstGeom>
          <a:ln w="3810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ÐÐ°ÑÑÐ¸Ð½ÐºÐ¸ Ð¿Ð¾ Ð·Ð°Ð¿ÑÐ¾ÑÑ user.ic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512" y="3667478"/>
            <a:ext cx="1004788" cy="96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9" name="Прямая со стрелкой 58"/>
          <p:cNvCxnSpPr/>
          <p:nvPr/>
        </p:nvCxnSpPr>
        <p:spPr>
          <a:xfrm>
            <a:off x="3224808" y="4137481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1496616" y="4137481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0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640650" y="179585"/>
            <a:ext cx="6853729" cy="54476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en-US" sz="2800" b="1" kern="1200" dirty="0">
                <a:solidFill>
                  <a:srgbClr val="2A4A96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ru-RU" sz="2400" dirty="0" smtClean="0"/>
              <a:t>Дорожная карта проведения </a:t>
            </a:r>
            <a:r>
              <a:rPr lang="ru-RU" sz="2400" dirty="0"/>
              <a:t>Диктанта </a:t>
            </a:r>
            <a:r>
              <a:rPr lang="ru-RU" sz="2400" dirty="0" smtClean="0"/>
              <a:t>(</a:t>
            </a:r>
            <a:r>
              <a:rPr lang="ru-RU" sz="2400" dirty="0">
                <a:solidFill>
                  <a:srgbClr val="FF0000"/>
                </a:solidFill>
              </a:rPr>
              <a:t>Россотрудничество</a:t>
            </a:r>
            <a:r>
              <a:rPr lang="ru-RU" sz="2400" dirty="0" smtClean="0"/>
              <a:t>)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5729351" y="1395956"/>
            <a:ext cx="2218079" cy="1715605"/>
            <a:chOff x="5636138" y="1134429"/>
            <a:chExt cx="2218079" cy="1715605"/>
          </a:xfrm>
        </p:grpSpPr>
        <p:sp>
          <p:nvSpPr>
            <p:cNvPr id="13" name="Овал 12"/>
            <p:cNvSpPr/>
            <p:nvPr/>
          </p:nvSpPr>
          <p:spPr>
            <a:xfrm>
              <a:off x="641422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3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636138" y="1772816"/>
              <a:ext cx="2218079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Координатор 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передает ТМ на Площадку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Координатор, за 2 часа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52324" y="3552723"/>
            <a:ext cx="1969885" cy="1624268"/>
            <a:chOff x="3859851" y="2997973"/>
            <a:chExt cx="1969885" cy="1624268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3859851" y="3714300"/>
              <a:ext cx="1969885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Полный цикл обработки материалов 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6" name="Овал 55"/>
            <p:cNvSpPr/>
            <p:nvPr/>
          </p:nvSpPr>
          <p:spPr>
            <a:xfrm>
              <a:off x="4503702" y="2997973"/>
              <a:ext cx="682182" cy="671784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652272" y="3072255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7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004220" y="1395956"/>
            <a:ext cx="1870373" cy="2146492"/>
            <a:chOff x="3908081" y="1134429"/>
            <a:chExt cx="1870373" cy="2146492"/>
          </a:xfrm>
        </p:grpSpPr>
        <p:sp>
          <p:nvSpPr>
            <p:cNvPr id="9" name="Овал 8"/>
            <p:cNvSpPr/>
            <p:nvPr/>
          </p:nvSpPr>
          <p:spPr>
            <a:xfrm>
              <a:off x="4512314" y="1134429"/>
              <a:ext cx="661906" cy="661906"/>
            </a:xfrm>
            <a:prstGeom prst="ellipse">
              <a:avLst/>
            </a:prstGeom>
            <a:solidFill>
              <a:srgbClr val="FFFF00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2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08081" y="1772816"/>
              <a:ext cx="1870373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Передача ТМ из ФЦТ </a:t>
              </a:r>
              <a:r>
                <a:rPr lang="ru-RU" sz="1400" b="1" kern="0" dirty="0" smtClean="0">
                  <a:solidFill>
                    <a:srgbClr val="00B050"/>
                  </a:solidFill>
                  <a:latin typeface="+mj-lt"/>
                  <a:sym typeface="Helvetica Light"/>
                </a:rPr>
                <a:t>Координатору от Россотрудничества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ФЦТ, за 2,5 часа до начала Диктанта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175016" y="3552723"/>
            <a:ext cx="1441288" cy="1548949"/>
            <a:chOff x="8175016" y="3173106"/>
            <a:chExt cx="1441288" cy="1548949"/>
          </a:xfrm>
        </p:grpSpPr>
        <p:sp>
          <p:nvSpPr>
            <p:cNvPr id="68" name="Овал 67"/>
            <p:cNvSpPr/>
            <p:nvPr/>
          </p:nvSpPr>
          <p:spPr>
            <a:xfrm>
              <a:off x="8564707" y="3173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5</a:t>
              </a: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8175016" y="3798725"/>
              <a:ext cx="144128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Выполнение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заданий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140615" y="3552723"/>
            <a:ext cx="1969885" cy="1454991"/>
            <a:chOff x="1955379" y="3072255"/>
            <a:chExt cx="1969885" cy="1454991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1955379" y="3788582"/>
              <a:ext cx="196988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Расчёт результатов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" name="Овал 78"/>
            <p:cNvSpPr/>
            <p:nvPr/>
          </p:nvSpPr>
          <p:spPr>
            <a:xfrm>
              <a:off x="2599230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2747800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8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802188" y="1395956"/>
            <a:ext cx="2070469" cy="1483309"/>
            <a:chOff x="7802188" y="1134429"/>
            <a:chExt cx="2070469" cy="1483309"/>
          </a:xfrm>
        </p:grpSpPr>
        <p:sp>
          <p:nvSpPr>
            <p:cNvPr id="63" name="Овал 62"/>
            <p:cNvSpPr/>
            <p:nvPr/>
          </p:nvSpPr>
          <p:spPr>
            <a:xfrm>
              <a:off x="8506469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4</a:t>
              </a:r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802188" y="1755964"/>
              <a:ext cx="207046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Печать материалов Диктанта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Ответственный на площадке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6463" y="3552723"/>
            <a:ext cx="2162328" cy="1885878"/>
            <a:chOff x="36463" y="3072255"/>
            <a:chExt cx="2162328" cy="1885878"/>
          </a:xfrm>
        </p:grpSpPr>
        <p:sp>
          <p:nvSpPr>
            <p:cNvPr id="81" name="Прямоугольник 80"/>
            <p:cNvSpPr/>
            <p:nvPr/>
          </p:nvSpPr>
          <p:spPr>
            <a:xfrm>
              <a:off x="36463" y="3788582"/>
              <a:ext cx="216232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Публикация результатов на сайте </a:t>
              </a:r>
              <a:r>
                <a:rPr lang="ru-RU" sz="1400" b="1" kern="0" dirty="0" err="1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Диктантпобеды.рф</a:t>
              </a:r>
              <a:endParaRPr lang="ru-RU" sz="1400" b="1" kern="0" dirty="0" smtClean="0">
                <a:solidFill>
                  <a:sysClr val="windowText" lastClr="000000"/>
                </a:solidFill>
                <a:latin typeface="+mj-lt"/>
                <a:sym typeface="Helvetica Light"/>
              </a:endParaRP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 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Единая Россия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2" name="Овал 81"/>
            <p:cNvSpPr/>
            <p:nvPr/>
          </p:nvSpPr>
          <p:spPr>
            <a:xfrm>
              <a:off x="776536" y="3072255"/>
              <a:ext cx="682182" cy="671784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925106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9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94" name="Прямая со стрелкой 93"/>
          <p:cNvCxnSpPr/>
          <p:nvPr/>
        </p:nvCxnSpPr>
        <p:spPr>
          <a:xfrm>
            <a:off x="7570699" y="1746253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5607852" y="1746253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/>
          <p:nvPr/>
        </p:nvCxnSpPr>
        <p:spPr>
          <a:xfrm>
            <a:off x="3645006" y="1746253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H="1">
            <a:off x="5697082" y="3936703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-117042" y="1395956"/>
            <a:ext cx="2205873" cy="1546328"/>
            <a:chOff x="-117042" y="1072106"/>
            <a:chExt cx="2205873" cy="1546328"/>
          </a:xfrm>
        </p:grpSpPr>
        <p:sp>
          <p:nvSpPr>
            <p:cNvPr id="57" name="Овал 56"/>
            <p:cNvSpPr/>
            <p:nvPr/>
          </p:nvSpPr>
          <p:spPr>
            <a:xfrm>
              <a:off x="654941" y="1072106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  <a:latin typeface="+mj-lt"/>
                </a:rPr>
                <a:t>0</a:t>
              </a:r>
              <a:endParaRPr lang="ru-RU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-117042" y="1710493"/>
              <a:ext cx="2205873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latin typeface="+mj-lt"/>
                  <a:sym typeface="Helvetica Light"/>
                </a:rPr>
                <a:t>Регистрация участников на сайте Диктанта Победы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Участники, волонтеры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943589" y="1395956"/>
            <a:ext cx="2205873" cy="1761771"/>
            <a:chOff x="1906874" y="1134429"/>
            <a:chExt cx="2205873" cy="1761771"/>
          </a:xfrm>
        </p:grpSpPr>
        <p:sp>
          <p:nvSpPr>
            <p:cNvPr id="2" name="Овал 1"/>
            <p:cNvSpPr/>
            <p:nvPr/>
          </p:nvSpPr>
          <p:spPr>
            <a:xfrm>
              <a:off x="2678857" y="1134429"/>
              <a:ext cx="661906" cy="661906"/>
            </a:xfrm>
            <a:prstGeom prst="ellipse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solidFill>
                    <a:schemeClr val="tx1"/>
                  </a:solidFill>
                  <a:latin typeface="+mj-lt"/>
                </a:rPr>
                <a:t>1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06874" y="1772816"/>
              <a:ext cx="2205873" cy="11233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Ф</a:t>
              </a:r>
              <a:r>
                <a:rPr lang="ru-RU" sz="1400" b="1" kern="0" dirty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о</a:t>
              </a:r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рмирование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ТМ на федеральном </a:t>
              </a:r>
            </a:p>
            <a:p>
              <a:pPr algn="ctr"/>
              <a:r>
                <a:rPr lang="ru-RU" sz="1400" b="1" kern="0" dirty="0" smtClean="0">
                  <a:solidFill>
                    <a:sysClr val="windowText" lastClr="000000"/>
                  </a:solidFill>
                  <a:latin typeface="+mj-lt"/>
                  <a:sym typeface="Helvetica Light"/>
                </a:rPr>
                <a:t>Уровне (бланки и КИМ)</a:t>
              </a:r>
            </a:p>
            <a:p>
              <a:pPr algn="ctr"/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[</a:t>
              </a:r>
              <a:r>
                <a:rPr lang="ru-RU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ФЦТ</a:t>
              </a:r>
              <a:r>
                <a:rPr lang="en-US" sz="1100" b="1" kern="0" dirty="0" smtClean="0">
                  <a:solidFill>
                    <a:srgbClr val="FF0000"/>
                  </a:solidFill>
                  <a:latin typeface="+mj-lt"/>
                  <a:sym typeface="Helvetica Light"/>
                </a:rPr>
                <a:t>]</a:t>
              </a:r>
              <a:endParaRPr lang="ru-RU" sz="1100" dirty="0">
                <a:solidFill>
                  <a:srgbClr val="FF0000"/>
                </a:solidFill>
                <a:latin typeface="+mj-lt"/>
              </a:endParaRPr>
            </a:p>
          </p:txBody>
        </p:sp>
      </p:grpSp>
      <p:cxnSp>
        <p:nvCxnSpPr>
          <p:cNvPr id="75" name="Прямая со стрелкой 74"/>
          <p:cNvCxnSpPr/>
          <p:nvPr/>
        </p:nvCxnSpPr>
        <p:spPr>
          <a:xfrm>
            <a:off x="8905577" y="3045625"/>
            <a:ext cx="0" cy="3096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5964033" y="3552723"/>
            <a:ext cx="2269160" cy="1624268"/>
            <a:chOff x="5887704" y="3072255"/>
            <a:chExt cx="2269160" cy="1624268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5887704" y="3072255"/>
              <a:ext cx="2269160" cy="1624268"/>
              <a:chOff x="5887704" y="3072255"/>
              <a:chExt cx="2269160" cy="1624268"/>
            </a:xfrm>
          </p:grpSpPr>
          <p:sp>
            <p:nvSpPr>
              <p:cNvPr id="70" name="Прямоугольник 69"/>
              <p:cNvSpPr/>
              <p:nvPr/>
            </p:nvSpPr>
            <p:spPr>
              <a:xfrm>
                <a:off x="5887704" y="3788582"/>
                <a:ext cx="2269160" cy="907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Передача материалов </a:t>
                </a:r>
                <a:r>
                  <a:rPr lang="ru-RU" sz="1400" b="1" kern="0" dirty="0" smtClean="0">
                    <a:solidFill>
                      <a:srgbClr val="00B050"/>
                    </a:solidFill>
                    <a:latin typeface="+mj-lt"/>
                    <a:sym typeface="Helvetica Light"/>
                  </a:rPr>
                  <a:t>Координатору</a:t>
                </a:r>
              </a:p>
              <a:p>
                <a:pPr algn="ctr"/>
                <a:r>
                  <a:rPr lang="ru-RU" sz="1400" b="1" kern="0" dirty="0" smtClean="0">
                    <a:solidFill>
                      <a:sysClr val="windowText" lastClr="000000"/>
                    </a:solidFill>
                    <a:latin typeface="+mj-lt"/>
                    <a:sym typeface="Helvetica Light"/>
                  </a:rPr>
                  <a:t> 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[</a:t>
                </a:r>
                <a:r>
                  <a:rPr lang="ru-RU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Ответственный на площадке</a:t>
                </a:r>
                <a:r>
                  <a:rPr lang="en-US" sz="1100" b="1" kern="0" dirty="0" smtClean="0">
                    <a:solidFill>
                      <a:srgbClr val="FF0000"/>
                    </a:solidFill>
                    <a:latin typeface="+mj-lt"/>
                    <a:sym typeface="Helvetica Light"/>
                  </a:rPr>
                  <a:t>]</a:t>
                </a:r>
                <a:endParaRPr lang="ru-RU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71" name="Овал 70"/>
              <p:cNvSpPr/>
              <p:nvPr/>
            </p:nvSpPr>
            <p:spPr>
              <a:xfrm>
                <a:off x="6681192" y="3072255"/>
                <a:ext cx="682182" cy="671784"/>
              </a:xfrm>
              <a:prstGeom prst="ellipse">
                <a:avLst/>
              </a:prstGeom>
              <a:solidFill>
                <a:srgbClr val="FFFF00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76" name="Прямоугольник 75"/>
            <p:cNvSpPr/>
            <p:nvPr/>
          </p:nvSpPr>
          <p:spPr>
            <a:xfrm>
              <a:off x="6853194" y="3146537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rgbClr val="0C0C0C"/>
                  </a:solidFill>
                  <a:latin typeface="Century Gothic"/>
                  <a:cs typeface="+mn-cs"/>
                </a:rPr>
                <a:t>6</a:t>
              </a:r>
              <a:endParaRPr lang="ru-RU" sz="2800" b="1" dirty="0">
                <a:solidFill>
                  <a:srgbClr val="0C0C0C"/>
                </a:solidFill>
                <a:latin typeface="Century Gothic"/>
                <a:cs typeface="+mn-cs"/>
              </a:endParaRPr>
            </a:p>
          </p:txBody>
        </p:sp>
      </p:grpSp>
      <p:cxnSp>
        <p:nvCxnSpPr>
          <p:cNvPr id="77" name="Прямая со стрелкой 76"/>
          <p:cNvCxnSpPr/>
          <p:nvPr/>
        </p:nvCxnSpPr>
        <p:spPr>
          <a:xfrm flipH="1">
            <a:off x="3704861" y="3936703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H="1">
            <a:off x="1712640" y="3936703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flipH="1">
            <a:off x="7689304" y="3936703"/>
            <a:ext cx="59511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1682160" y="1746253"/>
            <a:ext cx="6307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96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ФЦТ">
      <a:dk1>
        <a:srgbClr val="0C0C0C"/>
      </a:dk1>
      <a:lt1>
        <a:srgbClr val="FFFFFF"/>
      </a:lt1>
      <a:dk2>
        <a:srgbClr val="2A4A96"/>
      </a:dk2>
      <a:lt2>
        <a:srgbClr val="1269B0"/>
      </a:lt2>
      <a:accent1>
        <a:srgbClr val="2A4A96"/>
      </a:accent1>
      <a:accent2>
        <a:srgbClr val="1269B0"/>
      </a:accent2>
      <a:accent3>
        <a:srgbClr val="585857"/>
      </a:accent3>
      <a:accent4>
        <a:srgbClr val="868686"/>
      </a:accent4>
      <a:accent5>
        <a:srgbClr val="A21C26"/>
      </a:accent5>
      <a:accent6>
        <a:srgbClr val="BD9C69"/>
      </a:accent6>
      <a:hlink>
        <a:srgbClr val="1269B0"/>
      </a:hlink>
      <a:folHlink>
        <a:srgbClr val="2A4A96"/>
      </a:folHlink>
    </a:clrScheme>
    <a:fontScheme name="ФЦТ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3 33.potx" id="{C4AEF42A-E7E5-458B-A59E-855D9FF58A21}" vid="{E27AF98F-3C6A-44F4-A5CD-6C7C85E00F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16633</TotalTime>
  <Words>1586</Words>
  <Application>Microsoft Office PowerPoint</Application>
  <PresentationFormat>Лист A4 (210x297 мм)</PresentationFormat>
  <Paragraphs>434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AppleSymbols</vt:lpstr>
      <vt:lpstr>Arial</vt:lpstr>
      <vt:lpstr>Calibri</vt:lpstr>
      <vt:lpstr>Century Gothic</vt:lpstr>
      <vt:lpstr>Helvetica Light</vt:lpstr>
      <vt:lpstr>Montserrat</vt:lpstr>
      <vt:lpstr>Montserrat ExtraLight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подготовке к дополнительному периоду ЕГЭ в сентябре 2017г.</dc:title>
  <dc:creator>Шуляк Алена Константиновна</dc:creator>
  <cp:keywords>ФЦТ</cp:keywords>
  <cp:lastModifiedBy>Искандарова Юлия Ивановна</cp:lastModifiedBy>
  <cp:revision>1134</cp:revision>
  <cp:lastPrinted>2019-04-06T16:08:32Z</cp:lastPrinted>
  <dcterms:created xsi:type="dcterms:W3CDTF">2017-09-18T07:33:27Z</dcterms:created>
  <dcterms:modified xsi:type="dcterms:W3CDTF">2021-04-05T07:39:20Z</dcterms:modified>
</cp:coreProperties>
</file>