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9" r:id="rId3"/>
    <p:sldId id="341" r:id="rId4"/>
    <p:sldId id="342" r:id="rId5"/>
    <p:sldId id="352" r:id="rId6"/>
    <p:sldId id="350" r:id="rId7"/>
    <p:sldId id="355" r:id="rId8"/>
    <p:sldId id="354" r:id="rId9"/>
    <p:sldId id="312" r:id="rId10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5091"/>
    <a:srgbClr val="AA0000"/>
    <a:srgbClr val="2D6187"/>
    <a:srgbClr val="CC2628"/>
    <a:srgbClr val="28ABB9"/>
    <a:srgbClr val="E4E4E4"/>
    <a:srgbClr val="EAEAEA"/>
    <a:srgbClr val="5B8B8F"/>
    <a:srgbClr val="2498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6" autoAdjust="0"/>
    <p:restoredTop sz="88347" autoAdjust="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022FB-5E95-4683-96AC-C0D0030DC4E0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69DC2A-D1EC-4329-BE44-3C90B87CE9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96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7B92E7-908E-45B3-8D02-F7DB5B2FD5C7}" type="datetimeFigureOut">
              <a:rPr lang="ru-RU" smtClean="0"/>
              <a:t>06.06.2024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D72F3D-B1FA-4E89-8023-2BB2E4CCDA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5804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72F3D-B1FA-4E89-8023-2BB2E4CCDA8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3563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BFB758-BB32-4AFC-BE15-9848337A5AC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5507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72F3D-B1FA-4E89-8023-2BB2E4CCDA8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0111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72F3D-B1FA-4E89-8023-2BB2E4CCDA8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995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72F3D-B1FA-4E89-8023-2BB2E4CCDA8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6913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72F3D-B1FA-4E89-8023-2BB2E4CCDA8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6263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72F3D-B1FA-4E89-8023-2BB2E4CCDA8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87418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D72F3D-B1FA-4E89-8023-2BB2E4CCDA8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77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>
            <a:extLst>
              <a:ext uri="{FF2B5EF4-FFF2-40B4-BE49-F238E27FC236}">
                <a16:creationId xmlns="" xmlns:a16="http://schemas.microsoft.com/office/drawing/2014/main" id="{C1AFEFFF-EAAB-4614-BD79-A34109C2C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8" y="1808163"/>
            <a:ext cx="9662088" cy="17018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Подзаголовок 2">
            <a:extLst>
              <a:ext uri="{FF2B5EF4-FFF2-40B4-BE49-F238E27FC236}">
                <a16:creationId xmlns="" xmlns:a16="http://schemas.microsoft.com/office/drawing/2014/main" id="{89E9E231-0997-4518-891C-D6B31E522E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8" y="3597882"/>
            <a:ext cx="9678646" cy="872836"/>
          </a:xfrm>
        </p:spPr>
        <p:txBody>
          <a:bodyPr>
            <a:normAutofit/>
          </a:bodyPr>
          <a:lstStyle>
            <a:lvl1pPr marL="0" indent="0" algn="l">
              <a:buNone/>
              <a:defRPr lang="ru-RU" sz="2600" kern="1200" dirty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sp>
        <p:nvSpPr>
          <p:cNvPr id="13" name="Дата 3">
            <a:extLst>
              <a:ext uri="{FF2B5EF4-FFF2-40B4-BE49-F238E27FC236}">
                <a16:creationId xmlns="" xmlns:a16="http://schemas.microsoft.com/office/drawing/2014/main" id="{CB15AB1E-C15C-468D-8242-6DFD4BC5376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D3A1E6E1-96CE-4F5C-97D1-02C6F8E6E364}" type="datetime1">
              <a:rPr lang="ru-RU" smtClean="0"/>
              <a:t>06.06.2024</a:t>
            </a:fld>
            <a:endParaRPr lang="ru-RU"/>
          </a:p>
        </p:txBody>
      </p:sp>
      <p:sp>
        <p:nvSpPr>
          <p:cNvPr id="14" name="Нижний колонтитул 4">
            <a:extLst>
              <a:ext uri="{FF2B5EF4-FFF2-40B4-BE49-F238E27FC236}">
                <a16:creationId xmlns="" xmlns:a16="http://schemas.microsoft.com/office/drawing/2014/main" id="{73F2C2F6-C350-428A-AD67-DD78F8291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Номер слайда 5">
            <a:extLst>
              <a:ext uri="{FF2B5EF4-FFF2-40B4-BE49-F238E27FC236}">
                <a16:creationId xmlns="" xmlns:a16="http://schemas.microsoft.com/office/drawing/2014/main" id="{5EAD4936-500B-4394-9627-669749414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87D1D0-8F1F-49CA-A64F-24B36EC7BC75}" type="slidenum">
              <a:rPr lang="ru-RU" smtClean="0"/>
              <a:t>‹#›</a:t>
            </a:fld>
            <a:endParaRPr lang="ru-RU"/>
          </a:p>
        </p:txBody>
      </p:sp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03A28487-DBCE-41EF-AA53-AA108B7957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87" y="505529"/>
            <a:ext cx="6321825" cy="814222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4EBDF82D-8E8E-4DA1-83E6-19B9B2978AC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505"/>
          <a:stretch/>
        </p:blipFill>
        <p:spPr>
          <a:xfrm>
            <a:off x="10518433" y="159481"/>
            <a:ext cx="1667557" cy="346863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5D025DBF-12C8-4A69-9AF1-28AFF151A2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4" r="42811"/>
          <a:stretch/>
        </p:blipFill>
        <p:spPr>
          <a:xfrm flipV="1">
            <a:off x="10510154" y="3250463"/>
            <a:ext cx="1667558" cy="3468631"/>
          </a:xfrm>
          <a:prstGeom prst="rect">
            <a:avLst/>
          </a:prstGeom>
        </p:spPr>
      </p:pic>
      <p:sp>
        <p:nvSpPr>
          <p:cNvPr id="22" name="Прямоугольник 21">
            <a:extLst>
              <a:ext uri="{FF2B5EF4-FFF2-40B4-BE49-F238E27FC236}">
                <a16:creationId xmlns="" xmlns:a16="http://schemas.microsoft.com/office/drawing/2014/main" id="{7DFB41C4-A8C0-4BFB-B1D1-BF9D510EC095}"/>
              </a:ext>
            </a:extLst>
          </p:cNvPr>
          <p:cNvSpPr/>
          <p:nvPr userDrawn="1"/>
        </p:nvSpPr>
        <p:spPr>
          <a:xfrm>
            <a:off x="7904672" y="6356350"/>
            <a:ext cx="2195512" cy="501650"/>
          </a:xfrm>
          <a:prstGeom prst="rect">
            <a:avLst/>
          </a:prstGeom>
          <a:solidFill>
            <a:srgbClr val="C00000">
              <a:alpha val="7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дзаголовок 2">
            <a:extLst>
              <a:ext uri="{FF2B5EF4-FFF2-40B4-BE49-F238E27FC236}">
                <a16:creationId xmlns="" xmlns:a16="http://schemas.microsoft.com/office/drawing/2014/main" id="{73775952-19DF-4743-AE11-A2C998B9E5F6}"/>
              </a:ext>
            </a:extLst>
          </p:cNvPr>
          <p:cNvSpPr txBox="1">
            <a:spLocks/>
          </p:cNvSpPr>
          <p:nvPr userDrawn="1"/>
        </p:nvSpPr>
        <p:spPr>
          <a:xfrm>
            <a:off x="7904672" y="6400989"/>
            <a:ext cx="2195512" cy="45701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ru-RU" sz="2600" kern="1200" dirty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>
                <a:solidFill>
                  <a:schemeClr val="bg1"/>
                </a:solidFill>
              </a:rPr>
              <a:t>rsvpu.ru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26" name="Текст 25">
            <a:extLst>
              <a:ext uri="{FF2B5EF4-FFF2-40B4-BE49-F238E27FC236}">
                <a16:creationId xmlns="" xmlns:a16="http://schemas.microsoft.com/office/drawing/2014/main" id="{D93CC702-1FB3-4C56-A87D-CEFC50DD79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600575"/>
            <a:ext cx="9680575" cy="79533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algn="ctr"/>
            <a:r>
              <a:rPr lang="ru-RU" sz="2800" dirty="0">
                <a:solidFill>
                  <a:srgbClr val="195091"/>
                </a:solidFill>
              </a:rPr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558343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A234A117-9862-483E-9219-837883ABD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8" y="1808163"/>
            <a:ext cx="10512428" cy="17018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="" xmlns:a16="http://schemas.microsoft.com/office/drawing/2014/main" id="{0C759FB0-1BE2-4C20-BE6E-A2766FE25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7" y="3597882"/>
            <a:ext cx="10512427" cy="872836"/>
          </a:xfrm>
        </p:spPr>
        <p:txBody>
          <a:bodyPr>
            <a:normAutofit/>
          </a:bodyPr>
          <a:lstStyle>
            <a:lvl1pPr marL="0" indent="0" algn="ctr">
              <a:buNone/>
              <a:defRPr lang="ru-RU" sz="2600" kern="1200" dirty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CFF072AE-7DEC-4CE2-AD54-D48E68D011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87" y="505529"/>
            <a:ext cx="6321825" cy="814222"/>
          </a:xfrm>
          <a:prstGeom prst="rect">
            <a:avLst/>
          </a:prstGeom>
        </p:spPr>
      </p:pic>
      <p:sp>
        <p:nvSpPr>
          <p:cNvPr id="18" name="Стрелка: шеврон 17">
            <a:extLst>
              <a:ext uri="{FF2B5EF4-FFF2-40B4-BE49-F238E27FC236}">
                <a16:creationId xmlns="" xmlns:a16="http://schemas.microsoft.com/office/drawing/2014/main" id="{59F6E3DD-41CD-4E77-8961-8D09DED75367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Стрелка: шеврон 18">
            <a:extLst>
              <a:ext uri="{FF2B5EF4-FFF2-40B4-BE49-F238E27FC236}">
                <a16:creationId xmlns="" xmlns:a16="http://schemas.microsoft.com/office/drawing/2014/main" id="{9D0F6194-F998-4297-9078-520E50EC26BE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" name="Номер слайда 5">
            <a:extLst>
              <a:ext uri="{FF2B5EF4-FFF2-40B4-BE49-F238E27FC236}">
                <a16:creationId xmlns="" xmlns:a16="http://schemas.microsoft.com/office/drawing/2014/main" id="{6C2DA951-4148-432B-BB4C-F55237D8D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B7308DD1-A2B8-4A2E-B414-06680518BF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753"/>
          <a:stretch/>
        </p:blipFill>
        <p:spPr>
          <a:xfrm rot="5400000" flipV="1">
            <a:off x="4137647" y="4719495"/>
            <a:ext cx="833779" cy="346863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559F62F9-6DEA-4A25-A214-BC457DEB78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4" r="42811"/>
          <a:stretch/>
        </p:blipFill>
        <p:spPr>
          <a:xfrm rot="16200000" flipV="1">
            <a:off x="7205807" y="4704864"/>
            <a:ext cx="872836" cy="3468631"/>
          </a:xfrm>
          <a:prstGeom prst="rect">
            <a:avLst/>
          </a:prstGeom>
        </p:spPr>
      </p:pic>
      <p:sp>
        <p:nvSpPr>
          <p:cNvPr id="23" name="Текст 25">
            <a:extLst>
              <a:ext uri="{FF2B5EF4-FFF2-40B4-BE49-F238E27FC236}">
                <a16:creationId xmlns="" xmlns:a16="http://schemas.microsoft.com/office/drawing/2014/main" id="{254A7AFC-07C1-402C-B899-FE2B202391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600575"/>
            <a:ext cx="10512427" cy="79533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algn="ctr"/>
            <a:r>
              <a:rPr lang="ru-RU" sz="2800" dirty="0">
                <a:solidFill>
                  <a:srgbClr val="195091"/>
                </a:solidFill>
              </a:rPr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2187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>
            <a:extLst>
              <a:ext uri="{FF2B5EF4-FFF2-40B4-BE49-F238E27FC236}">
                <a16:creationId xmlns="" xmlns:a16="http://schemas.microsoft.com/office/drawing/2014/main" id="{A234A117-9862-483E-9219-837883ABDD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9788" y="1808163"/>
            <a:ext cx="10512428" cy="1701800"/>
          </a:xfr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Подзаголовок 2">
            <a:extLst>
              <a:ext uri="{FF2B5EF4-FFF2-40B4-BE49-F238E27FC236}">
                <a16:creationId xmlns="" xmlns:a16="http://schemas.microsoft.com/office/drawing/2014/main" id="{0C759FB0-1BE2-4C20-BE6E-A2766FE250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9787" y="3597882"/>
            <a:ext cx="10512427" cy="872836"/>
          </a:xfrm>
        </p:spPr>
        <p:txBody>
          <a:bodyPr>
            <a:normAutofit/>
          </a:bodyPr>
          <a:lstStyle>
            <a:lvl1pPr marL="0" indent="0" algn="ctr">
              <a:buNone/>
              <a:defRPr lang="ru-RU" sz="2600" kern="1200" dirty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CFF072AE-7DEC-4CE2-AD54-D48E68D011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687" y="505529"/>
            <a:ext cx="6321825" cy="814222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="" xmlns:a16="http://schemas.microsoft.com/office/drawing/2014/main" id="{B7308DD1-A2B8-4A2E-B414-06680518BFC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5753"/>
          <a:stretch/>
        </p:blipFill>
        <p:spPr>
          <a:xfrm rot="5400000" flipV="1">
            <a:off x="4137647" y="4719495"/>
            <a:ext cx="833779" cy="3468631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559F62F9-6DEA-4A25-A214-BC457DEB78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274" r="42811"/>
          <a:stretch/>
        </p:blipFill>
        <p:spPr>
          <a:xfrm rot="16200000" flipV="1">
            <a:off x="7205807" y="4704864"/>
            <a:ext cx="872836" cy="3468631"/>
          </a:xfrm>
          <a:prstGeom prst="rect">
            <a:avLst/>
          </a:prstGeom>
        </p:spPr>
      </p:pic>
      <p:sp>
        <p:nvSpPr>
          <p:cNvPr id="23" name="Текст 25">
            <a:extLst>
              <a:ext uri="{FF2B5EF4-FFF2-40B4-BE49-F238E27FC236}">
                <a16:creationId xmlns="" xmlns:a16="http://schemas.microsoft.com/office/drawing/2014/main" id="{254A7AFC-07C1-402C-B899-FE2B202391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4600575"/>
            <a:ext cx="10512427" cy="79533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algn="ctr"/>
            <a:r>
              <a:rPr lang="ru-RU" sz="2800" dirty="0">
                <a:solidFill>
                  <a:srgbClr val="195091"/>
                </a:solidFill>
              </a:rPr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36048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8" name="Стрелка: шеврон 7">
            <a:extLst>
              <a:ext uri="{FF2B5EF4-FFF2-40B4-BE49-F238E27FC236}">
                <a16:creationId xmlns="" xmlns:a16="http://schemas.microsoft.com/office/drawing/2014/main" id="{C81D3039-6E10-4579-8C5D-E809C4A171B8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4F722D89-59A8-48FA-B702-1090C35D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Дата 3">
            <a:extLst>
              <a:ext uri="{FF2B5EF4-FFF2-40B4-BE49-F238E27FC236}">
                <a16:creationId xmlns="" xmlns:a16="http://schemas.microsoft.com/office/drawing/2014/main" id="{01587330-7F15-44FF-8ECD-D38F2E3D215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3A20C91-CD98-43C3-9B35-1F0496159F4D}" type="datetime1">
              <a:rPr lang="ru-RU" smtClean="0"/>
              <a:t>06.06.2024</a:t>
            </a:fld>
            <a:endParaRPr lang="ru-RU"/>
          </a:p>
        </p:txBody>
      </p:sp>
      <p:sp>
        <p:nvSpPr>
          <p:cNvPr id="12" name="Нижний колонтитул 4">
            <a:extLst>
              <a:ext uri="{FF2B5EF4-FFF2-40B4-BE49-F238E27FC236}">
                <a16:creationId xmlns="" xmlns:a16="http://schemas.microsoft.com/office/drawing/2014/main" id="{C7628496-12A4-41D6-9FCB-0DC04EBA97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136A4718-03A3-4564-B786-A0144083D6B4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Стрелка: шеврон 13">
            <a:extLst>
              <a:ext uri="{FF2B5EF4-FFF2-40B4-BE49-F238E27FC236}">
                <a16:creationId xmlns="" xmlns:a16="http://schemas.microsoft.com/office/drawing/2014/main" id="{86BD0A62-EF66-48AA-96FE-679EB920360D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омер слайда 5">
            <a:extLst>
              <a:ext uri="{FF2B5EF4-FFF2-40B4-BE49-F238E27FC236}">
                <a16:creationId xmlns="" xmlns:a16="http://schemas.microsoft.com/office/drawing/2014/main" id="{F3E6DD76-7768-4B93-8E73-776740A27B9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8643FA6-B5CD-4B6D-A960-20CCE54CBDBA}"/>
              </a:ext>
            </a:extLst>
          </p:cNvPr>
          <p:cNvSpPr/>
          <p:nvPr userDrawn="1"/>
        </p:nvSpPr>
        <p:spPr>
          <a:xfrm>
            <a:off x="838200" y="1825625"/>
            <a:ext cx="5181600" cy="4340224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74E41D3-E9E1-43C0-96CB-2F7851E0914C}"/>
              </a:ext>
            </a:extLst>
          </p:cNvPr>
          <p:cNvSpPr/>
          <p:nvPr userDrawn="1"/>
        </p:nvSpPr>
        <p:spPr>
          <a:xfrm>
            <a:off x="6172200" y="1825625"/>
            <a:ext cx="5181600" cy="4340224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4709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4F722D89-59A8-48FA-B702-1090C35DF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1" name="Дата 3">
            <a:extLst>
              <a:ext uri="{FF2B5EF4-FFF2-40B4-BE49-F238E27FC236}">
                <a16:creationId xmlns="" xmlns:a16="http://schemas.microsoft.com/office/drawing/2014/main" id="{01587330-7F15-44FF-8ECD-D38F2E3D2157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88FB44C-8951-48F8-B130-65857A65B348}" type="datetime1">
              <a:rPr lang="ru-RU" smtClean="0"/>
              <a:t>06.06.2024</a:t>
            </a:fld>
            <a:endParaRPr lang="ru-RU"/>
          </a:p>
        </p:txBody>
      </p:sp>
      <p:sp>
        <p:nvSpPr>
          <p:cNvPr id="12" name="Нижний колонтитул 4">
            <a:extLst>
              <a:ext uri="{FF2B5EF4-FFF2-40B4-BE49-F238E27FC236}">
                <a16:creationId xmlns="" xmlns:a16="http://schemas.microsoft.com/office/drawing/2014/main" id="{C7628496-12A4-41D6-9FCB-0DC04EBA97A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ru-RU"/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="" xmlns:a16="http://schemas.microsoft.com/office/drawing/2014/main" id="{136A4718-03A3-4564-B786-A0144083D6B4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>
            <a:extLst>
              <a:ext uri="{FF2B5EF4-FFF2-40B4-BE49-F238E27FC236}">
                <a16:creationId xmlns="" xmlns:a16="http://schemas.microsoft.com/office/drawing/2014/main" id="{B8643FA6-B5CD-4B6D-A960-20CCE54CBDBA}"/>
              </a:ext>
            </a:extLst>
          </p:cNvPr>
          <p:cNvSpPr/>
          <p:nvPr userDrawn="1"/>
        </p:nvSpPr>
        <p:spPr>
          <a:xfrm>
            <a:off x="838200" y="1825625"/>
            <a:ext cx="5181600" cy="4340224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>
            <a:extLst>
              <a:ext uri="{FF2B5EF4-FFF2-40B4-BE49-F238E27FC236}">
                <a16:creationId xmlns="" xmlns:a16="http://schemas.microsoft.com/office/drawing/2014/main" id="{B74E41D3-E9E1-43C0-96CB-2F7851E0914C}"/>
              </a:ext>
            </a:extLst>
          </p:cNvPr>
          <p:cNvSpPr/>
          <p:nvPr userDrawn="1"/>
        </p:nvSpPr>
        <p:spPr>
          <a:xfrm>
            <a:off x="6172200" y="1825625"/>
            <a:ext cx="5181600" cy="4340224"/>
          </a:xfrm>
          <a:prstGeom prst="rect">
            <a:avLst/>
          </a:prstGeom>
          <a:noFill/>
          <a:ln w="28575">
            <a:solidFill>
              <a:schemeClr val="bg1">
                <a:lumMod val="85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9368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: шеврон 7">
            <a:extLst>
              <a:ext uri="{FF2B5EF4-FFF2-40B4-BE49-F238E27FC236}">
                <a16:creationId xmlns="" xmlns:a16="http://schemas.microsoft.com/office/drawing/2014/main" id="{8B55DD81-0B63-406A-B3A0-F4E8E38BE41F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3F65127C-968F-4515-A010-B4B12D5D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8A14C64-A9C4-4B61-B210-F989BAED8B1F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: шеврон 12">
            <a:extLst>
              <a:ext uri="{FF2B5EF4-FFF2-40B4-BE49-F238E27FC236}">
                <a16:creationId xmlns="" xmlns:a16="http://schemas.microsoft.com/office/drawing/2014/main" id="{2195B54C-8F23-4821-AD9C-ED6102F2DF52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омер слайда 5">
            <a:extLst>
              <a:ext uri="{FF2B5EF4-FFF2-40B4-BE49-F238E27FC236}">
                <a16:creationId xmlns="" xmlns:a16="http://schemas.microsoft.com/office/drawing/2014/main" id="{0624EC61-27EA-4F1C-91AD-253C6E6D36F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18274822-C472-40C8-9181-46D5BF22C4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>
            <a:off x="10471437" y="6176962"/>
            <a:ext cx="880776" cy="68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574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3F65127C-968F-4515-A010-B4B12D5D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cxnSp>
        <p:nvCxnSpPr>
          <p:cNvPr id="12" name="Прямая соединительная линия 11">
            <a:extLst>
              <a:ext uri="{FF2B5EF4-FFF2-40B4-BE49-F238E27FC236}">
                <a16:creationId xmlns="" xmlns:a16="http://schemas.microsoft.com/office/drawing/2014/main" id="{E8A14C64-A9C4-4B61-B210-F989BAED8B1F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18274822-C472-40C8-9181-46D5BF22C44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>
            <a:off x="10471437" y="6176962"/>
            <a:ext cx="880776" cy="68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108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 без чер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трелка: шеврон 7">
            <a:extLst>
              <a:ext uri="{FF2B5EF4-FFF2-40B4-BE49-F238E27FC236}">
                <a16:creationId xmlns="" xmlns:a16="http://schemas.microsoft.com/office/drawing/2014/main" id="{8B55DD81-0B63-406A-B3A0-F4E8E38BE41F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3F65127C-968F-4515-A010-B4B12D5D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3" name="Стрелка: шеврон 12">
            <a:extLst>
              <a:ext uri="{FF2B5EF4-FFF2-40B4-BE49-F238E27FC236}">
                <a16:creationId xmlns="" xmlns:a16="http://schemas.microsoft.com/office/drawing/2014/main" id="{2195B54C-8F23-4821-AD9C-ED6102F2DF52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4" name="Номер слайда 5">
            <a:extLst>
              <a:ext uri="{FF2B5EF4-FFF2-40B4-BE49-F238E27FC236}">
                <a16:creationId xmlns="" xmlns:a16="http://schemas.microsoft.com/office/drawing/2014/main" id="{0624EC61-27EA-4F1C-91AD-253C6E6D36F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0992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 без чер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>
            <a:extLst>
              <a:ext uri="{FF2B5EF4-FFF2-40B4-BE49-F238E27FC236}">
                <a16:creationId xmlns="" xmlns:a16="http://schemas.microsoft.com/office/drawing/2014/main" id="{3F65127C-968F-4515-A010-B4B12D5D0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8322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DD0B1-3D53-41ED-9EC1-4AEAC25F3E26}" type="datetime1">
              <a:rPr lang="ru-RU" smtClean="0"/>
              <a:t>06.06.2024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трелка: шеврон 4">
            <a:extLst>
              <a:ext uri="{FF2B5EF4-FFF2-40B4-BE49-F238E27FC236}">
                <a16:creationId xmlns="" xmlns:a16="http://schemas.microsoft.com/office/drawing/2014/main" id="{10C96DA8-550B-4F1F-A6BE-AE9022624DD0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Стрелка: шеврон 5">
            <a:extLst>
              <a:ext uri="{FF2B5EF4-FFF2-40B4-BE49-F238E27FC236}">
                <a16:creationId xmlns="" xmlns:a16="http://schemas.microsoft.com/office/drawing/2014/main" id="{EB1D3209-3392-454A-BFA2-DA50DD208228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="" xmlns:a16="http://schemas.microsoft.com/office/drawing/2014/main" id="{9B1A5CCE-B79F-4257-AA14-D5647A60C9BA}"/>
              </a:ext>
            </a:extLst>
          </p:cNvPr>
          <p:cNvSpPr txBox="1">
            <a:spLocks/>
          </p:cNvSpPr>
          <p:nvPr userDrawn="1"/>
        </p:nvSpPr>
        <p:spPr>
          <a:xfrm>
            <a:off x="11459497" y="197557"/>
            <a:ext cx="7325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800" b="1" kern="120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343462C1-B086-4B6C-BB22-4250AED148A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>
            <a:off x="10471437" y="6176962"/>
            <a:ext cx="880776" cy="68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516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6F993-EB6D-4249-8330-5C893BBE9929}" type="datetime1">
              <a:rPr lang="ru-RU" smtClean="0"/>
              <a:t>06.06.2024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86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_с полос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: шеврон 13">
            <a:extLst>
              <a:ext uri="{FF2B5EF4-FFF2-40B4-BE49-F238E27FC236}">
                <a16:creationId xmlns="" xmlns:a16="http://schemas.microsoft.com/office/drawing/2014/main" id="{074F28E0-EC54-4E2D-A2D3-EBE0E6FA13E1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0E0AC-BAA0-4D03-8537-3D31F92008DD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B7297647-A869-4143-BC86-40558B27EAC6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CE78D6-3647-4276-9E77-5F67BEE036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>
            <a:off x="10471437" y="6176962"/>
            <a:ext cx="880776" cy="685385"/>
          </a:xfrm>
          <a:prstGeom prst="rect">
            <a:avLst/>
          </a:prstGeom>
        </p:spPr>
      </p:pic>
      <p:sp>
        <p:nvSpPr>
          <p:cNvPr id="13" name="Стрелка: шеврон 12">
            <a:extLst>
              <a:ext uri="{FF2B5EF4-FFF2-40B4-BE49-F238E27FC236}">
                <a16:creationId xmlns="" xmlns:a16="http://schemas.microsoft.com/office/drawing/2014/main" id="{61002A9D-0B88-4CE6-B54B-EE8447D5E396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83731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_с полос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055B-4377-4552-BDAB-B49CA49B55DD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B7297647-A869-4143-BC86-40558B27EAC6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AACE78D6-3647-4276-9E77-5F67BEE036F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>
            <a:off x="10471437" y="6176962"/>
            <a:ext cx="880776" cy="68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169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_с полосой без эмбле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: шеврон 13">
            <a:extLst>
              <a:ext uri="{FF2B5EF4-FFF2-40B4-BE49-F238E27FC236}">
                <a16:creationId xmlns="" xmlns:a16="http://schemas.microsoft.com/office/drawing/2014/main" id="{074F28E0-EC54-4E2D-A2D3-EBE0E6FA13E1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47590-5079-4A59-975D-31768074B00A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B7297647-A869-4143-BC86-40558B27EAC6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: шеврон 12">
            <a:extLst>
              <a:ext uri="{FF2B5EF4-FFF2-40B4-BE49-F238E27FC236}">
                <a16:creationId xmlns="" xmlns:a16="http://schemas.microsoft.com/office/drawing/2014/main" id="{61002A9D-0B88-4CE6-B54B-EE8447D5E396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9818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_с полосой без эмбле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89A18-6883-45EF-BCD6-F278FD294CAB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="" xmlns:a16="http://schemas.microsoft.com/office/drawing/2014/main" id="{B7297647-A869-4143-BC86-40558B27EAC6}"/>
              </a:ext>
            </a:extLst>
          </p:cNvPr>
          <p:cNvCxnSpPr/>
          <p:nvPr userDrawn="1"/>
        </p:nvCxnSpPr>
        <p:spPr>
          <a:xfrm>
            <a:off x="498764" y="1429789"/>
            <a:ext cx="11188931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510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Заголовок и объект_ без полос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: шеврон 13">
            <a:extLst>
              <a:ext uri="{FF2B5EF4-FFF2-40B4-BE49-F238E27FC236}">
                <a16:creationId xmlns="" xmlns:a16="http://schemas.microsoft.com/office/drawing/2014/main" id="{074F28E0-EC54-4E2D-A2D3-EBE0E6FA13E1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A61E8-6D7B-404A-90B5-85F16B79C300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Стрелка: шеврон 12">
            <a:extLst>
              <a:ext uri="{FF2B5EF4-FFF2-40B4-BE49-F238E27FC236}">
                <a16:creationId xmlns="" xmlns:a16="http://schemas.microsoft.com/office/drawing/2014/main" id="{61002A9D-0B88-4CE6-B54B-EE8447D5E396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5BECCDBA-A4DB-47CE-9F7D-23002E7E55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>
            <a:off x="10471437" y="6176962"/>
            <a:ext cx="880776" cy="68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374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_ без полос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E54C1-A4E4-4DBB-A6F1-37E964CD8295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5BECCDBA-A4DB-47CE-9F7D-23002E7E556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627"/>
          <a:stretch/>
        </p:blipFill>
        <p:spPr>
          <a:xfrm>
            <a:off x="10471437" y="6176962"/>
            <a:ext cx="880776" cy="68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78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Заголовок и объект_ без полосы и эмбле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трелка: шеврон 13">
            <a:extLst>
              <a:ext uri="{FF2B5EF4-FFF2-40B4-BE49-F238E27FC236}">
                <a16:creationId xmlns="" xmlns:a16="http://schemas.microsoft.com/office/drawing/2014/main" id="{074F28E0-EC54-4E2D-A2D3-EBE0E6FA13E1}"/>
              </a:ext>
            </a:extLst>
          </p:cNvPr>
          <p:cNvSpPr/>
          <p:nvPr userDrawn="1"/>
        </p:nvSpPr>
        <p:spPr>
          <a:xfrm>
            <a:off x="11285444" y="151273"/>
            <a:ext cx="1582122" cy="599446"/>
          </a:xfrm>
          <a:prstGeom prst="chevron">
            <a:avLst/>
          </a:prstGeom>
          <a:solidFill>
            <a:srgbClr val="195091"/>
          </a:solidFill>
          <a:ln>
            <a:solidFill>
              <a:srgbClr val="1950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7FE5A-F7F6-4AAB-9CC6-DE729312DB7E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Стрелка: шеврон 12">
            <a:extLst>
              <a:ext uri="{FF2B5EF4-FFF2-40B4-BE49-F238E27FC236}">
                <a16:creationId xmlns="" xmlns:a16="http://schemas.microsoft.com/office/drawing/2014/main" id="{61002A9D-0B88-4CE6-B54B-EE8447D5E396}"/>
              </a:ext>
            </a:extLst>
          </p:cNvPr>
          <p:cNvSpPr/>
          <p:nvPr userDrawn="1"/>
        </p:nvSpPr>
        <p:spPr>
          <a:xfrm>
            <a:off x="11352214" y="81589"/>
            <a:ext cx="1582122" cy="599446"/>
          </a:xfrm>
          <a:prstGeom prst="chevron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1459497" y="197557"/>
            <a:ext cx="732503" cy="365125"/>
          </a:xfrm>
        </p:spPr>
        <p:txBody>
          <a:bodyPr/>
          <a:lstStyle>
            <a:lvl1pPr algn="ctr">
              <a:defRPr sz="18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581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Заголовок и объект_ без полосы и эмбле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631569"/>
          </a:xfr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3200" b="1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lang="ru-RU" sz="2000" b="1" kern="1200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 lang="ru-RU" sz="1800" kern="12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143000" indent="-228600">
              <a:defRPr/>
            </a:lvl4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24E71-B99E-44AC-93E2-61FB29A9EC0E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86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6AA1D-2C03-4DEF-A2BC-244EF2A22B34}" type="datetime1">
              <a:rPr lang="ru-RU" smtClean="0"/>
              <a:t>06.06.2024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7E87D1D0-8F1F-49CA-A64F-24B36EC7BC75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5797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5" r:id="rId3"/>
    <p:sldLayoutId id="2147483662" r:id="rId4"/>
    <p:sldLayoutId id="2147483666" r:id="rId5"/>
    <p:sldLayoutId id="2147483660" r:id="rId6"/>
    <p:sldLayoutId id="2147483667" r:id="rId7"/>
    <p:sldLayoutId id="2147483661" r:id="rId8"/>
    <p:sldLayoutId id="2147483668" r:id="rId9"/>
    <p:sldLayoutId id="2147483651" r:id="rId10"/>
    <p:sldLayoutId id="2147483673" r:id="rId11"/>
    <p:sldLayoutId id="2147483652" r:id="rId12"/>
    <p:sldLayoutId id="2147483670" r:id="rId13"/>
    <p:sldLayoutId id="2147483654" r:id="rId14"/>
    <p:sldLayoutId id="2147483671" r:id="rId15"/>
    <p:sldLayoutId id="2147483663" r:id="rId16"/>
    <p:sldLayoutId id="2147483672" r:id="rId17"/>
    <p:sldLayoutId id="2147483655" r:id="rId18"/>
    <p:sldLayoutId id="2147483664" r:id="rId1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19509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rgbClr val="19509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19509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19509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19509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19509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151" userDrawn="1">
          <p15:clr>
            <a:srgbClr val="F26B43"/>
          </p15:clr>
        </p15:guide>
        <p15:guide id="2" orient="horz" pos="1139" userDrawn="1">
          <p15:clr>
            <a:srgbClr val="F26B43"/>
          </p15:clr>
        </p15:guide>
        <p15:guide id="3" pos="529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Vitalii.kuimov@rsvpu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13" Type="http://schemas.microsoft.com/office/2007/relationships/hdphoto" Target="../media/hdphoto2.wdp"/><Relationship Id="rId18" Type="http://schemas.openxmlformats.org/officeDocument/2006/relationships/image" Target="../media/image18.png"/><Relationship Id="rId3" Type="http://schemas.openxmlformats.org/officeDocument/2006/relationships/image" Target="../media/image5.png"/><Relationship Id="rId21" Type="http://schemas.openxmlformats.org/officeDocument/2006/relationships/image" Target="../media/image21.png"/><Relationship Id="rId7" Type="http://schemas.openxmlformats.org/officeDocument/2006/relationships/image" Target="../media/image8.jpg"/><Relationship Id="rId12" Type="http://schemas.openxmlformats.org/officeDocument/2006/relationships/image" Target="../media/image13.png"/><Relationship Id="rId17" Type="http://schemas.openxmlformats.org/officeDocument/2006/relationships/image" Target="../media/image17.png"/><Relationship Id="rId25" Type="http://schemas.microsoft.com/office/2007/relationships/hdphoto" Target="../media/hdphoto3.wdp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6.jp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image" Target="../media/image12.png"/><Relationship Id="rId24" Type="http://schemas.openxmlformats.org/officeDocument/2006/relationships/image" Target="../media/image24.png"/><Relationship Id="rId5" Type="http://schemas.openxmlformats.org/officeDocument/2006/relationships/image" Target="../media/image6.jp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1.jpg"/><Relationship Id="rId19" Type="http://schemas.openxmlformats.org/officeDocument/2006/relationships/image" Target="../media/image19.png"/><Relationship Id="rId4" Type="http://schemas.microsoft.com/office/2007/relationships/hdphoto" Target="../media/hdphoto1.wdp"/><Relationship Id="rId9" Type="http://schemas.openxmlformats.org/officeDocument/2006/relationships/image" Target="../media/image10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9788" y="2190540"/>
            <a:ext cx="9678646" cy="1388085"/>
          </a:xfrm>
        </p:spPr>
        <p:txBody>
          <a:bodyPr>
            <a:noAutofit/>
          </a:bodyPr>
          <a:lstStyle/>
          <a:p>
            <a:pPr algn="l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СТАРТ </a:t>
            </a:r>
            <a:b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ДЛЯ ПРОФЕССИОНАЛА</a:t>
            </a:r>
            <a:endParaRPr lang="ru-RU" sz="4300" b="1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9788" y="3642514"/>
            <a:ext cx="9678646" cy="114814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CC262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 целевой подготовке специалистов</a:t>
            </a:r>
            <a:endParaRPr lang="ru-RU" sz="2400" dirty="0">
              <a:solidFill>
                <a:srgbClr val="CC262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9868D6FD-BF51-4C69-8D91-77AF0D9F4F7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4000" y="4854549"/>
            <a:ext cx="9680575" cy="1908175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Руководитель Аппарата приемной комиссии</a:t>
            </a:r>
          </a:p>
          <a:p>
            <a:pPr algn="l"/>
            <a:r>
              <a:rPr lang="ru-RU" b="1" dirty="0" smtClean="0"/>
              <a:t>Куимов Виталий Сергеевич</a:t>
            </a:r>
          </a:p>
          <a:p>
            <a:pPr algn="l"/>
            <a:r>
              <a:rPr lang="en-US" b="1" dirty="0" smtClean="0">
                <a:hlinkClick r:id="rId3"/>
              </a:rPr>
              <a:t>Vitalii.kuimov@rsvpu.ru</a:t>
            </a:r>
            <a:endParaRPr lang="en-US" b="1" dirty="0" smtClean="0"/>
          </a:p>
          <a:p>
            <a:pPr algn="l"/>
            <a:r>
              <a:rPr lang="en-US" sz="2400" b="1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8-900-200-1987</a:t>
            </a:r>
            <a:endParaRPr lang="ru-RU" sz="2400" b="1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9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7055B9-742E-1E65-3A49-2BED385AD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44" y="104930"/>
            <a:ext cx="11562413" cy="870629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195091"/>
                </a:solidFill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УНИВЕРСИТЕТ В ЦИФРАХ</a:t>
            </a:r>
            <a:endParaRPr lang="ru-RU" sz="2400" b="1" dirty="0">
              <a:solidFill>
                <a:srgbClr val="195091"/>
              </a:solidFill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F90A0724-79CC-5817-1A62-E94023A16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448800" y="6477251"/>
            <a:ext cx="2743200" cy="365125"/>
          </a:xfrm>
        </p:spPr>
        <p:txBody>
          <a:bodyPr/>
          <a:lstStyle/>
          <a:p>
            <a:fld id="{7E87D1D0-8F1F-49CA-A64F-24B36EC7BC75}" type="slidenum">
              <a:rPr lang="ru-RU" sz="1000" smtClean="0">
                <a:latin typeface="Arial Narrow" panose="020B060602020203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</a:t>
            </a:fld>
            <a:endParaRPr lang="ru-RU" sz="1000" dirty="0">
              <a:latin typeface="Arial Narrow" panose="020B060602020203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82090163-3816-271B-2C6B-7B267B30CB2E}"/>
              </a:ext>
            </a:extLst>
          </p:cNvPr>
          <p:cNvCxnSpPr/>
          <p:nvPr/>
        </p:nvCxnSpPr>
        <p:spPr>
          <a:xfrm>
            <a:off x="413657" y="901272"/>
            <a:ext cx="1133202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object 2"/>
          <p:cNvPicPr/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515580" y="4857712"/>
            <a:ext cx="451103" cy="451104"/>
          </a:xfrm>
          <a:prstGeom prst="rect">
            <a:avLst/>
          </a:prstGeom>
        </p:spPr>
      </p:pic>
      <p:sp>
        <p:nvSpPr>
          <p:cNvPr id="27" name="object 3"/>
          <p:cNvSpPr txBox="1"/>
          <p:nvPr/>
        </p:nvSpPr>
        <p:spPr>
          <a:xfrm>
            <a:off x="5356491" y="2180591"/>
            <a:ext cx="2896350" cy="22890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14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1</a:t>
            </a:r>
            <a:r>
              <a:rPr lang="ru-RU" sz="14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13</a:t>
            </a:r>
            <a:r>
              <a:rPr sz="1400" b="1" spc="-10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ИНО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z="1000" b="1" spc="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РАННЫХ</a:t>
            </a:r>
            <a:r>
              <a:rPr sz="1000" b="1" spc="-2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Г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РА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ЖД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000" b="1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ИЗ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4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6</a:t>
            </a:r>
            <a:r>
              <a:rPr sz="1400" b="1" spc="-120" dirty="0" smtClean="0">
                <a:solidFill>
                  <a:srgbClr val="1258AD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z="1000" b="1" spc="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РАН</a:t>
            </a:r>
            <a:r>
              <a:rPr sz="1000" b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М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РА</a:t>
            </a:r>
          </a:p>
        </p:txBody>
      </p:sp>
      <p:pic>
        <p:nvPicPr>
          <p:cNvPr id="32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895594" y="2450062"/>
            <a:ext cx="440436" cy="248412"/>
          </a:xfrm>
          <a:prstGeom prst="rect">
            <a:avLst/>
          </a:prstGeom>
        </p:spPr>
      </p:pic>
      <p:pic>
        <p:nvPicPr>
          <p:cNvPr id="33" name="object 5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74714" y="2450062"/>
            <a:ext cx="435863" cy="246887"/>
          </a:xfrm>
          <a:prstGeom prst="rect">
            <a:avLst/>
          </a:prstGeom>
        </p:spPr>
      </p:pic>
      <p:pic>
        <p:nvPicPr>
          <p:cNvPr id="35" name="object 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024879" y="2450062"/>
            <a:ext cx="396239" cy="246887"/>
          </a:xfrm>
          <a:prstGeom prst="rect">
            <a:avLst/>
          </a:prstGeom>
        </p:spPr>
      </p:pic>
      <p:pic>
        <p:nvPicPr>
          <p:cNvPr id="37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893041" y="2778462"/>
            <a:ext cx="438912" cy="252983"/>
          </a:xfrm>
          <a:prstGeom prst="rect">
            <a:avLst/>
          </a:prstGeom>
        </p:spPr>
      </p:pic>
      <p:pic>
        <p:nvPicPr>
          <p:cNvPr id="38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038595" y="2788390"/>
            <a:ext cx="368808" cy="246887"/>
          </a:xfrm>
          <a:prstGeom prst="rect">
            <a:avLst/>
          </a:prstGeom>
        </p:spPr>
      </p:pic>
      <p:pic>
        <p:nvPicPr>
          <p:cNvPr id="40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6460998" y="2786867"/>
            <a:ext cx="432815" cy="245363"/>
          </a:xfrm>
          <a:prstGeom prst="rect">
            <a:avLst/>
          </a:prstGeom>
        </p:spPr>
      </p:pic>
      <p:sp>
        <p:nvSpPr>
          <p:cNvPr id="41" name="object 13"/>
          <p:cNvSpPr txBox="1"/>
          <p:nvPr/>
        </p:nvSpPr>
        <p:spPr>
          <a:xfrm>
            <a:off x="9152353" y="1049546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58</a:t>
            </a:r>
            <a:r>
              <a:rPr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%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42" name="object 14"/>
          <p:cNvSpPr txBox="1"/>
          <p:nvPr/>
        </p:nvSpPr>
        <p:spPr>
          <a:xfrm>
            <a:off x="9642400" y="1047340"/>
            <a:ext cx="188579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ПРОФЕССИОНАЛЬНОЕ ОБУЧЕНИЕ </a:t>
            </a:r>
            <a:r>
              <a:rPr sz="1000" b="1" spc="-19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000" b="1" spc="-19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/>
            </a:r>
            <a:br>
              <a:rPr lang="ru-RU" sz="1000" b="1" spc="-19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</a:b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(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ПО</a:t>
            </a:r>
            <a:r>
              <a:rPr sz="1000" b="1" spc="-1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ОТРАСЛЯМ)</a:t>
            </a:r>
          </a:p>
        </p:txBody>
      </p:sp>
      <p:sp>
        <p:nvSpPr>
          <p:cNvPr id="43" name="object 15"/>
          <p:cNvSpPr txBox="1"/>
          <p:nvPr/>
        </p:nvSpPr>
        <p:spPr>
          <a:xfrm>
            <a:off x="9685020" y="1688924"/>
            <a:ext cx="1513840" cy="16735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8101">
              <a:spcBef>
                <a:spcPts val="105"/>
              </a:spcBef>
            </a:pP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ТРУДОУСТРОЙСТВО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44" name="object 16"/>
          <p:cNvSpPr txBox="1"/>
          <p:nvPr/>
        </p:nvSpPr>
        <p:spPr>
          <a:xfrm>
            <a:off x="9721542" y="2067598"/>
            <a:ext cx="1443754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СР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Д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НИЙ</a:t>
            </a:r>
            <a:r>
              <a:rPr sz="1000" b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БА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ЛЛ</a:t>
            </a:r>
            <a:r>
              <a:rPr sz="1000" b="1" spc="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Г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Э</a:t>
            </a:r>
          </a:p>
        </p:txBody>
      </p:sp>
      <p:sp>
        <p:nvSpPr>
          <p:cNvPr id="45" name="object 17"/>
          <p:cNvSpPr txBox="1"/>
          <p:nvPr/>
        </p:nvSpPr>
        <p:spPr>
          <a:xfrm>
            <a:off x="5643371" y="3438610"/>
            <a:ext cx="2830726" cy="97462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900"/>
              </a:spcBef>
            </a:pPr>
            <a:r>
              <a:rPr sz="1000" b="1" spc="-2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en-US" sz="1000" b="1" spc="-2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  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ЕД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000" b="1" spc="-2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ПРО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ФЕССИОН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Л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ЬНОЕ</a:t>
            </a:r>
            <a:r>
              <a:rPr lang="ru-RU"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ОБРАЗОВАНИЕ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>
              <a:spcBef>
                <a:spcPts val="900"/>
              </a:spcBef>
            </a:pP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Б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АК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Л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ВРИ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>
              <a:spcBef>
                <a:spcPts val="900"/>
              </a:spcBef>
            </a:pPr>
            <a:r>
              <a:rPr sz="1000" b="1" spc="-2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en-US" sz="1000" b="1" spc="-2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МАГИСТ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АТ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УР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>
              <a:spcBef>
                <a:spcPts val="900"/>
              </a:spcBef>
            </a:pP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АСПИРАНТУРА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46" name="object 18"/>
          <p:cNvSpPr txBox="1"/>
          <p:nvPr/>
        </p:nvSpPr>
        <p:spPr>
          <a:xfrm>
            <a:off x="1201977" y="3707809"/>
            <a:ext cx="3059794" cy="3667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ОБ</a:t>
            </a:r>
            <a:r>
              <a:rPr sz="1200" b="1" spc="-7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Р</a:t>
            </a:r>
            <a:r>
              <a:rPr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АЗО</a:t>
            </a:r>
            <a:r>
              <a:rPr sz="1200" b="1" spc="-1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В</a:t>
            </a:r>
            <a:r>
              <a:rPr sz="1200" b="1" spc="-8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200" b="1" spc="-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ЛЬНЫЕ  </a:t>
            </a:r>
            <a:r>
              <a:rPr sz="1200" b="1" spc="-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ПРОГРАММЫ</a:t>
            </a:r>
            <a:r>
              <a:rPr lang="ru-RU" sz="1200" b="1" spc="-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20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/>
            </a:r>
            <a:br>
              <a:rPr lang="ru-RU" sz="120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</a:br>
            <a:r>
              <a:rPr lang="ru-RU" sz="105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(</a:t>
            </a:r>
            <a:r>
              <a:rPr lang="ru-RU" sz="1050" b="1" spc="-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с учетом филиала в г. </a:t>
            </a:r>
            <a:r>
              <a:rPr lang="ru-RU" sz="105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Нижнем Тагиле)</a:t>
            </a:r>
            <a:endParaRPr sz="105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47" name="object 19"/>
          <p:cNvSpPr txBox="1"/>
          <p:nvPr/>
        </p:nvSpPr>
        <p:spPr>
          <a:xfrm>
            <a:off x="8732382" y="5591244"/>
            <a:ext cx="3371215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1">
              <a:spcBef>
                <a:spcPts val="900"/>
              </a:spcBef>
            </a:pP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НАУЧНЫЕ ШКОЛЫ</a:t>
            </a:r>
            <a:endParaRPr lang="ru-RU"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38101">
              <a:spcBef>
                <a:spcPts val="900"/>
              </a:spcBef>
            </a:pP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НАУЧНО-ОБРАЗОВАТЕЛЬНЫХ ЦЕНТРА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</a:p>
          <a:p>
            <a:pPr marL="38101">
              <a:spcBef>
                <a:spcPts val="900"/>
              </a:spcBef>
            </a:pP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ГРАНТА РНФ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48" name="object 20"/>
          <p:cNvSpPr txBox="1"/>
          <p:nvPr/>
        </p:nvSpPr>
        <p:spPr>
          <a:xfrm>
            <a:off x="3354034" y="5249810"/>
            <a:ext cx="41020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b="1" spc="-14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Franklin Gothic Medium"/>
              </a:rPr>
              <a:t>279</a:t>
            </a:r>
            <a:endParaRPr sz="2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Franklin Gothic Medium"/>
            </a:endParaRPr>
          </a:p>
        </p:txBody>
      </p:sp>
      <p:sp>
        <p:nvSpPr>
          <p:cNvPr id="49" name="object 21"/>
          <p:cNvSpPr txBox="1"/>
          <p:nvPr/>
        </p:nvSpPr>
        <p:spPr>
          <a:xfrm>
            <a:off x="3731533" y="5271285"/>
            <a:ext cx="1521293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spcBef>
                <a:spcPts val="95"/>
              </a:spcBef>
            </a:pP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НАУ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Ч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-П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ЕД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АГ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Г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ИЧЕС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  РАБОТНИКИ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50" name="object 22"/>
          <p:cNvSpPr txBox="1"/>
          <p:nvPr/>
        </p:nvSpPr>
        <p:spPr>
          <a:xfrm>
            <a:off x="6649233" y="5054956"/>
            <a:ext cx="1563370" cy="194284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3335">
              <a:spcBef>
                <a:spcPts val="315"/>
              </a:spcBef>
            </a:pP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ДОКТОРОВ</a:t>
            </a:r>
            <a:r>
              <a:rPr sz="1000" b="1" spc="-4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НАУК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51" name="object 23"/>
          <p:cNvSpPr txBox="1"/>
          <p:nvPr/>
        </p:nvSpPr>
        <p:spPr>
          <a:xfrm>
            <a:off x="6649233" y="5902074"/>
            <a:ext cx="1512570" cy="195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525"/>
              </a:lnSpc>
            </a:pP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МОЛОДЫХ</a:t>
            </a:r>
            <a:r>
              <a:rPr sz="1000" b="1" spc="-3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УЧЕНЫХ</a:t>
            </a:r>
          </a:p>
        </p:txBody>
      </p:sp>
      <p:sp>
        <p:nvSpPr>
          <p:cNvPr id="52" name="object 24"/>
          <p:cNvSpPr txBox="1"/>
          <p:nvPr/>
        </p:nvSpPr>
        <p:spPr>
          <a:xfrm>
            <a:off x="6649233" y="6090581"/>
            <a:ext cx="1061085" cy="13657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8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(</a:t>
            </a:r>
            <a:r>
              <a:rPr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В</a:t>
            </a:r>
            <a:r>
              <a:rPr sz="8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8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ВО</a:t>
            </a:r>
            <a:r>
              <a:rPr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ЗРАСТЕ</a:t>
            </a:r>
            <a:r>
              <a:rPr sz="800" b="1" spc="-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8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Д</a:t>
            </a:r>
            <a:r>
              <a:rPr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800" b="1" spc="-2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35</a:t>
            </a:r>
            <a:r>
              <a:rPr sz="800" b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ЛЕТ)</a:t>
            </a:r>
            <a:endParaRPr sz="800" b="1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53" name="object 25"/>
          <p:cNvSpPr txBox="1"/>
          <p:nvPr/>
        </p:nvSpPr>
        <p:spPr>
          <a:xfrm>
            <a:off x="5080040" y="1047889"/>
            <a:ext cx="3477601" cy="339837"/>
          </a:xfrm>
          <a:prstGeom prst="rect">
            <a:avLst/>
          </a:prstGeom>
        </p:spPr>
        <p:txBody>
          <a:bodyPr vert="horz" wrap="square" lIns="0" tIns="31750" rIns="0" bIns="0" rtlCol="0">
            <a:spAutoFit/>
          </a:bodyPr>
          <a:lstStyle/>
          <a:p>
            <a:pPr marL="12700">
              <a:spcBef>
                <a:spcPts val="250"/>
              </a:spcBef>
            </a:pP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9</a:t>
            </a:r>
            <a:r>
              <a:rPr lang="en-US" sz="2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940 </a:t>
            </a:r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К</a:t>
            </a:r>
            <a:r>
              <a:rPr sz="1200" b="1" spc="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НТ</a:t>
            </a:r>
            <a:r>
              <a:rPr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Г</a:t>
            </a:r>
            <a:r>
              <a:rPr sz="1200" b="1" spc="-1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НТ</a:t>
            </a:r>
            <a:r>
              <a:rPr sz="1200" b="1" spc="-4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spc="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БУЧ</a:t>
            </a:r>
            <a:r>
              <a:rPr sz="1200" b="1" spc="-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АЮ</a:t>
            </a:r>
            <a:r>
              <a:rPr sz="1200" b="1" spc="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Щ</a:t>
            </a:r>
            <a:r>
              <a:rPr sz="1200" b="1" spc="-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200" b="1" spc="-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Х</a:t>
            </a:r>
            <a:r>
              <a:rPr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СЯ</a:t>
            </a:r>
            <a:r>
              <a:rPr lang="en-US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(</a:t>
            </a:r>
            <a:r>
              <a:rPr lang="ru-RU" sz="12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в т. ч. СПО</a:t>
            </a:r>
            <a:r>
              <a:rPr lang="ru-RU"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)</a:t>
            </a:r>
            <a:endParaRPr sz="12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54" name="object 26"/>
          <p:cNvSpPr txBox="1"/>
          <p:nvPr/>
        </p:nvSpPr>
        <p:spPr>
          <a:xfrm>
            <a:off x="6137097" y="1495146"/>
            <a:ext cx="2085358" cy="592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5294</a:t>
            </a:r>
            <a:r>
              <a:rPr lang="ru-RU" sz="1200" b="1" spc="-5" dirty="0" smtClean="0">
                <a:solidFill>
                  <a:srgbClr val="1258AD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100" b="1" spc="-5" dirty="0" smtClean="0">
                <a:latin typeface="Arial Narrow" panose="020B0606020202030204" pitchFamily="34" charset="0"/>
                <a:cs typeface="Calibri"/>
              </a:rPr>
              <a:t>– очная</a:t>
            </a:r>
            <a:r>
              <a:rPr lang="ru-RU" sz="1100" b="1" spc="-40" dirty="0" smtClean="0"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форма</a:t>
            </a:r>
            <a:endParaRPr lang="ru-RU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>
              <a:spcBef>
                <a:spcPts val="100"/>
              </a:spcBef>
            </a:pPr>
            <a:r>
              <a:rPr lang="ru-RU"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4343</a:t>
            </a:r>
            <a:r>
              <a:rPr lang="ru-RU" sz="1200" b="1" spc="-5" dirty="0" smtClean="0">
                <a:solidFill>
                  <a:srgbClr val="1258AD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100" b="1" spc="-5" dirty="0">
                <a:latin typeface="Arial Narrow" panose="020B0606020202030204" pitchFamily="34" charset="0"/>
                <a:cs typeface="Calibri"/>
              </a:rPr>
              <a:t>– </a:t>
            </a:r>
            <a:r>
              <a:rPr lang="ru-RU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заочная</a:t>
            </a:r>
            <a:r>
              <a:rPr lang="ru-RU" sz="1100" b="1" spc="-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форма</a:t>
            </a:r>
            <a:endParaRPr lang="ru-RU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>
              <a:spcBef>
                <a:spcPts val="100"/>
              </a:spcBef>
            </a:pPr>
            <a:r>
              <a:rPr lang="ru-RU"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303</a:t>
            </a:r>
            <a:r>
              <a:rPr lang="ru-RU" sz="1200" b="1" spc="-5" dirty="0" smtClean="0">
                <a:solidFill>
                  <a:srgbClr val="1258AD"/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100" b="1" spc="-5" dirty="0">
                <a:latin typeface="Arial Narrow" panose="020B0606020202030204" pitchFamily="34" charset="0"/>
                <a:cs typeface="Calibri"/>
              </a:rPr>
              <a:t>– </a:t>
            </a:r>
            <a:r>
              <a:rPr lang="ru-RU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ч</a:t>
            </a:r>
            <a:r>
              <a:rPr sz="1100" b="1" spc="-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100" b="1" spc="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-за</a:t>
            </a:r>
            <a:r>
              <a:rPr sz="1100" b="1" spc="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ч</a:t>
            </a:r>
            <a:r>
              <a:rPr sz="1100" b="1" spc="-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ая</a:t>
            </a:r>
            <a:r>
              <a:rPr sz="1100" b="1" spc="-4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ф</a:t>
            </a:r>
            <a:r>
              <a:rPr sz="1100" b="1" spc="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100" b="1" spc="-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</a:t>
            </a:r>
            <a:r>
              <a:rPr sz="11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ма</a:t>
            </a:r>
            <a:endParaRPr sz="1200" b="1" dirty="0">
              <a:latin typeface="Arial Narrow" panose="020B0606020202030204" pitchFamily="34" charset="0"/>
              <a:cs typeface="Calibri"/>
            </a:endParaRPr>
          </a:p>
        </p:txBody>
      </p:sp>
      <p:pic>
        <p:nvPicPr>
          <p:cNvPr id="55" name="object 27"/>
          <p:cNvPicPr/>
          <p:nvPr/>
        </p:nvPicPr>
        <p:blipFill>
          <a:blip r:embed="rId11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377869" y="1566925"/>
            <a:ext cx="599585" cy="328886"/>
          </a:xfrm>
          <a:prstGeom prst="rect">
            <a:avLst/>
          </a:prstGeom>
        </p:spPr>
      </p:pic>
      <p:sp>
        <p:nvSpPr>
          <p:cNvPr id="56" name="object 28"/>
          <p:cNvSpPr/>
          <p:nvPr/>
        </p:nvSpPr>
        <p:spPr>
          <a:xfrm>
            <a:off x="413657" y="3257452"/>
            <a:ext cx="11332029" cy="1360902"/>
          </a:xfrm>
          <a:custGeom>
            <a:avLst/>
            <a:gdLst/>
            <a:ahLst/>
            <a:cxnLst/>
            <a:rect l="l" t="t" r="r" b="b"/>
            <a:pathLst>
              <a:path w="8297545" h="1064260">
                <a:moveTo>
                  <a:pt x="0" y="18922"/>
                </a:moveTo>
                <a:lnTo>
                  <a:pt x="8297036" y="0"/>
                </a:lnTo>
              </a:path>
              <a:path w="8297545" h="1064260">
                <a:moveTo>
                  <a:pt x="0" y="1063752"/>
                </a:moveTo>
                <a:lnTo>
                  <a:pt x="8297036" y="1063752"/>
                </a:lnTo>
              </a:path>
            </a:pathLst>
          </a:custGeom>
          <a:ln w="28956">
            <a:solidFill>
              <a:srgbClr val="385D89"/>
            </a:solidFill>
          </a:ln>
        </p:spPr>
        <p:txBody>
          <a:bodyPr wrap="square" lIns="0" tIns="0" rIns="0" bIns="0" rtlCol="0"/>
          <a:lstStyle/>
          <a:p>
            <a:endParaRPr sz="2822">
              <a:latin typeface="Arial Narrow" panose="020B0606020202030204" pitchFamily="34" charset="0"/>
            </a:endParaRPr>
          </a:p>
        </p:txBody>
      </p:sp>
      <p:sp>
        <p:nvSpPr>
          <p:cNvPr id="57" name="object 29"/>
          <p:cNvSpPr txBox="1"/>
          <p:nvPr/>
        </p:nvSpPr>
        <p:spPr>
          <a:xfrm>
            <a:off x="1202318" y="4823054"/>
            <a:ext cx="3877722" cy="3584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200" b="1" spc="-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КАДРОВЫЙ И</a:t>
            </a:r>
            <a:r>
              <a:rPr sz="1200" b="1" spc="-3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НАУЧНЫЙ</a:t>
            </a:r>
            <a:r>
              <a:rPr lang="ru-RU" sz="120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ПОТЕНЦИАЛ</a:t>
            </a:r>
            <a:r>
              <a:rPr sz="1200" b="1" spc="2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endParaRPr lang="ru-RU" sz="1200" b="1" spc="25" dirty="0" smtClean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/>
            <a:r>
              <a:rPr sz="105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(</a:t>
            </a:r>
            <a:r>
              <a:rPr sz="105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z="1050" b="1" spc="-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5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учетом</a:t>
            </a:r>
            <a:r>
              <a:rPr sz="1050" b="1" spc="-3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50" b="1" spc="-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филиала</a:t>
            </a:r>
            <a:r>
              <a:rPr sz="1050" b="1" spc="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5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в </a:t>
            </a:r>
            <a:r>
              <a:rPr sz="1050" b="1" spc="-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г.</a:t>
            </a:r>
            <a:r>
              <a:rPr sz="1050" b="1" spc="-1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05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Нижнем</a:t>
            </a:r>
            <a:r>
              <a:rPr sz="1050" b="1" spc="-2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050" b="1" spc="-2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Тагиле</a:t>
            </a:r>
            <a:r>
              <a:rPr lang="ru-RU" sz="105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05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lang="ru-RU" sz="1050" b="1" spc="-2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050" b="1" spc="-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Университетского</a:t>
            </a:r>
            <a:r>
              <a:rPr lang="ru-RU" sz="1050" b="1" spc="-3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050" b="1" spc="-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колледжа</a:t>
            </a:r>
            <a:r>
              <a:rPr lang="ru-RU" sz="105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)</a:t>
            </a:r>
            <a:endParaRPr lang="ru-RU" sz="105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59" name="object 31"/>
          <p:cNvSpPr txBox="1"/>
          <p:nvPr/>
        </p:nvSpPr>
        <p:spPr>
          <a:xfrm>
            <a:off x="9207720" y="4932102"/>
            <a:ext cx="718577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НАУЧНЫХ</a:t>
            </a:r>
            <a:r>
              <a:rPr lang="ru-RU"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ЖУР</a:t>
            </a:r>
            <a:r>
              <a:rPr lang="ru-RU" sz="1000" b="1" spc="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lang="ru-RU"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Л</a:t>
            </a:r>
            <a:r>
              <a:rPr lang="ru-RU" sz="1000" b="1" spc="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В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61" name="object 33"/>
          <p:cNvSpPr txBox="1"/>
          <p:nvPr/>
        </p:nvSpPr>
        <p:spPr>
          <a:xfrm>
            <a:off x="9183415" y="1883571"/>
            <a:ext cx="506858" cy="818173"/>
          </a:xfrm>
          <a:prstGeom prst="rect">
            <a:avLst/>
          </a:prstGeom>
        </p:spPr>
        <p:txBody>
          <a:bodyPr vert="horz" wrap="square" lIns="0" tIns="134620" rIns="0" bIns="0" rtlCol="0">
            <a:spAutoFit/>
          </a:bodyPr>
          <a:lstStyle/>
          <a:p>
            <a:pPr marL="12700">
              <a:spcBef>
                <a:spcPts val="1060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66,7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7145">
              <a:spcBef>
                <a:spcPts val="955"/>
              </a:spcBef>
            </a:pPr>
            <a:r>
              <a:rPr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2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0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62" name="object 34"/>
          <p:cNvSpPr txBox="1"/>
          <p:nvPr/>
        </p:nvSpPr>
        <p:spPr>
          <a:xfrm>
            <a:off x="9721542" y="2393889"/>
            <a:ext cx="13081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z="1000" b="1" spc="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У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Д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ЕНЧЕ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Х</a:t>
            </a:r>
            <a:r>
              <a:rPr sz="1000" b="1" spc="-4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УЧНЫ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Х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 КРУЖ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КОВ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grpSp>
        <p:nvGrpSpPr>
          <p:cNvPr id="63" name="object 35"/>
          <p:cNvGrpSpPr/>
          <p:nvPr/>
        </p:nvGrpSpPr>
        <p:grpSpPr>
          <a:xfrm>
            <a:off x="4590436" y="3433031"/>
            <a:ext cx="276225" cy="922019"/>
            <a:chOff x="3140316" y="2756902"/>
            <a:chExt cx="276225" cy="922019"/>
          </a:xfrm>
        </p:grpSpPr>
        <p:sp>
          <p:nvSpPr>
            <p:cNvPr id="64" name="object 36"/>
            <p:cNvSpPr/>
            <p:nvPr/>
          </p:nvSpPr>
          <p:spPr>
            <a:xfrm>
              <a:off x="3140951" y="2757537"/>
              <a:ext cx="274955" cy="920750"/>
            </a:xfrm>
            <a:custGeom>
              <a:avLst/>
              <a:gdLst/>
              <a:ahLst/>
              <a:cxnLst/>
              <a:rect l="l" t="t" r="r" b="b"/>
              <a:pathLst>
                <a:path w="274954" h="920750">
                  <a:moveTo>
                    <a:pt x="64893" y="0"/>
                  </a:moveTo>
                  <a:lnTo>
                    <a:pt x="0" y="93"/>
                  </a:lnTo>
                  <a:lnTo>
                    <a:pt x="0" y="6312"/>
                  </a:lnTo>
                  <a:lnTo>
                    <a:pt x="3331" y="6312"/>
                  </a:lnTo>
                  <a:lnTo>
                    <a:pt x="153544" y="459579"/>
                  </a:lnTo>
                  <a:lnTo>
                    <a:pt x="434" y="914604"/>
                  </a:lnTo>
                  <a:lnTo>
                    <a:pt x="0" y="914604"/>
                  </a:lnTo>
                  <a:lnTo>
                    <a:pt x="0" y="920734"/>
                  </a:lnTo>
                  <a:lnTo>
                    <a:pt x="65037" y="920646"/>
                  </a:lnTo>
                  <a:lnTo>
                    <a:pt x="86777" y="873168"/>
                  </a:lnTo>
                  <a:lnTo>
                    <a:pt x="107739" y="826801"/>
                  </a:lnTo>
                  <a:lnTo>
                    <a:pt x="188386" y="646375"/>
                  </a:lnTo>
                  <a:lnTo>
                    <a:pt x="208895" y="601016"/>
                  </a:lnTo>
                  <a:lnTo>
                    <a:pt x="230002" y="554949"/>
                  </a:lnTo>
                  <a:lnTo>
                    <a:pt x="251936" y="507873"/>
                  </a:lnTo>
                  <a:lnTo>
                    <a:pt x="274928" y="459485"/>
                  </a:lnTo>
                  <a:lnTo>
                    <a:pt x="211099" y="324152"/>
                  </a:lnTo>
                  <a:lnTo>
                    <a:pt x="190107" y="279241"/>
                  </a:lnTo>
                  <a:lnTo>
                    <a:pt x="169204" y="234149"/>
                  </a:lnTo>
                  <a:lnTo>
                    <a:pt x="148358" y="188703"/>
                  </a:lnTo>
                  <a:lnTo>
                    <a:pt x="127535" y="142736"/>
                  </a:lnTo>
                  <a:lnTo>
                    <a:pt x="106705" y="96076"/>
                  </a:lnTo>
                  <a:lnTo>
                    <a:pt x="85835" y="48554"/>
                  </a:lnTo>
                  <a:lnTo>
                    <a:pt x="6489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>
                <a:latin typeface="Arial Narrow" panose="020B0606020202030204" pitchFamily="34" charset="0"/>
              </a:endParaRPr>
            </a:p>
          </p:txBody>
        </p:sp>
        <p:sp>
          <p:nvSpPr>
            <p:cNvPr id="65" name="object 37"/>
            <p:cNvSpPr/>
            <p:nvPr/>
          </p:nvSpPr>
          <p:spPr>
            <a:xfrm>
              <a:off x="3140951" y="2757537"/>
              <a:ext cx="274955" cy="920750"/>
            </a:xfrm>
            <a:custGeom>
              <a:avLst/>
              <a:gdLst/>
              <a:ahLst/>
              <a:cxnLst/>
              <a:rect l="l" t="t" r="r" b="b"/>
              <a:pathLst>
                <a:path w="274954" h="920750">
                  <a:moveTo>
                    <a:pt x="0" y="93"/>
                  </a:moveTo>
                  <a:lnTo>
                    <a:pt x="64893" y="0"/>
                  </a:lnTo>
                  <a:lnTo>
                    <a:pt x="85835" y="48554"/>
                  </a:lnTo>
                  <a:lnTo>
                    <a:pt x="106705" y="96076"/>
                  </a:lnTo>
                  <a:lnTo>
                    <a:pt x="127535" y="142736"/>
                  </a:lnTo>
                  <a:lnTo>
                    <a:pt x="148358" y="188703"/>
                  </a:lnTo>
                  <a:lnTo>
                    <a:pt x="169204" y="234149"/>
                  </a:lnTo>
                  <a:lnTo>
                    <a:pt x="190107" y="279241"/>
                  </a:lnTo>
                  <a:lnTo>
                    <a:pt x="211099" y="324152"/>
                  </a:lnTo>
                  <a:lnTo>
                    <a:pt x="232211" y="369049"/>
                  </a:lnTo>
                  <a:lnTo>
                    <a:pt x="253477" y="414103"/>
                  </a:lnTo>
                  <a:lnTo>
                    <a:pt x="274928" y="459485"/>
                  </a:lnTo>
                  <a:lnTo>
                    <a:pt x="251936" y="507873"/>
                  </a:lnTo>
                  <a:lnTo>
                    <a:pt x="230002" y="554949"/>
                  </a:lnTo>
                  <a:lnTo>
                    <a:pt x="208895" y="601016"/>
                  </a:lnTo>
                  <a:lnTo>
                    <a:pt x="188386" y="646375"/>
                  </a:lnTo>
                  <a:lnTo>
                    <a:pt x="168245" y="691331"/>
                  </a:lnTo>
                  <a:lnTo>
                    <a:pt x="148244" y="736185"/>
                  </a:lnTo>
                  <a:lnTo>
                    <a:pt x="128151" y="781241"/>
                  </a:lnTo>
                  <a:lnTo>
                    <a:pt x="107739" y="826801"/>
                  </a:lnTo>
                  <a:lnTo>
                    <a:pt x="86777" y="873168"/>
                  </a:lnTo>
                  <a:lnTo>
                    <a:pt x="65037" y="920646"/>
                  </a:lnTo>
                  <a:lnTo>
                    <a:pt x="0" y="920734"/>
                  </a:lnTo>
                  <a:lnTo>
                    <a:pt x="0" y="914604"/>
                  </a:lnTo>
                  <a:lnTo>
                    <a:pt x="434" y="914604"/>
                  </a:lnTo>
                  <a:lnTo>
                    <a:pt x="153544" y="459579"/>
                  </a:lnTo>
                  <a:lnTo>
                    <a:pt x="3331" y="6312"/>
                  </a:lnTo>
                  <a:lnTo>
                    <a:pt x="0" y="631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>
                <a:latin typeface="Arial Narrow" panose="020B0606020202030204" pitchFamily="34" charset="0"/>
              </a:endParaRPr>
            </a:p>
          </p:txBody>
        </p:sp>
      </p:grpSp>
      <p:grpSp>
        <p:nvGrpSpPr>
          <p:cNvPr id="66" name="object 38"/>
          <p:cNvGrpSpPr/>
          <p:nvPr/>
        </p:nvGrpSpPr>
        <p:grpSpPr>
          <a:xfrm>
            <a:off x="5454316" y="5191139"/>
            <a:ext cx="276225" cy="923925"/>
            <a:chOff x="3125136" y="3925937"/>
            <a:chExt cx="276225" cy="923925"/>
          </a:xfrm>
        </p:grpSpPr>
        <p:sp>
          <p:nvSpPr>
            <p:cNvPr id="67" name="object 39"/>
            <p:cNvSpPr/>
            <p:nvPr/>
          </p:nvSpPr>
          <p:spPr>
            <a:xfrm>
              <a:off x="3125711" y="3926511"/>
              <a:ext cx="274955" cy="922655"/>
            </a:xfrm>
            <a:custGeom>
              <a:avLst/>
              <a:gdLst/>
              <a:ahLst/>
              <a:cxnLst/>
              <a:rect l="l" t="t" r="r" b="b"/>
              <a:pathLst>
                <a:path w="274954" h="922654">
                  <a:moveTo>
                    <a:pt x="64893" y="0"/>
                  </a:moveTo>
                  <a:lnTo>
                    <a:pt x="0" y="93"/>
                  </a:lnTo>
                  <a:lnTo>
                    <a:pt x="0" y="6322"/>
                  </a:lnTo>
                  <a:lnTo>
                    <a:pt x="3331" y="6322"/>
                  </a:lnTo>
                  <a:lnTo>
                    <a:pt x="153544" y="460302"/>
                  </a:lnTo>
                  <a:lnTo>
                    <a:pt x="434" y="916044"/>
                  </a:lnTo>
                  <a:lnTo>
                    <a:pt x="0" y="916044"/>
                  </a:lnTo>
                  <a:lnTo>
                    <a:pt x="0" y="922183"/>
                  </a:lnTo>
                  <a:lnTo>
                    <a:pt x="65037" y="922094"/>
                  </a:lnTo>
                  <a:lnTo>
                    <a:pt x="86777" y="874543"/>
                  </a:lnTo>
                  <a:lnTo>
                    <a:pt x="107739" y="828102"/>
                  </a:lnTo>
                  <a:lnTo>
                    <a:pt x="188386" y="647392"/>
                  </a:lnTo>
                  <a:lnTo>
                    <a:pt x="208895" y="601962"/>
                  </a:lnTo>
                  <a:lnTo>
                    <a:pt x="230002" y="555823"/>
                  </a:lnTo>
                  <a:lnTo>
                    <a:pt x="251936" y="508673"/>
                  </a:lnTo>
                  <a:lnTo>
                    <a:pt x="274928" y="460208"/>
                  </a:lnTo>
                  <a:lnTo>
                    <a:pt x="211099" y="324662"/>
                  </a:lnTo>
                  <a:lnTo>
                    <a:pt x="190107" y="279681"/>
                  </a:lnTo>
                  <a:lnTo>
                    <a:pt x="169204" y="234517"/>
                  </a:lnTo>
                  <a:lnTo>
                    <a:pt x="148358" y="189000"/>
                  </a:lnTo>
                  <a:lnTo>
                    <a:pt x="127535" y="142960"/>
                  </a:lnTo>
                  <a:lnTo>
                    <a:pt x="106705" y="96227"/>
                  </a:lnTo>
                  <a:lnTo>
                    <a:pt x="85835" y="48630"/>
                  </a:lnTo>
                  <a:lnTo>
                    <a:pt x="6489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 b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8" name="object 40"/>
            <p:cNvSpPr/>
            <p:nvPr/>
          </p:nvSpPr>
          <p:spPr>
            <a:xfrm>
              <a:off x="3125711" y="3926511"/>
              <a:ext cx="274955" cy="922655"/>
            </a:xfrm>
            <a:custGeom>
              <a:avLst/>
              <a:gdLst/>
              <a:ahLst/>
              <a:cxnLst/>
              <a:rect l="l" t="t" r="r" b="b"/>
              <a:pathLst>
                <a:path w="274954" h="922654">
                  <a:moveTo>
                    <a:pt x="0" y="93"/>
                  </a:moveTo>
                  <a:lnTo>
                    <a:pt x="64893" y="0"/>
                  </a:lnTo>
                  <a:lnTo>
                    <a:pt x="85835" y="48630"/>
                  </a:lnTo>
                  <a:lnTo>
                    <a:pt x="106705" y="96227"/>
                  </a:lnTo>
                  <a:lnTo>
                    <a:pt x="127535" y="142960"/>
                  </a:lnTo>
                  <a:lnTo>
                    <a:pt x="148358" y="189000"/>
                  </a:lnTo>
                  <a:lnTo>
                    <a:pt x="169204" y="234517"/>
                  </a:lnTo>
                  <a:lnTo>
                    <a:pt x="190107" y="279681"/>
                  </a:lnTo>
                  <a:lnTo>
                    <a:pt x="211099" y="324662"/>
                  </a:lnTo>
                  <a:lnTo>
                    <a:pt x="232211" y="369630"/>
                  </a:lnTo>
                  <a:lnTo>
                    <a:pt x="253477" y="414755"/>
                  </a:lnTo>
                  <a:lnTo>
                    <a:pt x="274928" y="460208"/>
                  </a:lnTo>
                  <a:lnTo>
                    <a:pt x="251936" y="508673"/>
                  </a:lnTo>
                  <a:lnTo>
                    <a:pt x="230002" y="555823"/>
                  </a:lnTo>
                  <a:lnTo>
                    <a:pt x="208895" y="601962"/>
                  </a:lnTo>
                  <a:lnTo>
                    <a:pt x="188386" y="647392"/>
                  </a:lnTo>
                  <a:lnTo>
                    <a:pt x="168245" y="692419"/>
                  </a:lnTo>
                  <a:lnTo>
                    <a:pt x="148244" y="737344"/>
                  </a:lnTo>
                  <a:lnTo>
                    <a:pt x="128151" y="782470"/>
                  </a:lnTo>
                  <a:lnTo>
                    <a:pt x="107739" y="828102"/>
                  </a:lnTo>
                  <a:lnTo>
                    <a:pt x="86777" y="874543"/>
                  </a:lnTo>
                  <a:lnTo>
                    <a:pt x="65037" y="922094"/>
                  </a:lnTo>
                  <a:lnTo>
                    <a:pt x="0" y="922183"/>
                  </a:lnTo>
                  <a:lnTo>
                    <a:pt x="0" y="916044"/>
                  </a:lnTo>
                  <a:lnTo>
                    <a:pt x="434" y="916044"/>
                  </a:lnTo>
                  <a:lnTo>
                    <a:pt x="153544" y="460302"/>
                  </a:lnTo>
                  <a:lnTo>
                    <a:pt x="3331" y="6322"/>
                  </a:lnTo>
                  <a:lnTo>
                    <a:pt x="0" y="632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 b="1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</a:endParaRPr>
            </a:p>
          </p:txBody>
        </p:sp>
      </p:grpSp>
      <p:grpSp>
        <p:nvGrpSpPr>
          <p:cNvPr id="69" name="object 41"/>
          <p:cNvGrpSpPr/>
          <p:nvPr/>
        </p:nvGrpSpPr>
        <p:grpSpPr>
          <a:xfrm>
            <a:off x="4590436" y="1569608"/>
            <a:ext cx="276225" cy="922019"/>
            <a:chOff x="3128184" y="1236010"/>
            <a:chExt cx="276225" cy="922019"/>
          </a:xfrm>
        </p:grpSpPr>
        <p:sp>
          <p:nvSpPr>
            <p:cNvPr id="70" name="object 42"/>
            <p:cNvSpPr/>
            <p:nvPr/>
          </p:nvSpPr>
          <p:spPr>
            <a:xfrm>
              <a:off x="3128759" y="1236585"/>
              <a:ext cx="274955" cy="920750"/>
            </a:xfrm>
            <a:custGeom>
              <a:avLst/>
              <a:gdLst/>
              <a:ahLst/>
              <a:cxnLst/>
              <a:rect l="l" t="t" r="r" b="b"/>
              <a:pathLst>
                <a:path w="274954" h="920750">
                  <a:moveTo>
                    <a:pt x="64893" y="0"/>
                  </a:moveTo>
                  <a:lnTo>
                    <a:pt x="0" y="93"/>
                  </a:lnTo>
                  <a:lnTo>
                    <a:pt x="0" y="6312"/>
                  </a:lnTo>
                  <a:lnTo>
                    <a:pt x="3331" y="6312"/>
                  </a:lnTo>
                  <a:lnTo>
                    <a:pt x="153544" y="459579"/>
                  </a:lnTo>
                  <a:lnTo>
                    <a:pt x="434" y="914604"/>
                  </a:lnTo>
                  <a:lnTo>
                    <a:pt x="0" y="914604"/>
                  </a:lnTo>
                  <a:lnTo>
                    <a:pt x="0" y="920734"/>
                  </a:lnTo>
                  <a:lnTo>
                    <a:pt x="65037" y="920646"/>
                  </a:lnTo>
                  <a:lnTo>
                    <a:pt x="86777" y="873168"/>
                  </a:lnTo>
                  <a:lnTo>
                    <a:pt x="107739" y="826801"/>
                  </a:lnTo>
                  <a:lnTo>
                    <a:pt x="188386" y="646375"/>
                  </a:lnTo>
                  <a:lnTo>
                    <a:pt x="208895" y="601016"/>
                  </a:lnTo>
                  <a:lnTo>
                    <a:pt x="230002" y="554949"/>
                  </a:lnTo>
                  <a:lnTo>
                    <a:pt x="251936" y="507873"/>
                  </a:lnTo>
                  <a:lnTo>
                    <a:pt x="274928" y="459485"/>
                  </a:lnTo>
                  <a:lnTo>
                    <a:pt x="211099" y="324152"/>
                  </a:lnTo>
                  <a:lnTo>
                    <a:pt x="190107" y="279241"/>
                  </a:lnTo>
                  <a:lnTo>
                    <a:pt x="169204" y="234149"/>
                  </a:lnTo>
                  <a:lnTo>
                    <a:pt x="148358" y="188703"/>
                  </a:lnTo>
                  <a:lnTo>
                    <a:pt x="127535" y="142736"/>
                  </a:lnTo>
                  <a:lnTo>
                    <a:pt x="106705" y="96076"/>
                  </a:lnTo>
                  <a:lnTo>
                    <a:pt x="85835" y="48554"/>
                  </a:lnTo>
                  <a:lnTo>
                    <a:pt x="6489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>
                <a:latin typeface="Arial Narrow" panose="020B0606020202030204" pitchFamily="34" charset="0"/>
              </a:endParaRPr>
            </a:p>
          </p:txBody>
        </p:sp>
        <p:sp>
          <p:nvSpPr>
            <p:cNvPr id="71" name="object 43"/>
            <p:cNvSpPr/>
            <p:nvPr/>
          </p:nvSpPr>
          <p:spPr>
            <a:xfrm>
              <a:off x="3128759" y="1236585"/>
              <a:ext cx="274955" cy="920750"/>
            </a:xfrm>
            <a:custGeom>
              <a:avLst/>
              <a:gdLst/>
              <a:ahLst/>
              <a:cxnLst/>
              <a:rect l="l" t="t" r="r" b="b"/>
              <a:pathLst>
                <a:path w="274954" h="920750">
                  <a:moveTo>
                    <a:pt x="0" y="93"/>
                  </a:moveTo>
                  <a:lnTo>
                    <a:pt x="64893" y="0"/>
                  </a:lnTo>
                  <a:lnTo>
                    <a:pt x="85835" y="48554"/>
                  </a:lnTo>
                  <a:lnTo>
                    <a:pt x="106705" y="96076"/>
                  </a:lnTo>
                  <a:lnTo>
                    <a:pt x="127535" y="142736"/>
                  </a:lnTo>
                  <a:lnTo>
                    <a:pt x="148358" y="188703"/>
                  </a:lnTo>
                  <a:lnTo>
                    <a:pt x="169204" y="234149"/>
                  </a:lnTo>
                  <a:lnTo>
                    <a:pt x="190107" y="279241"/>
                  </a:lnTo>
                  <a:lnTo>
                    <a:pt x="211099" y="324152"/>
                  </a:lnTo>
                  <a:lnTo>
                    <a:pt x="232211" y="369049"/>
                  </a:lnTo>
                  <a:lnTo>
                    <a:pt x="253477" y="414104"/>
                  </a:lnTo>
                  <a:lnTo>
                    <a:pt x="274928" y="459485"/>
                  </a:lnTo>
                  <a:lnTo>
                    <a:pt x="251936" y="507873"/>
                  </a:lnTo>
                  <a:lnTo>
                    <a:pt x="230002" y="554949"/>
                  </a:lnTo>
                  <a:lnTo>
                    <a:pt x="208895" y="601016"/>
                  </a:lnTo>
                  <a:lnTo>
                    <a:pt x="188386" y="646375"/>
                  </a:lnTo>
                  <a:lnTo>
                    <a:pt x="168245" y="691331"/>
                  </a:lnTo>
                  <a:lnTo>
                    <a:pt x="148244" y="736185"/>
                  </a:lnTo>
                  <a:lnTo>
                    <a:pt x="128151" y="781241"/>
                  </a:lnTo>
                  <a:lnTo>
                    <a:pt x="107739" y="826801"/>
                  </a:lnTo>
                  <a:lnTo>
                    <a:pt x="86777" y="873168"/>
                  </a:lnTo>
                  <a:lnTo>
                    <a:pt x="65037" y="920646"/>
                  </a:lnTo>
                  <a:lnTo>
                    <a:pt x="0" y="920734"/>
                  </a:lnTo>
                  <a:lnTo>
                    <a:pt x="0" y="914604"/>
                  </a:lnTo>
                  <a:lnTo>
                    <a:pt x="434" y="914604"/>
                  </a:lnTo>
                  <a:lnTo>
                    <a:pt x="153544" y="459579"/>
                  </a:lnTo>
                  <a:lnTo>
                    <a:pt x="3331" y="6312"/>
                  </a:lnTo>
                  <a:lnTo>
                    <a:pt x="0" y="631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>
                <a:latin typeface="Arial Narrow" panose="020B0606020202030204" pitchFamily="34" charset="0"/>
              </a:endParaRPr>
            </a:p>
          </p:txBody>
        </p:sp>
      </p:grpSp>
      <p:pic>
        <p:nvPicPr>
          <p:cNvPr id="72" name="object 48"/>
          <p:cNvPicPr/>
          <p:nvPr/>
        </p:nvPicPr>
        <p:blipFill>
          <a:blip r:embed="rId1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saturation sat="66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03104" y="1070325"/>
            <a:ext cx="357576" cy="360696"/>
          </a:xfrm>
          <a:prstGeom prst="rect">
            <a:avLst/>
          </a:prstGeom>
        </p:spPr>
      </p:pic>
      <p:pic>
        <p:nvPicPr>
          <p:cNvPr id="73" name="object 49"/>
          <p:cNvPicPr/>
          <p:nvPr/>
        </p:nvPicPr>
        <p:blipFill>
          <a:blip r:embed="rId14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52894" y="2034201"/>
            <a:ext cx="429443" cy="355143"/>
          </a:xfrm>
          <a:prstGeom prst="rect">
            <a:avLst/>
          </a:prstGeom>
        </p:spPr>
      </p:pic>
      <p:sp>
        <p:nvSpPr>
          <p:cNvPr id="74" name="object 50"/>
          <p:cNvSpPr txBox="1"/>
          <p:nvPr/>
        </p:nvSpPr>
        <p:spPr>
          <a:xfrm>
            <a:off x="1072469" y="1084019"/>
            <a:ext cx="3450006" cy="131574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spcBef>
                <a:spcPts val="240"/>
              </a:spcBef>
            </a:pPr>
            <a:r>
              <a:rPr sz="2000" b="1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4</a:t>
            </a:r>
            <a:r>
              <a:rPr sz="2000" b="1" spc="-3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spc="-10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ИНСТИТУТА</a:t>
            </a:r>
            <a:endParaRPr sz="12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84150" marR="86997" indent="-171450">
              <a:spcBef>
                <a:spcPts val="60"/>
              </a:spcBef>
              <a:buFont typeface="Wingdings" panose="05000000000000000000" pitchFamily="2" charset="2"/>
              <a:buChar char="§"/>
            </a:pPr>
            <a:r>
              <a:rPr lang="ru-RU"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гуманитарного </a:t>
            </a:r>
            <a:r>
              <a:rPr lang="ru-RU"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 </a:t>
            </a:r>
            <a:r>
              <a:rPr lang="ru-RU"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социально-экономического образования</a:t>
            </a:r>
            <a:endParaRPr lang="ru-RU" sz="1000" b="1" spc="-5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84150" marR="86997" indent="-171450">
              <a:spcBef>
                <a:spcPts val="60"/>
              </a:spcBef>
              <a:buFont typeface="Wingdings" panose="05000000000000000000" pitchFamily="2" charset="2"/>
              <a:buChar char="§"/>
            </a:pPr>
            <a:r>
              <a:rPr sz="1000" b="1" spc="-10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инженер</a:t>
            </a:r>
            <a:r>
              <a:rPr lang="ru-RU"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но-педагогического </a:t>
            </a:r>
            <a:r>
              <a:rPr lang="ru-RU"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образования</a:t>
            </a:r>
            <a:r>
              <a:rPr sz="1000" b="1" spc="-2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endParaRPr lang="ru-RU" sz="1000" b="1" spc="-215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84150" marR="86997" indent="-171450">
              <a:spcBef>
                <a:spcPts val="60"/>
              </a:spcBef>
              <a:buFont typeface="Wingdings" panose="05000000000000000000" pitchFamily="2" charset="2"/>
              <a:buChar char="§"/>
            </a:pPr>
            <a:r>
              <a:rPr sz="1000" b="1" spc="-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психолого-педагогическ</a:t>
            </a:r>
            <a:r>
              <a:rPr lang="ru-RU"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ого </a:t>
            </a:r>
            <a:r>
              <a:rPr lang="ru-RU"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образования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84150" indent="-171450">
              <a:buFont typeface="Wingdings" panose="05000000000000000000" pitchFamily="2" charset="2"/>
              <a:buChar char="§"/>
            </a:pPr>
            <a:r>
              <a:rPr sz="1000" b="1" spc="-5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физической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культуры</a:t>
            </a:r>
            <a:r>
              <a:rPr lang="ru-RU" sz="1000" b="1" spc="-2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, </a:t>
            </a:r>
            <a:r>
              <a:rPr sz="1000" b="1" spc="-5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спорта</a:t>
            </a:r>
            <a:r>
              <a:rPr lang="ru-RU"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и </a:t>
            </a:r>
            <a:r>
              <a:rPr lang="ru-RU"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здоровья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R="348622">
              <a:spcBef>
                <a:spcPts val="570"/>
              </a:spcBef>
            </a:pPr>
            <a:endParaRPr lang="ru-RU" sz="400" b="1" dirty="0" smtClean="0">
              <a:solidFill>
                <a:srgbClr val="1258AD"/>
              </a:solidFill>
              <a:latin typeface="Arial Narrow" panose="020B0606020202030204" pitchFamily="34" charset="0"/>
              <a:cs typeface="Calibri"/>
            </a:endParaRPr>
          </a:p>
          <a:p>
            <a:pPr marR="348622"/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УН</a:t>
            </a:r>
            <a:r>
              <a:rPr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ВЕРСИТЕ</a:t>
            </a:r>
            <a:r>
              <a:rPr sz="1200" b="1" spc="-3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СК</a:t>
            </a:r>
            <a:r>
              <a:rPr sz="1200" b="1" spc="-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Й  </a:t>
            </a:r>
            <a:r>
              <a:rPr sz="1200" b="1" spc="-1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КОЛЛЕДЖ</a:t>
            </a:r>
            <a:endParaRPr sz="12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pic>
        <p:nvPicPr>
          <p:cNvPr id="75" name="object 51"/>
          <p:cNvPicPr/>
          <p:nvPr/>
        </p:nvPicPr>
        <p:blipFill>
          <a:blip r:embed="rId15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86187" y="2417370"/>
            <a:ext cx="374493" cy="331927"/>
          </a:xfrm>
          <a:prstGeom prst="rect">
            <a:avLst/>
          </a:prstGeom>
        </p:spPr>
      </p:pic>
      <p:sp>
        <p:nvSpPr>
          <p:cNvPr id="76" name="object 52"/>
          <p:cNvSpPr txBox="1"/>
          <p:nvPr/>
        </p:nvSpPr>
        <p:spPr>
          <a:xfrm>
            <a:off x="1088698" y="2487177"/>
            <a:ext cx="2224802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ФИЛИАЛ</a:t>
            </a:r>
            <a:r>
              <a:rPr lang="ru-RU"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В</a:t>
            </a:r>
            <a:r>
              <a:rPr sz="1200" b="1" spc="-2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spc="-4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Г.</a:t>
            </a:r>
            <a:r>
              <a:rPr sz="1200" b="1" spc="-15" dirty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НИЖН</a:t>
            </a:r>
            <a:r>
              <a:rPr lang="ru-RU" sz="1200" b="1" spc="-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ЕМ</a:t>
            </a:r>
            <a:r>
              <a:rPr sz="1200" b="1" spc="1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200" b="1" spc="-2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ТАГИЛ</a:t>
            </a:r>
            <a:r>
              <a:rPr lang="ru-RU" sz="1200" b="1" spc="-20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endParaRPr sz="1200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grpSp>
        <p:nvGrpSpPr>
          <p:cNvPr id="77" name="object 53"/>
          <p:cNvGrpSpPr/>
          <p:nvPr/>
        </p:nvGrpSpPr>
        <p:grpSpPr>
          <a:xfrm>
            <a:off x="8552041" y="1602943"/>
            <a:ext cx="276225" cy="922019"/>
            <a:chOff x="6377352" y="1234486"/>
            <a:chExt cx="276225" cy="922019"/>
          </a:xfrm>
        </p:grpSpPr>
        <p:sp>
          <p:nvSpPr>
            <p:cNvPr id="78" name="object 54"/>
            <p:cNvSpPr/>
            <p:nvPr/>
          </p:nvSpPr>
          <p:spPr>
            <a:xfrm>
              <a:off x="6377926" y="1235061"/>
              <a:ext cx="274955" cy="920750"/>
            </a:xfrm>
            <a:custGeom>
              <a:avLst/>
              <a:gdLst/>
              <a:ahLst/>
              <a:cxnLst/>
              <a:rect l="l" t="t" r="r" b="b"/>
              <a:pathLst>
                <a:path w="274954" h="920750">
                  <a:moveTo>
                    <a:pt x="64893" y="0"/>
                  </a:moveTo>
                  <a:lnTo>
                    <a:pt x="0" y="93"/>
                  </a:lnTo>
                  <a:lnTo>
                    <a:pt x="0" y="6312"/>
                  </a:lnTo>
                  <a:lnTo>
                    <a:pt x="3331" y="6312"/>
                  </a:lnTo>
                  <a:lnTo>
                    <a:pt x="153545" y="459579"/>
                  </a:lnTo>
                  <a:lnTo>
                    <a:pt x="435" y="914604"/>
                  </a:lnTo>
                  <a:lnTo>
                    <a:pt x="0" y="914604"/>
                  </a:lnTo>
                  <a:lnTo>
                    <a:pt x="0" y="920734"/>
                  </a:lnTo>
                  <a:lnTo>
                    <a:pt x="65037" y="920646"/>
                  </a:lnTo>
                  <a:lnTo>
                    <a:pt x="86778" y="873168"/>
                  </a:lnTo>
                  <a:lnTo>
                    <a:pt x="107739" y="826801"/>
                  </a:lnTo>
                  <a:lnTo>
                    <a:pt x="188386" y="646375"/>
                  </a:lnTo>
                  <a:lnTo>
                    <a:pt x="208895" y="601016"/>
                  </a:lnTo>
                  <a:lnTo>
                    <a:pt x="230002" y="554949"/>
                  </a:lnTo>
                  <a:lnTo>
                    <a:pt x="251937" y="507873"/>
                  </a:lnTo>
                  <a:lnTo>
                    <a:pt x="274928" y="459485"/>
                  </a:lnTo>
                  <a:lnTo>
                    <a:pt x="211099" y="324152"/>
                  </a:lnTo>
                  <a:lnTo>
                    <a:pt x="190107" y="279241"/>
                  </a:lnTo>
                  <a:lnTo>
                    <a:pt x="169204" y="234149"/>
                  </a:lnTo>
                  <a:lnTo>
                    <a:pt x="148358" y="188703"/>
                  </a:lnTo>
                  <a:lnTo>
                    <a:pt x="127535" y="142736"/>
                  </a:lnTo>
                  <a:lnTo>
                    <a:pt x="106705" y="96076"/>
                  </a:lnTo>
                  <a:lnTo>
                    <a:pt x="85835" y="48554"/>
                  </a:lnTo>
                  <a:lnTo>
                    <a:pt x="64893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>
                <a:latin typeface="Arial Narrow" panose="020B0606020202030204" pitchFamily="34" charset="0"/>
              </a:endParaRPr>
            </a:p>
          </p:txBody>
        </p:sp>
        <p:sp>
          <p:nvSpPr>
            <p:cNvPr id="79" name="object 55"/>
            <p:cNvSpPr/>
            <p:nvPr/>
          </p:nvSpPr>
          <p:spPr>
            <a:xfrm>
              <a:off x="6377926" y="1235061"/>
              <a:ext cx="274955" cy="920750"/>
            </a:xfrm>
            <a:custGeom>
              <a:avLst/>
              <a:gdLst/>
              <a:ahLst/>
              <a:cxnLst/>
              <a:rect l="l" t="t" r="r" b="b"/>
              <a:pathLst>
                <a:path w="274954" h="920750">
                  <a:moveTo>
                    <a:pt x="0" y="93"/>
                  </a:moveTo>
                  <a:lnTo>
                    <a:pt x="64893" y="0"/>
                  </a:lnTo>
                  <a:lnTo>
                    <a:pt x="85835" y="48554"/>
                  </a:lnTo>
                  <a:lnTo>
                    <a:pt x="106705" y="96076"/>
                  </a:lnTo>
                  <a:lnTo>
                    <a:pt x="127535" y="142736"/>
                  </a:lnTo>
                  <a:lnTo>
                    <a:pt x="148358" y="188703"/>
                  </a:lnTo>
                  <a:lnTo>
                    <a:pt x="169204" y="234149"/>
                  </a:lnTo>
                  <a:lnTo>
                    <a:pt x="190107" y="279241"/>
                  </a:lnTo>
                  <a:lnTo>
                    <a:pt x="211099" y="324152"/>
                  </a:lnTo>
                  <a:lnTo>
                    <a:pt x="232212" y="369049"/>
                  </a:lnTo>
                  <a:lnTo>
                    <a:pt x="253477" y="414104"/>
                  </a:lnTo>
                  <a:lnTo>
                    <a:pt x="274928" y="459485"/>
                  </a:lnTo>
                  <a:lnTo>
                    <a:pt x="251937" y="507873"/>
                  </a:lnTo>
                  <a:lnTo>
                    <a:pt x="230002" y="554949"/>
                  </a:lnTo>
                  <a:lnTo>
                    <a:pt x="208895" y="601016"/>
                  </a:lnTo>
                  <a:lnTo>
                    <a:pt x="188386" y="646375"/>
                  </a:lnTo>
                  <a:lnTo>
                    <a:pt x="168245" y="691331"/>
                  </a:lnTo>
                  <a:lnTo>
                    <a:pt x="148244" y="736185"/>
                  </a:lnTo>
                  <a:lnTo>
                    <a:pt x="128152" y="781241"/>
                  </a:lnTo>
                  <a:lnTo>
                    <a:pt x="107739" y="826801"/>
                  </a:lnTo>
                  <a:lnTo>
                    <a:pt x="86778" y="873168"/>
                  </a:lnTo>
                  <a:lnTo>
                    <a:pt x="65037" y="920646"/>
                  </a:lnTo>
                  <a:lnTo>
                    <a:pt x="0" y="920734"/>
                  </a:lnTo>
                  <a:lnTo>
                    <a:pt x="0" y="914604"/>
                  </a:lnTo>
                  <a:lnTo>
                    <a:pt x="435" y="914604"/>
                  </a:lnTo>
                  <a:lnTo>
                    <a:pt x="153545" y="459579"/>
                  </a:lnTo>
                  <a:lnTo>
                    <a:pt x="3331" y="6312"/>
                  </a:lnTo>
                  <a:lnTo>
                    <a:pt x="0" y="6312"/>
                  </a:lnTo>
                  <a:lnTo>
                    <a:pt x="0" y="93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endParaRPr sz="2822">
                <a:latin typeface="Arial Narrow" panose="020B0606020202030204" pitchFamily="34" charset="0"/>
              </a:endParaRPr>
            </a:p>
          </p:txBody>
        </p:sp>
      </p:grpSp>
      <p:sp>
        <p:nvSpPr>
          <p:cNvPr id="80" name="object 56"/>
          <p:cNvSpPr txBox="1"/>
          <p:nvPr/>
        </p:nvSpPr>
        <p:spPr>
          <a:xfrm>
            <a:off x="9339326" y="3463129"/>
            <a:ext cx="2780665" cy="8053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spcBef>
                <a:spcPts val="1200"/>
              </a:spcBef>
            </a:pP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ПРО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ФЕССИ</a:t>
            </a:r>
            <a:r>
              <a:rPr sz="1000" b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Л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ЬН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Я</a:t>
            </a:r>
            <a:r>
              <a:rPr sz="1000" b="1" spc="-2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ПЕР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ЕПОДГО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ОВКА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>
              <a:spcBef>
                <a:spcPts val="1200"/>
              </a:spcBef>
            </a:pP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ПОВ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ЫШЕНИ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000" b="1" spc="-3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КВА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Л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ИФИК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ЦИИ</a:t>
            </a:r>
          </a:p>
          <a:p>
            <a:pPr>
              <a:spcBef>
                <a:spcPts val="1200"/>
              </a:spcBef>
            </a:pP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ТЫС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.</a:t>
            </a:r>
            <a:r>
              <a:rPr sz="1000" b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РУБ</a:t>
            </a:r>
            <a:r>
              <a:rPr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.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СРЕДНЯЯ</a:t>
            </a:r>
            <a:r>
              <a:rPr sz="1000" b="1" spc="-3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ЗАРАБОТНАЯ</a:t>
            </a:r>
            <a:r>
              <a:rPr sz="1000" b="1" spc="-3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ПЛАТА</a:t>
            </a:r>
            <a:r>
              <a:rPr sz="1000" b="1" spc="-2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ППС</a:t>
            </a:r>
          </a:p>
        </p:txBody>
      </p:sp>
      <p:sp>
        <p:nvSpPr>
          <p:cNvPr id="81" name="object 58"/>
          <p:cNvSpPr txBox="1"/>
          <p:nvPr/>
        </p:nvSpPr>
        <p:spPr>
          <a:xfrm>
            <a:off x="1187301" y="5319070"/>
            <a:ext cx="57404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2000" b="1" spc="-204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Franklin Gothic Medium"/>
              </a:rPr>
              <a:t>7</a:t>
            </a:r>
            <a:r>
              <a:rPr lang="ru-RU" sz="2000" b="1" spc="-204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Franklin Gothic Medium"/>
              </a:rPr>
              <a:t>61</a:t>
            </a:r>
            <a:endParaRPr sz="2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Franklin Gothic Medium"/>
            </a:endParaRPr>
          </a:p>
        </p:txBody>
      </p:sp>
      <p:sp>
        <p:nvSpPr>
          <p:cNvPr id="82" name="object 59"/>
          <p:cNvSpPr txBox="1"/>
          <p:nvPr/>
        </p:nvSpPr>
        <p:spPr>
          <a:xfrm>
            <a:off x="1201977" y="5649120"/>
            <a:ext cx="1381546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ШТАТНЫ</a:t>
            </a:r>
            <a:r>
              <a:rPr lang="ru-RU"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Й 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РАБО</a:t>
            </a:r>
            <a:r>
              <a:rPr sz="1000" b="1" spc="-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НИ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,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/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ИЗ</a:t>
            </a:r>
            <a:r>
              <a:rPr sz="1000" b="1" spc="-4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НИХ: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pic>
        <p:nvPicPr>
          <p:cNvPr id="83" name="object 61"/>
          <p:cNvPicPr/>
          <p:nvPr/>
        </p:nvPicPr>
        <p:blipFill>
          <a:blip r:embed="rId16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62053" y="3595400"/>
            <a:ext cx="611124" cy="611124"/>
          </a:xfrm>
          <a:prstGeom prst="rect">
            <a:avLst/>
          </a:prstGeom>
        </p:spPr>
      </p:pic>
      <p:pic>
        <p:nvPicPr>
          <p:cNvPr id="84" name="object 62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0145234" y="4978678"/>
            <a:ext cx="239268" cy="236220"/>
          </a:xfrm>
          <a:prstGeom prst="rect">
            <a:avLst/>
          </a:prstGeom>
        </p:spPr>
      </p:pic>
      <p:pic>
        <p:nvPicPr>
          <p:cNvPr id="85" name="object 63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0311351" y="4936006"/>
            <a:ext cx="240792" cy="236219"/>
          </a:xfrm>
          <a:prstGeom prst="rect">
            <a:avLst/>
          </a:prstGeom>
        </p:spPr>
      </p:pic>
      <p:pic>
        <p:nvPicPr>
          <p:cNvPr id="86" name="object 64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9982167" y="4936006"/>
            <a:ext cx="239268" cy="236219"/>
          </a:xfrm>
          <a:prstGeom prst="rect">
            <a:avLst/>
          </a:prstGeom>
        </p:spPr>
      </p:pic>
      <p:pic>
        <p:nvPicPr>
          <p:cNvPr id="87" name="object 65"/>
          <p:cNvPicPr>
            <a:picLocks noChangeAspect="1"/>
          </p:cNvPicPr>
          <p:nvPr/>
        </p:nvPicPr>
        <p:blipFill>
          <a:blip r:embed="rId18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452629" y="4017553"/>
            <a:ext cx="280414" cy="280414"/>
          </a:xfrm>
          <a:prstGeom prst="rect">
            <a:avLst/>
          </a:prstGeom>
        </p:spPr>
      </p:pic>
      <p:pic>
        <p:nvPicPr>
          <p:cNvPr id="88" name="object 66"/>
          <p:cNvPicPr/>
          <p:nvPr/>
        </p:nvPicPr>
        <p:blipFill>
          <a:blip r:embed="rId19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878174" y="4978678"/>
            <a:ext cx="291801" cy="345570"/>
          </a:xfrm>
          <a:prstGeom prst="rect">
            <a:avLst/>
          </a:prstGeom>
        </p:spPr>
      </p:pic>
      <p:pic>
        <p:nvPicPr>
          <p:cNvPr id="89" name="object 67"/>
          <p:cNvPicPr/>
          <p:nvPr/>
        </p:nvPicPr>
        <p:blipFill>
          <a:blip r:embed="rId20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900199" y="5440876"/>
            <a:ext cx="245297" cy="300736"/>
          </a:xfrm>
          <a:prstGeom prst="rect">
            <a:avLst/>
          </a:prstGeom>
        </p:spPr>
      </p:pic>
      <p:pic>
        <p:nvPicPr>
          <p:cNvPr id="90" name="object 68"/>
          <p:cNvPicPr/>
          <p:nvPr/>
        </p:nvPicPr>
        <p:blipFill>
          <a:blip r:embed="rId21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791623" y="5804602"/>
            <a:ext cx="662939" cy="470916"/>
          </a:xfrm>
          <a:prstGeom prst="rect">
            <a:avLst/>
          </a:prstGeom>
        </p:spPr>
      </p:pic>
      <p:sp>
        <p:nvSpPr>
          <p:cNvPr id="91" name="object 70"/>
          <p:cNvSpPr txBox="1"/>
          <p:nvPr/>
        </p:nvSpPr>
        <p:spPr>
          <a:xfrm>
            <a:off x="10618437" y="4936979"/>
            <a:ext cx="1169558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С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ОВ</a:t>
            </a:r>
            <a:r>
              <a:rPr sz="1000" b="1" spc="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Т</a:t>
            </a:r>
            <a:r>
              <a:rPr sz="1000" b="1" spc="-2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МОЛ</a:t>
            </a:r>
            <a:r>
              <a:rPr sz="1000" b="1" spc="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Д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ЫХ  УЧЕНЫХ</a:t>
            </a:r>
          </a:p>
        </p:txBody>
      </p:sp>
      <p:sp>
        <p:nvSpPr>
          <p:cNvPr id="92" name="object 71"/>
          <p:cNvSpPr txBox="1"/>
          <p:nvPr/>
        </p:nvSpPr>
        <p:spPr>
          <a:xfrm>
            <a:off x="3762248" y="5763479"/>
            <a:ext cx="1695195" cy="2699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810"/>
              </a:lnSpc>
            </a:pP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Ы</a:t>
            </a: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r>
              <a:rPr sz="1000" b="1" spc="1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П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ЕД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АГ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О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Г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ИЧЕС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</a:t>
            </a:r>
            <a:r>
              <a:rPr sz="1000" b="1" spc="-1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И</a:t>
            </a:r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Е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  <a:p>
            <a:pPr marL="12700"/>
            <a:r>
              <a:rPr sz="1000" b="1" spc="-5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РАБОТНИКИ</a:t>
            </a:r>
            <a:endParaRPr sz="10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114039" y="1587160"/>
            <a:ext cx="5645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89%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93" name="object 13"/>
          <p:cNvSpPr txBox="1"/>
          <p:nvPr/>
        </p:nvSpPr>
        <p:spPr>
          <a:xfrm>
            <a:off x="5285104" y="3364702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13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94" name="object 13"/>
          <p:cNvSpPr txBox="1"/>
          <p:nvPr/>
        </p:nvSpPr>
        <p:spPr>
          <a:xfrm>
            <a:off x="5285104" y="3647439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67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95" name="object 13"/>
          <p:cNvSpPr txBox="1"/>
          <p:nvPr/>
        </p:nvSpPr>
        <p:spPr>
          <a:xfrm>
            <a:off x="5285104" y="3907362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27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96" name="object 13"/>
          <p:cNvSpPr txBox="1"/>
          <p:nvPr/>
        </p:nvSpPr>
        <p:spPr>
          <a:xfrm>
            <a:off x="5285104" y="4174433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6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97" name="object 13"/>
          <p:cNvSpPr txBox="1"/>
          <p:nvPr/>
        </p:nvSpPr>
        <p:spPr>
          <a:xfrm>
            <a:off x="8878026" y="3395189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30</a:t>
            </a:r>
            <a:endParaRPr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99" name="object 13"/>
          <p:cNvSpPr txBox="1"/>
          <p:nvPr/>
        </p:nvSpPr>
        <p:spPr>
          <a:xfrm>
            <a:off x="8888693" y="3705331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56</a:t>
            </a:r>
            <a:endParaRPr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00" name="object 13"/>
          <p:cNvSpPr txBox="1"/>
          <p:nvPr/>
        </p:nvSpPr>
        <p:spPr>
          <a:xfrm>
            <a:off x="8761677" y="4009898"/>
            <a:ext cx="570248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104,9 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pic>
        <p:nvPicPr>
          <p:cNvPr id="101" name="Picture 22" descr="https://www.pinclipart.com/picdir/big/237-2376865_friendly-people-shaking-hands-clipart.png"/>
          <p:cNvPicPr>
            <a:picLocks noChangeAspect="1" noChangeArrowheads="1"/>
          </p:cNvPicPr>
          <p:nvPr/>
        </p:nvPicPr>
        <p:blipFill>
          <a:blip r:embed="rId2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36" y="4822320"/>
            <a:ext cx="643778" cy="399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" name="object 20"/>
          <p:cNvSpPr txBox="1"/>
          <p:nvPr/>
        </p:nvSpPr>
        <p:spPr>
          <a:xfrm>
            <a:off x="3392969" y="5684902"/>
            <a:ext cx="410209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2000" b="1" spc="-145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Franklin Gothic Medium"/>
              </a:rPr>
              <a:t>58</a:t>
            </a:r>
            <a:endParaRPr sz="2000" b="1"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Franklin Gothic Medium"/>
            </a:endParaRPr>
          </a:p>
        </p:txBody>
      </p:sp>
      <p:pic>
        <p:nvPicPr>
          <p:cNvPr id="103" name="Picture 24" descr="https://cdn1.iconfinder.com/data/icons/people-3-1/128/Professor-Career-Man-Teacher-Tutor-Scientific-1024.png"/>
          <p:cNvPicPr>
            <a:picLocks noChangeAspect="1" noChangeArrowheads="1"/>
          </p:cNvPicPr>
          <p:nvPr/>
        </p:nvPicPr>
        <p:blipFill>
          <a:blip r:embed="rId2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3515" y="5262281"/>
            <a:ext cx="329477" cy="329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8" descr="https://images.creativemarket.com/0.1.0/ps/3998475/1820/1213/m1/fpnw/wm1/acp73icx52ycov4wskueijn0ytr03g5vyyijggecoiqlwswpbctcsjd805gkhdlz-.jpg?1518515419&amp;s=1a2ad9b2f28a28585f6f1a58c4564440"/>
          <p:cNvPicPr>
            <a:picLocks noChangeAspect="1" noChangeArrowheads="1"/>
          </p:cNvPicPr>
          <p:nvPr/>
        </p:nvPicPr>
        <p:blipFill rotWithShape="1">
          <a:blip r:embed="rId2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25">
                    <a14:imgEffect>
                      <a14:saturation sat="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9602" t="12630" r="28291" b="25653"/>
          <a:stretch/>
        </p:blipFill>
        <p:spPr bwMode="auto">
          <a:xfrm>
            <a:off x="2916715" y="5710063"/>
            <a:ext cx="316790" cy="309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5" name="object 22"/>
          <p:cNvSpPr txBox="1"/>
          <p:nvPr/>
        </p:nvSpPr>
        <p:spPr>
          <a:xfrm>
            <a:off x="6649233" y="5511861"/>
            <a:ext cx="1563370" cy="194284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>
              <a:spcBef>
                <a:spcPts val="925"/>
              </a:spcBef>
            </a:pPr>
            <a:r>
              <a:rPr sz="1000" b="1" spc="-5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КАНДИДАТОВ</a:t>
            </a:r>
            <a:r>
              <a:rPr sz="1000" b="1" spc="-1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 </a:t>
            </a:r>
            <a:r>
              <a:rPr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cs typeface="Calibri"/>
              </a:rPr>
              <a:t>НАУК</a:t>
            </a:r>
          </a:p>
        </p:txBody>
      </p:sp>
      <p:sp>
        <p:nvSpPr>
          <p:cNvPr id="106" name="object 13"/>
          <p:cNvSpPr txBox="1"/>
          <p:nvPr/>
        </p:nvSpPr>
        <p:spPr>
          <a:xfrm>
            <a:off x="9016853" y="4937531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7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07" name="object 13"/>
          <p:cNvSpPr txBox="1"/>
          <p:nvPr/>
        </p:nvSpPr>
        <p:spPr>
          <a:xfrm>
            <a:off x="8569817" y="5514138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2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08" name="object 13"/>
          <p:cNvSpPr txBox="1"/>
          <p:nvPr/>
        </p:nvSpPr>
        <p:spPr>
          <a:xfrm>
            <a:off x="8569817" y="5773987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2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09" name="object 13"/>
          <p:cNvSpPr txBox="1"/>
          <p:nvPr/>
        </p:nvSpPr>
        <p:spPr>
          <a:xfrm>
            <a:off x="8581047" y="6036455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4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98" name="object 13"/>
          <p:cNvSpPr txBox="1"/>
          <p:nvPr/>
        </p:nvSpPr>
        <p:spPr>
          <a:xfrm>
            <a:off x="6302509" y="5867517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35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10" name="object 13"/>
          <p:cNvSpPr txBox="1"/>
          <p:nvPr/>
        </p:nvSpPr>
        <p:spPr>
          <a:xfrm>
            <a:off x="6225024" y="5455535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186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  <p:sp>
        <p:nvSpPr>
          <p:cNvPr id="111" name="object 13"/>
          <p:cNvSpPr txBox="1"/>
          <p:nvPr/>
        </p:nvSpPr>
        <p:spPr>
          <a:xfrm>
            <a:off x="6305053" y="5005846"/>
            <a:ext cx="414655" cy="2904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  <a:latin typeface="Arial Narrow" panose="020B0606020202030204" pitchFamily="34" charset="0"/>
                <a:cs typeface="Calibri"/>
              </a:rPr>
              <a:t>25</a:t>
            </a:r>
            <a:endParaRPr dirty="0">
              <a:solidFill>
                <a:schemeClr val="accent5">
                  <a:lumMod val="75000"/>
                </a:schemeClr>
              </a:solidFill>
              <a:latin typeface="Arial Narrow" panose="020B0606020202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7913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26EADCF-D545-438F-B1FB-4CD65E37A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Количество образовательных программ </a:t>
            </a:r>
            <a:r>
              <a:rPr lang="ru-RU" dirty="0" smtClean="0"/>
              <a:t>приема 2024 г.</a:t>
            </a:r>
            <a:endParaRPr lang="ru-RU" dirty="0"/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2F77F9E-CC41-4DAF-BD4F-F5F4DDDA358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59497" y="197557"/>
            <a:ext cx="732503" cy="365125"/>
          </a:xfrm>
          <a:prstGeom prst="rect">
            <a:avLst/>
          </a:prstGeom>
        </p:spPr>
        <p:txBody>
          <a:bodyPr/>
          <a:lstStyle/>
          <a:p>
            <a:fld id="{7E87D1D0-8F1F-49CA-A64F-24B36EC7BC75}" type="slidenum">
              <a:rPr lang="ru-RU" smtClean="0"/>
              <a:pPr/>
              <a:t>3</a:t>
            </a:fld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-564902" y="1739629"/>
            <a:ext cx="5486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Головной </a:t>
            </a:r>
            <a:r>
              <a:rPr lang="ru-RU" sz="28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вуз</a:t>
            </a:r>
            <a:endParaRPr lang="ru-RU" sz="2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7341828" y="1671688"/>
            <a:ext cx="51348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Филиал РГППУ </a:t>
            </a:r>
            <a:br>
              <a:rPr lang="ru-RU" sz="28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г. Нижнем Тагиле</a:t>
            </a: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92824" y="2478292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28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Бакалавриат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92823" y="3768103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20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Магистратура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7764357" y="2625795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22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Бакалавриат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7764357" y="3841854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5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Магистратура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204428" y="5057914"/>
            <a:ext cx="39477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</a:t>
            </a: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СПО</a:t>
            </a:r>
            <a:endParaRPr lang="ru-RU" sz="2800" b="1" dirty="0" smtClean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7987568" y="5057914"/>
            <a:ext cx="394773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</a:t>
            </a: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СПО</a:t>
            </a:r>
            <a:endParaRPr lang="ru-RU" sz="2800" b="1" dirty="0" smtClean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063" y="1934127"/>
            <a:ext cx="4281487" cy="428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340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xmlns="" id="{E26EADCF-D545-438F-B1FB-4CD65E37A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547" y="651864"/>
            <a:ext cx="6663612" cy="631569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Контрольные цифры приема 2024 г.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B2F77F9E-CC41-4DAF-BD4F-F5F4DDDA358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459497" y="197557"/>
            <a:ext cx="732503" cy="365125"/>
          </a:xfrm>
          <a:prstGeom prst="rect">
            <a:avLst/>
          </a:prstGeom>
        </p:spPr>
        <p:txBody>
          <a:bodyPr/>
          <a:lstStyle/>
          <a:p>
            <a:fld id="{7E87D1D0-8F1F-49CA-A64F-24B36EC7BC75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0" y="1860498"/>
            <a:ext cx="5486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Головной вуз - 1110</a:t>
            </a:r>
            <a:endParaRPr lang="ru-RU" sz="28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6400108" y="1677480"/>
            <a:ext cx="513485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Филиал РГППУ </a:t>
            </a:r>
            <a:br>
              <a:rPr lang="ru-RU" sz="28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ru-RU" sz="2800" b="1" dirty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в г. Нижнем </a:t>
            </a:r>
            <a:r>
              <a:rPr lang="ru-RU" sz="2800" b="1" dirty="0" smtClean="0">
                <a:solidFill>
                  <a:srgbClr val="C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Тагиле - 440</a:t>
            </a:r>
            <a:endParaRPr lang="ru-RU" sz="28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657727" y="2653315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644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Бакалавриат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657727" y="3950570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181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Магистратура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64168" y="5396372"/>
            <a:ext cx="53580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285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СПО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6882062" y="2653315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357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err="1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Бакалавриат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6882062" y="3950570"/>
            <a:ext cx="417094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13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Магистратура</a:t>
            </a:r>
            <a:endParaRPr lang="ru-RU" sz="2800" b="1" dirty="0">
              <a:solidFill>
                <a:srgbClr val="19509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21FC75A4-6751-4BD9-A6C7-F506EABE3B2A}"/>
              </a:ext>
            </a:extLst>
          </p:cNvPr>
          <p:cNvSpPr txBox="1"/>
          <p:nvPr/>
        </p:nvSpPr>
        <p:spPr>
          <a:xfrm>
            <a:off x="6288503" y="5396372"/>
            <a:ext cx="535806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70</a:t>
            </a:r>
            <a:endParaRPr lang="ru-RU" sz="4400" b="1" dirty="0">
              <a:solidFill>
                <a:srgbClr val="195091"/>
              </a:solidFill>
            </a:endParaRPr>
          </a:p>
          <a:p>
            <a:pPr algn="ctr"/>
            <a:r>
              <a:rPr lang="ru-RU" sz="2800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СПО</a:t>
            </a:r>
            <a:endParaRPr lang="ru-RU" sz="2800" b="1" dirty="0">
              <a:solidFill>
                <a:srgbClr val="19509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3770" y="2625795"/>
            <a:ext cx="3078057" cy="307805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8164287" y="651864"/>
            <a:ext cx="24166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>
                <a:solidFill>
                  <a:srgbClr val="19509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Всего: 1550</a:t>
            </a:r>
          </a:p>
        </p:txBody>
      </p:sp>
    </p:spTree>
    <p:extLst>
      <p:ext uri="{BB962C8B-B14F-4D97-AF65-F5344CB8AC3E}">
        <p14:creationId xmlns:p14="http://schemas.microsoft.com/office/powerpoint/2010/main" val="92518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AA0000"/>
                </a:solidFill>
              </a:rPr>
              <a:t>Количество мест целевой квоты для поступления в 2024 </a:t>
            </a:r>
            <a:r>
              <a:rPr lang="ru-RU" dirty="0" smtClean="0">
                <a:solidFill>
                  <a:srgbClr val="AA0000"/>
                </a:solidFill>
              </a:rPr>
              <a:t>г.</a:t>
            </a:r>
            <a:r>
              <a:rPr lang="ru-RU" dirty="0">
                <a:solidFill>
                  <a:srgbClr val="AA0000"/>
                </a:solidFill>
                <a:latin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AA0000"/>
                </a:solidFill>
                <a:latin typeface="Times New Roman" panose="02020603050405020304" pitchFamily="18" charset="0"/>
              </a:rPr>
            </a:br>
            <a:endParaRPr lang="ru-RU" dirty="0">
              <a:solidFill>
                <a:srgbClr val="AA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5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59650"/>
              </p:ext>
            </p:extLst>
          </p:nvPr>
        </p:nvGraphicFramePr>
        <p:xfrm>
          <a:off x="373223" y="1543048"/>
          <a:ext cx="11504645" cy="50257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1820"/>
                <a:gridCol w="4328544"/>
                <a:gridCol w="1481427"/>
                <a:gridCol w="1481427"/>
                <a:gridCol w="1481427"/>
              </a:tblGrid>
              <a:tr h="67468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образования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Направление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Очная форма 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Заочная форма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598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Бакалавриат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44.00.00 - Образование и педагогические науки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229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44.03.04 - Профессиональное обучение (по отраслям)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68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Магистратура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44.00.00 - Образование и педагогические науки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4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44.04.04 - Профессиональное обучение (по отраслям)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2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452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всем направлениям подготовки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235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9509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79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Этапы приема на целевое обучение в 2024 г.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4294967295"/>
          </p:nvPr>
        </p:nvSpPr>
        <p:spPr>
          <a:xfrm>
            <a:off x="11459497" y="197557"/>
            <a:ext cx="732503" cy="365125"/>
          </a:xfrm>
          <a:prstGeom prst="rect">
            <a:avLst/>
          </a:prstGeom>
        </p:spPr>
        <p:txBody>
          <a:bodyPr/>
          <a:lstStyle/>
          <a:p>
            <a:fld id="{7E87D1D0-8F1F-49CA-A64F-24B36EC7BC75}" type="slidenum">
              <a:rPr lang="ru-RU" smtClean="0"/>
              <a:pPr/>
              <a:t>6</a:t>
            </a:fld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058294"/>
              </p:ext>
            </p:extLst>
          </p:nvPr>
        </p:nvGraphicFramePr>
        <p:xfrm>
          <a:off x="487860" y="1572353"/>
          <a:ext cx="10865940" cy="5671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42609">
                  <a:extLst>
                    <a:ext uri="{9D8B030D-6E8A-4147-A177-3AD203B41FA5}">
                      <a16:colId xmlns:a16="http://schemas.microsoft.com/office/drawing/2014/main" xmlns="" val="2409871809"/>
                    </a:ext>
                  </a:extLst>
                </a:gridCol>
                <a:gridCol w="2181727">
                  <a:extLst>
                    <a:ext uri="{9D8B030D-6E8A-4147-A177-3AD203B41FA5}">
                      <a16:colId xmlns:a16="http://schemas.microsoft.com/office/drawing/2014/main" xmlns="" val="510073291"/>
                    </a:ext>
                  </a:extLst>
                </a:gridCol>
                <a:gridCol w="2468416">
                  <a:extLst>
                    <a:ext uri="{9D8B030D-6E8A-4147-A177-3AD203B41FA5}">
                      <a16:colId xmlns:a16="http://schemas.microsoft.com/office/drawing/2014/main" xmlns="" val="1864448642"/>
                    </a:ext>
                  </a:extLst>
                </a:gridCol>
                <a:gridCol w="2173188">
                  <a:extLst>
                    <a:ext uri="{9D8B030D-6E8A-4147-A177-3AD203B41FA5}">
                      <a16:colId xmlns:a16="http://schemas.microsoft.com/office/drawing/2014/main" xmlns="" val="3587431991"/>
                    </a:ext>
                  </a:extLst>
                </a:gridCol>
              </a:tblGrid>
              <a:tr h="410799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Этап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>
                    <a:solidFill>
                      <a:srgbClr val="1950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err="1" smtClean="0">
                          <a:solidFill>
                            <a:schemeClr val="bg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Бакалавриат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>
                    <a:solidFill>
                      <a:srgbClr val="1950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Магистратура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>
                    <a:solidFill>
                      <a:srgbClr val="19509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solidFill>
                            <a:schemeClr val="bg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СПО</a:t>
                      </a:r>
                      <a:endParaRPr lang="ru-RU" sz="2000" b="1" dirty="0">
                        <a:solidFill>
                          <a:schemeClr val="bg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>
                    <a:solidFill>
                      <a:srgbClr val="19509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62906464"/>
                  </a:ext>
                </a:extLst>
              </a:tr>
              <a:tr h="473999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Начало приема заявлений</a:t>
                      </a:r>
                      <a:endParaRPr lang="ru-RU" sz="200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20.06.2024</a:t>
                      </a:r>
                      <a:endParaRPr lang="ru-RU" sz="240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30482881"/>
                  </a:ext>
                </a:extLst>
              </a:tr>
              <a:tr h="2369995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Завершение</a:t>
                      </a:r>
                      <a:r>
                        <a:rPr lang="ru-RU" sz="2000" baseline="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приема заявлений</a:t>
                      </a:r>
                      <a:endParaRPr lang="ru-RU" sz="200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20.07.2024 – по внутренним вступительным испытаниям</a:t>
                      </a:r>
                      <a:r>
                        <a:rPr lang="ru-RU" sz="2400" b="0" baseline="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</a:t>
                      </a:r>
                      <a:r>
                        <a:rPr lang="ru-RU" sz="2400" b="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25.07.2024 – по результатам ЕГЭ</a:t>
                      </a:r>
                      <a:endParaRPr lang="ru-RU" sz="2400" b="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09.08.2024</a:t>
                      </a:r>
                      <a:endParaRPr lang="ru-RU" sz="2400" b="0" kern="120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15.08.2024</a:t>
                      </a:r>
                      <a:endParaRPr lang="ru-RU" sz="2400" b="0" kern="120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107353569"/>
                  </a:ext>
                </a:extLst>
              </a:tr>
              <a:tr h="10427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Завершение приема оригиналов документов об</a:t>
                      </a:r>
                      <a:r>
                        <a:rPr lang="ru-RU" sz="2000" baseline="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 образовании (квоты/основные места)</a:t>
                      </a:r>
                      <a:endParaRPr lang="ru-RU" sz="2000" dirty="0" smtClean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28.07.2024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19.08.2024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15.08.2024</a:t>
                      </a:r>
                      <a:endParaRPr lang="ru-RU" sz="2400" b="0" kern="120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707649645"/>
                  </a:ext>
                </a:extLst>
              </a:tr>
              <a:tr h="726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Зачисление </a:t>
                      </a:r>
                      <a:r>
                        <a:rPr lang="ru-RU" sz="2000" baseline="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(квоты/основные места)</a:t>
                      </a:r>
                      <a:endParaRPr lang="ru-RU" sz="2000" dirty="0" smtClean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30.07.2024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21.08.2024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b="0" kern="1200" dirty="0" smtClean="0">
                          <a:solidFill>
                            <a:srgbClr val="195091"/>
                          </a:solidFill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16.08.2024</a:t>
                      </a:r>
                      <a:endParaRPr lang="ru-RU" sz="2400" b="0" kern="1200" dirty="0">
                        <a:solidFill>
                          <a:srgbClr val="195091"/>
                        </a:solidFill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53587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977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>
            <a:extLst>
              <a:ext uri="{FF2B5EF4-FFF2-40B4-BE49-F238E27FC236}">
                <a16:creationId xmlns:a16="http://schemas.microsoft.com/office/drawing/2014/main" xmlns="" id="{37744778-488F-4897-92FC-245BD0F70147}"/>
              </a:ext>
            </a:extLst>
          </p:cNvPr>
          <p:cNvSpPr txBox="1">
            <a:spLocks/>
          </p:cNvSpPr>
          <p:nvPr/>
        </p:nvSpPr>
        <p:spPr bwMode="auto">
          <a:xfrm>
            <a:off x="1855789" y="384176"/>
            <a:ext cx="8224837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3200" b="1" dirty="0">
              <a:solidFill>
                <a:srgbClr val="C00000"/>
              </a:solidFill>
              <a:latin typeface="Open Sans" pitchFamily="2" charset="0"/>
              <a:cs typeface="Open Sans" pitchFamily="2" charset="0"/>
            </a:endParaRPr>
          </a:p>
        </p:txBody>
      </p:sp>
      <p:sp>
        <p:nvSpPr>
          <p:cNvPr id="24579" name="TextBox 10">
            <a:extLst>
              <a:ext uri="{FF2B5EF4-FFF2-40B4-BE49-F238E27FC236}">
                <a16:creationId xmlns:a16="http://schemas.microsoft.com/office/drawing/2014/main" xmlns="" id="{E545B36D-0D7E-4181-9BE2-7ACBFE0039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7503" y="1681316"/>
            <a:ext cx="2798765" cy="4616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Выбрать ОП</a:t>
            </a:r>
          </a:p>
        </p:txBody>
      </p:sp>
      <p:sp>
        <p:nvSpPr>
          <p:cNvPr id="24580" name="TextBox 10">
            <a:extLst>
              <a:ext uri="{FF2B5EF4-FFF2-40B4-BE49-F238E27FC236}">
                <a16:creationId xmlns:a16="http://schemas.microsoft.com/office/drawing/2014/main" xmlns="" id="{6FCEA922-2EAB-4419-9CA7-8FB033BC3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63" y="1681317"/>
            <a:ext cx="2279651" cy="4616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Выбрать ОУ</a:t>
            </a:r>
          </a:p>
        </p:txBody>
      </p:sp>
      <p:sp>
        <p:nvSpPr>
          <p:cNvPr id="24581" name="TextBox 10">
            <a:extLst>
              <a:ext uri="{FF2B5EF4-FFF2-40B4-BE49-F238E27FC236}">
                <a16:creationId xmlns:a16="http://schemas.microsoft.com/office/drawing/2014/main" xmlns="" id="{80F9B302-3DEC-494C-9F8F-0734F62D22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7861" y="2380317"/>
            <a:ext cx="3052765" cy="83099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Найти </a:t>
            </a:r>
            <a:r>
              <a:rPr lang="ru-RU" altLang="ru-RU" sz="2400" dirty="0" smtClean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заказчика на </a:t>
            </a:r>
            <a:r>
              <a:rPr lang="ru-RU" altLang="ru-RU" sz="2400" dirty="0" err="1" smtClean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РвР</a:t>
            </a:r>
            <a:endParaRPr lang="ru-RU" altLang="ru-RU" sz="2400" dirty="0">
              <a:solidFill>
                <a:srgbClr val="19509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4582" name="TextBox 10">
            <a:extLst>
              <a:ext uri="{FF2B5EF4-FFF2-40B4-BE49-F238E27FC236}">
                <a16:creationId xmlns:a16="http://schemas.microsoft.com/office/drawing/2014/main" xmlns="" id="{C8F93A15-6171-4187-90B1-081FA7CC9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63" y="5605857"/>
            <a:ext cx="3538537" cy="4603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Заключить договор</a:t>
            </a:r>
          </a:p>
        </p:txBody>
      </p:sp>
      <p:sp>
        <p:nvSpPr>
          <p:cNvPr id="24583" name="TextBox 10">
            <a:extLst>
              <a:ext uri="{FF2B5EF4-FFF2-40B4-BE49-F238E27FC236}">
                <a16:creationId xmlns:a16="http://schemas.microsoft.com/office/drawing/2014/main" xmlns="" id="{C0734258-A409-4DAD-8A2E-68BCBCBC0E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63" y="2668049"/>
            <a:ext cx="3995737" cy="46037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C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Подать заявление в ОУ</a:t>
            </a:r>
          </a:p>
        </p:txBody>
      </p:sp>
      <p:sp>
        <p:nvSpPr>
          <p:cNvPr id="24584" name="TextBox 10">
            <a:extLst>
              <a:ext uri="{FF2B5EF4-FFF2-40B4-BE49-F238E27FC236}">
                <a16:creationId xmlns:a16="http://schemas.microsoft.com/office/drawing/2014/main" xmlns="" id="{43D92E01-DC08-4848-ABAB-A3CC8EA8EA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0264" y="3464103"/>
            <a:ext cx="5998708" cy="4616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Предоставить результаты ЕГЭ (</a:t>
            </a:r>
            <a:r>
              <a:rPr lang="ru-RU" altLang="ru-RU" sz="2400" i="1" u="sng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сдать ВИ</a:t>
            </a:r>
            <a:r>
              <a:rPr lang="ru-RU" altLang="ru-RU" sz="2400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)</a:t>
            </a:r>
          </a:p>
        </p:txBody>
      </p:sp>
      <p:sp>
        <p:nvSpPr>
          <p:cNvPr id="24586" name="TextBox 10">
            <a:extLst>
              <a:ext uri="{FF2B5EF4-FFF2-40B4-BE49-F238E27FC236}">
                <a16:creationId xmlns:a16="http://schemas.microsoft.com/office/drawing/2014/main" xmlns="" id="{889924C6-887D-419A-AE70-CA4D0AF5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704" y="4178557"/>
            <a:ext cx="4440496" cy="4616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2400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</a:t>
            </a:r>
            <a:r>
              <a:rPr lang="ru-RU" altLang="ru-RU" sz="2400" dirty="0" smtClean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дать </a:t>
            </a:r>
            <a:r>
              <a:rPr lang="ru-RU" altLang="ru-RU" sz="2400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оригинал документов</a:t>
            </a:r>
          </a:p>
        </p:txBody>
      </p:sp>
      <p:sp>
        <p:nvSpPr>
          <p:cNvPr id="24587" name="TextBox 10">
            <a:extLst>
              <a:ext uri="{FF2B5EF4-FFF2-40B4-BE49-F238E27FC236}">
                <a16:creationId xmlns:a16="http://schemas.microsoft.com/office/drawing/2014/main" xmlns="" id="{4B2C962C-74AF-4162-AAE5-5A1AD15F1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6704" y="4857663"/>
            <a:ext cx="7980364" cy="46166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 b="1" dirty="0">
                <a:solidFill>
                  <a:srgbClr val="19509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проверить список о зачисленных на целевые места</a:t>
            </a:r>
          </a:p>
        </p:txBody>
      </p:sp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C2FDCA22-E88D-4EFD-8771-88298D9A9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Алгоритм поступления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77D7461D-B29A-4B5F-9B54-EBC07970C91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6298154" y="2718952"/>
            <a:ext cx="632388" cy="35641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1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Новое в приеме на целевое обучение в 2024 г.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18014"/>
          </a:xfrm>
        </p:spPr>
        <p:txBody>
          <a:bodyPr>
            <a:normAutofit/>
          </a:bodyPr>
          <a:lstStyle/>
          <a:p>
            <a:r>
              <a:rPr lang="ru-RU" sz="2400" dirty="0"/>
              <a:t>При подготовке к заключению и заключении договоров о целевом обучении используется Единая цифровая платформа в сфере занятости и трудовых отношений «Работа в России</a:t>
            </a:r>
            <a:r>
              <a:rPr lang="ru-RU" sz="2400" dirty="0" smtClean="0"/>
              <a:t>»</a:t>
            </a:r>
          </a:p>
          <a:p>
            <a:r>
              <a:rPr lang="ru-RU" sz="2400" dirty="0" smtClean="0">
                <a:solidFill>
                  <a:srgbClr val="195091"/>
                </a:solidFill>
              </a:rPr>
              <a:t>В предложениях</a:t>
            </a:r>
            <a:r>
              <a:rPr lang="en-US" sz="2400" dirty="0" smtClean="0">
                <a:solidFill>
                  <a:srgbClr val="195091"/>
                </a:solidFill>
              </a:rPr>
              <a:t> </a:t>
            </a:r>
            <a:r>
              <a:rPr lang="ru-RU" sz="2400" dirty="0" smtClean="0">
                <a:solidFill>
                  <a:srgbClr val="195091"/>
                </a:solidFill>
              </a:rPr>
              <a:t>заказчики </a:t>
            </a:r>
            <a:r>
              <a:rPr lang="ru-RU" sz="2400" dirty="0">
                <a:solidFill>
                  <a:srgbClr val="195091"/>
                </a:solidFill>
              </a:rPr>
              <a:t>указывают требования к гражданам, желающим заключить договор о целевом </a:t>
            </a:r>
            <a:r>
              <a:rPr lang="ru-RU" sz="2400" dirty="0" smtClean="0">
                <a:solidFill>
                  <a:srgbClr val="195091"/>
                </a:solidFill>
              </a:rPr>
              <a:t>обучении - до </a:t>
            </a:r>
            <a:r>
              <a:rPr lang="ru-RU" sz="2400" dirty="0">
                <a:solidFill>
                  <a:srgbClr val="195091"/>
                </a:solidFill>
              </a:rPr>
              <a:t>10 </a:t>
            </a:r>
            <a:r>
              <a:rPr lang="ru-RU" sz="2400" dirty="0" smtClean="0">
                <a:solidFill>
                  <a:srgbClr val="195091"/>
                </a:solidFill>
              </a:rPr>
              <a:t>июня 2024 г</a:t>
            </a:r>
          </a:p>
          <a:p>
            <a:r>
              <a:rPr lang="ru-RU" sz="2400" dirty="0" smtClean="0"/>
              <a:t>Поступающие </a:t>
            </a:r>
            <a:r>
              <a:rPr lang="ru-RU" sz="2400" dirty="0"/>
              <a:t>подают заявки на заключение договора о целевом обучении в соответствии с предложениями </a:t>
            </a:r>
            <a:r>
              <a:rPr lang="ru-RU" sz="2400" dirty="0" smtClean="0"/>
              <a:t>заказчиков</a:t>
            </a:r>
          </a:p>
          <a:p>
            <a:r>
              <a:rPr lang="ru-RU" sz="2400" dirty="0">
                <a:solidFill>
                  <a:srgbClr val="195091"/>
                </a:solidFill>
              </a:rPr>
              <a:t>Договор о целевом обучении с гражданином, поступающим на обучение, заключается после </a:t>
            </a:r>
            <a:r>
              <a:rPr lang="ru-RU" sz="2400" dirty="0" smtClean="0">
                <a:solidFill>
                  <a:srgbClr val="195091"/>
                </a:solidFill>
              </a:rPr>
              <a:t>зачисления</a:t>
            </a:r>
          </a:p>
          <a:p>
            <a:r>
              <a:rPr lang="ru-RU" sz="2400" dirty="0"/>
              <a:t>Заказчик может установить требования к успеваемости гражданина </a:t>
            </a:r>
            <a:endParaRPr lang="ru-RU" sz="2400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92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49A6268-1639-4106-89DB-D822F3ED1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7D1D0-8F1F-49CA-A64F-24B36EC7BC75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="" xmlns:a16="http://schemas.microsoft.com/office/drawing/2014/main" id="{5819E386-A28D-4E41-9FC5-A4B6A55DE4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47070" y="1808163"/>
            <a:ext cx="10512427" cy="3368271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17600" b="1" dirty="0" smtClean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Спасибо за внимание!</a:t>
            </a:r>
          </a:p>
          <a:p>
            <a:pPr algn="ctr"/>
            <a:endParaRPr lang="en-US" sz="17600" b="1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endParaRPr lang="ru-RU" sz="3300" b="1" dirty="0">
              <a:solidFill>
                <a:srgbClr val="19509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5100" b="1" dirty="0" smtClean="0">
              <a:solidFill>
                <a:srgbClr val="C0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ru-RU" sz="5100" b="1" dirty="0">
              <a:solidFill>
                <a:srgbClr val="C00000"/>
              </a:solidFill>
            </a:endParaRPr>
          </a:p>
          <a:p>
            <a:r>
              <a:rPr lang="ru-RU" sz="7200" b="1" dirty="0" smtClean="0">
                <a:solidFill>
                  <a:srgbClr val="C00000"/>
                </a:solidFill>
              </a:rPr>
              <a:t>Приемная </a:t>
            </a:r>
            <a:r>
              <a:rPr lang="ru-RU" sz="7200" b="1" dirty="0">
                <a:solidFill>
                  <a:srgbClr val="C00000"/>
                </a:solidFill>
              </a:rPr>
              <a:t>комиссия РГППУ</a:t>
            </a:r>
          </a:p>
          <a:p>
            <a:r>
              <a:rPr lang="ru-RU" sz="7200" dirty="0">
                <a:solidFill>
                  <a:srgbClr val="C00000"/>
                </a:solidFill>
              </a:rPr>
              <a:t>Екатеринбург, ул.  Машиностроителей, 2, </a:t>
            </a:r>
            <a:r>
              <a:rPr lang="ru-RU" sz="7200" dirty="0" err="1">
                <a:solidFill>
                  <a:srgbClr val="C00000"/>
                </a:solidFill>
              </a:rPr>
              <a:t>каб</a:t>
            </a:r>
            <a:r>
              <a:rPr lang="ru-RU" sz="7200" dirty="0">
                <a:solidFill>
                  <a:srgbClr val="C00000"/>
                </a:solidFill>
              </a:rPr>
              <a:t>. </a:t>
            </a:r>
            <a:r>
              <a:rPr lang="ru-RU" sz="7200" b="1" dirty="0">
                <a:solidFill>
                  <a:srgbClr val="C00000"/>
                </a:solidFill>
              </a:rPr>
              <a:t>1-104</a:t>
            </a:r>
          </a:p>
          <a:p>
            <a:pPr algn="ctr"/>
            <a:endParaRPr lang="ru-RU" sz="7200" b="1" dirty="0">
              <a:solidFill>
                <a:srgbClr val="195091"/>
              </a:solidFill>
            </a:endParaRPr>
          </a:p>
          <a:p>
            <a:r>
              <a:rPr lang="ru-RU" sz="7200" dirty="0" smtClean="0">
                <a:solidFill>
                  <a:srgbClr val="195091"/>
                </a:solidFill>
              </a:rPr>
              <a:t>Телефон: </a:t>
            </a:r>
            <a:r>
              <a:rPr lang="ru-RU" sz="7200" dirty="0">
                <a:solidFill>
                  <a:srgbClr val="195091"/>
                </a:solidFill>
              </a:rPr>
              <a:t>+7 (343) 221-19-34</a:t>
            </a:r>
          </a:p>
          <a:p>
            <a:r>
              <a:rPr lang="ru-RU" sz="7200" dirty="0" smtClean="0">
                <a:solidFill>
                  <a:srgbClr val="195091"/>
                </a:solidFill>
              </a:rPr>
              <a:t>Сайт</a:t>
            </a:r>
            <a:r>
              <a:rPr lang="ru-RU" sz="7200" dirty="0">
                <a:solidFill>
                  <a:srgbClr val="195091"/>
                </a:solidFill>
              </a:rPr>
              <a:t>: </a:t>
            </a:r>
            <a:r>
              <a:rPr lang="ru-RU" sz="7200" dirty="0" smtClean="0">
                <a:solidFill>
                  <a:srgbClr val="195091"/>
                </a:solidFill>
              </a:rPr>
              <a:t>www.rsvpu.ru</a:t>
            </a:r>
            <a:endParaRPr lang="ru-RU" sz="7200" dirty="0">
              <a:solidFill>
                <a:srgbClr val="19509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E853EB61-F8B4-462A-9812-281B7319C28A}"/>
              </a:ext>
            </a:extLst>
          </p:cNvPr>
          <p:cNvSpPr txBox="1"/>
          <p:nvPr/>
        </p:nvSpPr>
        <p:spPr>
          <a:xfrm>
            <a:off x="821127" y="5439905"/>
            <a:ext cx="105124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16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Лицензия на осуществление образовательной деятельности № 2003 от 17 марта 2016 г. (бессрочно)</a:t>
            </a:r>
          </a:p>
          <a:p>
            <a:pPr algn="ctr">
              <a:buNone/>
            </a:pPr>
            <a:r>
              <a:rPr lang="ru-RU" sz="1600" dirty="0">
                <a:solidFill>
                  <a:srgbClr val="19509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Свидетельство о гос. аккредитации № 2948 от 28 ноября 2018 г. (бессрочно)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/>
          <a:srcRect l="27566" t="51079" r="49934" b="24342"/>
          <a:stretch/>
        </p:blipFill>
        <p:spPr>
          <a:xfrm>
            <a:off x="8256788" y="2320895"/>
            <a:ext cx="3568960" cy="3119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15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6978</TotalTime>
  <Words>545</Words>
  <Application>Microsoft Office PowerPoint</Application>
  <PresentationFormat>Широкоэкранный</PresentationFormat>
  <Paragraphs>190</Paragraphs>
  <Slides>9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Arial Narrow</vt:lpstr>
      <vt:lpstr>Calibri</vt:lpstr>
      <vt:lpstr>Franklin Gothic Medium</vt:lpstr>
      <vt:lpstr>Open Sans</vt:lpstr>
      <vt:lpstr>Times New Roman</vt:lpstr>
      <vt:lpstr>Wingdings</vt:lpstr>
      <vt:lpstr>Тема Office</vt:lpstr>
      <vt:lpstr>СТАРТ  ДЛЯ ПРОФЕССИОНАЛА</vt:lpstr>
      <vt:lpstr>УНИВЕРСИТЕТ В ЦИФРАХ</vt:lpstr>
      <vt:lpstr>Количество образовательных программ приема 2024 г.</vt:lpstr>
      <vt:lpstr>Контрольные цифры приема 2024 г.</vt:lpstr>
      <vt:lpstr>Количество мест целевой квоты для поступления в 2024 г. </vt:lpstr>
      <vt:lpstr>Этапы приема на целевое обучение в 2024 г.</vt:lpstr>
      <vt:lpstr>Алгоритм поступления</vt:lpstr>
      <vt:lpstr>Новое в приеме на целевое обучение в 2024 г.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artut</dc:creator>
  <cp:lastModifiedBy>Куимов Виталий Сергеевич</cp:lastModifiedBy>
  <cp:revision>229</cp:revision>
  <cp:lastPrinted>2024-05-17T10:10:02Z</cp:lastPrinted>
  <dcterms:created xsi:type="dcterms:W3CDTF">2022-03-04T07:48:52Z</dcterms:created>
  <dcterms:modified xsi:type="dcterms:W3CDTF">2024-06-06T12:22:49Z</dcterms:modified>
</cp:coreProperties>
</file>