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sldIdLst>
    <p:sldId id="260" r:id="rId2"/>
    <p:sldId id="395" r:id="rId3"/>
    <p:sldId id="349" r:id="rId4"/>
    <p:sldId id="399" r:id="rId5"/>
    <p:sldId id="398" r:id="rId6"/>
    <p:sldId id="400" r:id="rId7"/>
    <p:sldId id="401" r:id="rId8"/>
    <p:sldId id="402" r:id="rId9"/>
    <p:sldId id="403" r:id="rId10"/>
    <p:sldId id="405" r:id="rId11"/>
    <p:sldId id="396" r:id="rId12"/>
    <p:sldId id="407" r:id="rId13"/>
    <p:sldId id="261" r:id="rId14"/>
  </p:sldIdLst>
  <p:sldSz cx="12192000" cy="6858000"/>
  <p:notesSz cx="12192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8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63F82-E276-43F1-83B2-7104A644347B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00369-987E-43C4-8294-3B05432E5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7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94"/>
          <p:cNvSpPr/>
          <p:nvPr userDrawn="1"/>
        </p:nvSpPr>
        <p:spPr bwMode="auto"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 extrusionOk="0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lang="ru-RU" sz="450">
              <a:solidFill>
                <a:srgbClr val="FFFFFF"/>
              </a:solidFill>
              <a:latin typeface="Oswald Light"/>
            </a:endParaRPr>
          </a:p>
        </p:txBody>
      </p:sp>
      <p:sp>
        <p:nvSpPr>
          <p:cNvPr id="12" name="Полилиния 34"/>
          <p:cNvSpPr/>
          <p:nvPr userDrawn="1"/>
        </p:nvSpPr>
        <p:spPr bwMode="auto"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 extrusionOk="0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lang="ru-RU" sz="450">
              <a:solidFill>
                <a:srgbClr val="FFFFFF"/>
              </a:solidFill>
              <a:latin typeface="Oswald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75612" y="1103505"/>
            <a:ext cx="6771723" cy="718151"/>
          </a:xfrm>
          <a:prstGeom prst="rect">
            <a:avLst/>
          </a:prstGeom>
        </p:spPr>
      </p:pic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 bwMode="auto">
          <a:xfrm>
            <a:off x="298267" y="1800225"/>
            <a:ext cx="6731183" cy="39542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вал 74"/>
          <p:cNvSpPr/>
          <p:nvPr userDrawn="1"/>
        </p:nvSpPr>
        <p:spPr bwMode="auto">
          <a:xfrm>
            <a:off x="-4624347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ru-RU" sz="45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559468" y="953950"/>
            <a:ext cx="9148043" cy="6076437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 bwMode="auto">
          <a:xfrm>
            <a:off x="97631" y="1966913"/>
            <a:ext cx="5941217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Рисунок 2"/>
          <p:cNvSpPr>
            <a:spLocks noGrp="1"/>
          </p:cNvSpPr>
          <p:nvPr>
            <p:ph type="pic" sz="quarter" idx="11"/>
          </p:nvPr>
        </p:nvSpPr>
        <p:spPr bwMode="auto">
          <a:xfrm>
            <a:off x="-3808195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6817488" y="337155"/>
            <a:ext cx="42225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вал 74"/>
          <p:cNvSpPr/>
          <p:nvPr userDrawn="1"/>
        </p:nvSpPr>
        <p:spPr bwMode="auto">
          <a:xfrm>
            <a:off x="5751038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ru-RU" sz="45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53557" y="953950"/>
            <a:ext cx="9148043" cy="6076437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 bwMode="auto">
          <a:xfrm>
            <a:off x="5310656" y="1966913"/>
            <a:ext cx="5941217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5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Рисунок 2"/>
          <p:cNvSpPr>
            <a:spLocks noGrp="1"/>
          </p:cNvSpPr>
          <p:nvPr>
            <p:ph type="pic" sz="quarter" idx="11"/>
          </p:nvPr>
        </p:nvSpPr>
        <p:spPr bwMode="auto">
          <a:xfrm>
            <a:off x="5216699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sz="quarter" idx="13"/>
          </p:nvPr>
        </p:nvSpPr>
        <p:spPr bwMode="auto"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838200" y="135514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3"/>
          </p:nvPr>
        </p:nvSpPr>
        <p:spPr bwMode="auto">
          <a:xfrm>
            <a:off x="132138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4"/>
          </p:nvPr>
        </p:nvSpPr>
        <p:spPr bwMode="auto">
          <a:xfrm>
            <a:off x="486686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8412344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Заголовок и объект">
    <p:bg>
      <p:bgPr>
        <a:gradFill>
          <a:gsLst>
            <a:gs pos="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Рисунок 82"/>
          <p:cNvSpPr>
            <a:spLocks noGrp="1"/>
          </p:cNvSpPr>
          <p:nvPr>
            <p:ph type="pic" sz="quarter" idx="12"/>
          </p:nvPr>
        </p:nvSpPr>
        <p:spPr bwMode="auto">
          <a:xfrm>
            <a:off x="7986713" y="4576763"/>
            <a:ext cx="3110590" cy="233362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" name="AutoShape 4"/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81" name="Рисунок 73"/>
          <p:cNvSpPr>
            <a:spLocks noGrp="1"/>
          </p:cNvSpPr>
          <p:nvPr>
            <p:ph type="pic" sz="quarter" idx="10"/>
          </p:nvPr>
        </p:nvSpPr>
        <p:spPr bwMode="auto">
          <a:xfrm>
            <a:off x="3862388" y="3607594"/>
            <a:ext cx="4557712" cy="28455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" name="Рисунок 82"/>
          <p:cNvSpPr>
            <a:spLocks noGrp="1"/>
          </p:cNvSpPr>
          <p:nvPr>
            <p:ph type="pic" sz="quarter" idx="11"/>
          </p:nvPr>
        </p:nvSpPr>
        <p:spPr bwMode="auto">
          <a:xfrm>
            <a:off x="1178842" y="4341203"/>
            <a:ext cx="2321595" cy="310258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6_Заголовок и объект">
    <p:bg>
      <p:bgPr>
        <a:gradFill>
          <a:gsLst>
            <a:gs pos="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" name="AutoShape 4"/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 bwMode="auto">
          <a:xfrm>
            <a:off x="1089501" y="3537087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Заголовок и объект">
    <p:bg>
      <p:bgPr>
        <a:gradFill>
          <a:gsLst>
            <a:gs pos="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/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/>
              </a:solidFill>
              <a:latin typeface="Oswald Light"/>
              <a:ea typeface="VTB Group Cond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94"/>
          <p:cNvSpPr/>
          <p:nvPr userDrawn="1"/>
        </p:nvSpPr>
        <p:spPr bwMode="auto"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 extrusionOk="0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lang="ru-RU" sz="450">
              <a:solidFill>
                <a:srgbClr val="FFFFFF"/>
              </a:solidFill>
              <a:latin typeface="Oswald Light"/>
            </a:endParaRPr>
          </a:p>
        </p:txBody>
      </p:sp>
      <p:sp>
        <p:nvSpPr>
          <p:cNvPr id="12" name="Полилиния 34"/>
          <p:cNvSpPr/>
          <p:nvPr userDrawn="1"/>
        </p:nvSpPr>
        <p:spPr bwMode="auto"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 extrusionOk="0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lang="ru-RU" sz="450">
              <a:solidFill>
                <a:srgbClr val="FFFFFF"/>
              </a:solidFill>
              <a:latin typeface="Oswald Ligh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 bwMode="auto">
          <a:xfrm>
            <a:off x="-3368357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Заголовок и объект">
    <p:bg>
      <p:bgPr>
        <a:gradFill>
          <a:gsLst>
            <a:gs pos="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ьный слайд">
    <p:bg>
      <p:bgPr>
        <a:gradFill>
          <a:gsLst>
            <a:gs pos="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/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/>
              </a:solidFill>
              <a:latin typeface="Oswald Light"/>
              <a:ea typeface="VTB Group Cond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 bwMode="auto">
          <a:xfrm>
            <a:off x="4757684" y="4074662"/>
            <a:ext cx="6964465" cy="1067644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>
              <a:defRPr sz="3200" b="1" cap="all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 bwMode="auto">
          <a:xfrm>
            <a:off x="4757684" y="5172812"/>
            <a:ext cx="6964465" cy="407891"/>
          </a:xfrm>
          <a:prstGeom prst="rect">
            <a:avLst/>
          </a:prstGeom>
        </p:spPr>
        <p:txBody>
          <a:bodyPr lIns="205740" rIns="0"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5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31" name="Freeform: Shape 30"/>
          <p:cNvSpPr/>
          <p:nvPr userDrawn="1"/>
        </p:nvSpPr>
        <p:spPr bwMode="auto">
          <a:xfrm rot="5400000">
            <a:off x="-487321" y="3075509"/>
            <a:ext cx="4269815" cy="3295171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 extrusionOk="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 bwMode="auto">
          <a:xfrm>
            <a:off x="1" y="1"/>
            <a:ext cx="9962167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 extrusionOk="0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" name="Freeform: Shape 34"/>
          <p:cNvSpPr/>
          <p:nvPr userDrawn="1"/>
        </p:nvSpPr>
        <p:spPr bwMode="auto">
          <a:xfrm rot="10800000" flipV="1">
            <a:off x="1423477" y="5213253"/>
            <a:ext cx="4479355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 extrusionOk="0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0" name="Дата 9"/>
          <p:cNvSpPr>
            <a:spLocks noGrp="1"/>
          </p:cNvSpPr>
          <p:nvPr>
            <p:ph type="dt" sz="half" idx="14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Your Date Here</a:t>
            </a:r>
            <a:endParaRPr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1CF07D-8B3F-4D32-B059-0039CEA46DB1}" type="slidenum">
              <a:rPr lang="en-US"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Your Footer 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904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94"/>
          <p:cNvSpPr/>
          <p:nvPr userDrawn="1"/>
        </p:nvSpPr>
        <p:spPr bwMode="auto"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 extrusionOk="0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lang="ru-RU" sz="450">
              <a:solidFill>
                <a:srgbClr val="FFFFFF"/>
              </a:solidFill>
              <a:latin typeface="Oswald Light"/>
            </a:endParaRPr>
          </a:p>
        </p:txBody>
      </p:sp>
      <p:sp>
        <p:nvSpPr>
          <p:cNvPr id="3" name="Полилиния 34"/>
          <p:cNvSpPr/>
          <p:nvPr userDrawn="1"/>
        </p:nvSpPr>
        <p:spPr bwMode="auto"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 extrusionOk="0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>
              <a:defRPr/>
            </a:pPr>
            <a:endParaRPr lang="ru-RU" sz="450">
              <a:solidFill>
                <a:srgbClr val="FFFFFF"/>
              </a:solidFill>
              <a:latin typeface="Oswald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  <p:sp>
        <p:nvSpPr>
          <p:cNvPr id="23" name="Рисунок 18"/>
          <p:cNvSpPr>
            <a:spLocks noGrp="1"/>
          </p:cNvSpPr>
          <p:nvPr>
            <p:ph type="pic" sz="quarter" idx="13"/>
          </p:nvPr>
        </p:nvSpPr>
        <p:spPr bwMode="auto">
          <a:xfrm>
            <a:off x="442911" y="2389238"/>
            <a:ext cx="1917974" cy="24539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Рисунок 18"/>
          <p:cNvSpPr>
            <a:spLocks noGrp="1"/>
          </p:cNvSpPr>
          <p:nvPr>
            <p:ph type="pic" sz="quarter" idx="14"/>
          </p:nvPr>
        </p:nvSpPr>
        <p:spPr bwMode="auto">
          <a:xfrm>
            <a:off x="5124890" y="1187120"/>
            <a:ext cx="1836002" cy="15686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Рисунок 18"/>
          <p:cNvSpPr>
            <a:spLocks noGrp="1"/>
          </p:cNvSpPr>
          <p:nvPr>
            <p:ph type="pic" sz="quarter" idx="15"/>
          </p:nvPr>
        </p:nvSpPr>
        <p:spPr bwMode="auto">
          <a:xfrm>
            <a:off x="5124890" y="4154365"/>
            <a:ext cx="1836002" cy="1679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Рисунок 18"/>
          <p:cNvSpPr>
            <a:spLocks noGrp="1"/>
          </p:cNvSpPr>
          <p:nvPr>
            <p:ph type="pic" sz="quarter" idx="16"/>
          </p:nvPr>
        </p:nvSpPr>
        <p:spPr bwMode="auto">
          <a:xfrm>
            <a:off x="9492455" y="2505553"/>
            <a:ext cx="2250364" cy="18468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  <p:sp>
        <p:nvSpPr>
          <p:cNvPr id="6" name="Рисунок 73"/>
          <p:cNvSpPr>
            <a:spLocks noGrp="1"/>
          </p:cNvSpPr>
          <p:nvPr>
            <p:ph type="pic" sz="quarter" idx="10"/>
          </p:nvPr>
        </p:nvSpPr>
        <p:spPr bwMode="auto">
          <a:xfrm>
            <a:off x="3213735" y="1952625"/>
            <a:ext cx="5858827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  <p:sp>
        <p:nvSpPr>
          <p:cNvPr id="6" name="Рисунок 73"/>
          <p:cNvSpPr>
            <a:spLocks noGrp="1"/>
          </p:cNvSpPr>
          <p:nvPr>
            <p:ph type="pic" sz="quarter" idx="10"/>
          </p:nvPr>
        </p:nvSpPr>
        <p:spPr bwMode="auto">
          <a:xfrm>
            <a:off x="633144" y="1666815"/>
            <a:ext cx="5867669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 bwMode="auto">
          <a:xfrm>
            <a:off x="7731455" y="1155244"/>
            <a:ext cx="3574720" cy="35747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9100797" y="79880"/>
            <a:ext cx="1833168" cy="962413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  <p:sp>
        <p:nvSpPr>
          <p:cNvPr id="6" name="Rectangle 193"/>
          <p:cNvSpPr/>
          <p:nvPr userDrawn="1"/>
        </p:nvSpPr>
        <p:spPr bwMode="auto">
          <a:xfrm>
            <a:off x="5969000" y="-50800"/>
            <a:ext cx="6299200" cy="6953034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 extrusionOk="0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>
            <a:gsLst>
              <a:gs pos="5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ru-RU" sz="45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8433880" y="2996120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Freeform 131"/>
          <p:cNvSpPr/>
          <p:nvPr userDrawn="1"/>
        </p:nvSpPr>
        <p:spPr bwMode="auto">
          <a:xfrm>
            <a:off x="1534321" y="1250043"/>
            <a:ext cx="9618660" cy="6113975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 extrusionOk="0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en-US" sz="45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 userDrawn="1"/>
        </p:nvSpPr>
        <p:spPr bwMode="auto">
          <a:xfrm>
            <a:off x="5982510" y="3988341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 bwMode="auto">
          <a:xfrm>
            <a:off x="5353566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7" name="Заголовок 2"/>
          <p:cNvSpPr txBox="1"/>
          <p:nvPr userDrawn="1"/>
        </p:nvSpPr>
        <p:spPr bwMode="auto"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 i="0">
                <a:solidFill>
                  <a:schemeClr val="tx1"/>
                </a:solidFill>
                <a:latin typeface="VTB Group Cond"/>
                <a:ea typeface="VTB Group Cond"/>
                <a:cs typeface="+mj-cs"/>
              </a:defRPr>
            </a:lvl1pPr>
          </a:lstStyle>
          <a:p>
            <a:pPr algn="l">
              <a:defRPr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</a:rPr>
              <a:t>Digital IT pitch-deck PowerPoint bundle</a:t>
            </a:r>
            <a:endParaRPr lang="ru-RU" sz="1200" b="0">
              <a:solidFill>
                <a:schemeClr val="bg1">
                  <a:lumMod val="50000"/>
                </a:schemeClr>
              </a:solidFill>
              <a:latin typeface="Oswald Light"/>
              <a:ea typeface="VTB Group Cond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>
                <a:solidFill>
                  <a:schemeClr val="bg1">
                    <a:lumMod val="50000"/>
                  </a:schemeClr>
                </a:solidFill>
                <a:latin typeface="Oswald Light"/>
                <a:ea typeface="VTB Group Cond Book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fld id="{373AE3C4-C2A6-4DCD-9963-3D7F259FD58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  <p:sldLayoutId id="2147483672" r:id="rId23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600538" y="3054619"/>
            <a:ext cx="6768075" cy="1100577"/>
          </a:xfrm>
        </p:spPr>
        <p:txBody>
          <a:bodyPr/>
          <a:lstStyle/>
          <a:p>
            <a:pPr defTabSz="1125416">
              <a:lnSpc>
                <a:spcPct val="100000"/>
              </a:lnSpc>
              <a:defRPr/>
            </a:pPr>
            <a:r>
              <a:rPr lang="ru-RU" sz="2400" dirty="0" smtClean="0">
                <a:solidFill>
                  <a:schemeClr val="accent4"/>
                </a:solidFill>
                <a:latin typeface="Roboto"/>
                <a:ea typeface="Roboto"/>
                <a:cs typeface="Arial"/>
              </a:rPr>
              <a:t>Прием на целевое обучение</a:t>
            </a:r>
            <a:br>
              <a:rPr lang="ru-RU" sz="2400" dirty="0" smtClean="0">
                <a:solidFill>
                  <a:schemeClr val="accent4"/>
                </a:solidFill>
                <a:latin typeface="Roboto"/>
                <a:ea typeface="Roboto"/>
                <a:cs typeface="Arial"/>
              </a:rPr>
            </a:br>
            <a:r>
              <a:rPr lang="ru-RU" sz="2400" dirty="0" smtClean="0">
                <a:solidFill>
                  <a:schemeClr val="accent4"/>
                </a:solidFill>
                <a:latin typeface="Roboto"/>
                <a:ea typeface="Roboto"/>
                <a:cs typeface="Arial"/>
              </a:rPr>
              <a:t>на места в пределах целевой квоты</a:t>
            </a:r>
            <a:br>
              <a:rPr lang="ru-RU" sz="2400" dirty="0" smtClean="0">
                <a:solidFill>
                  <a:schemeClr val="accent4"/>
                </a:solidFill>
                <a:latin typeface="Roboto"/>
                <a:ea typeface="Roboto"/>
                <a:cs typeface="Arial"/>
              </a:rPr>
            </a:br>
            <a:r>
              <a:rPr lang="ru-RU" sz="2400" dirty="0" smtClean="0">
                <a:solidFill>
                  <a:schemeClr val="accent4"/>
                </a:solidFill>
                <a:latin typeface="Roboto"/>
                <a:ea typeface="Roboto"/>
                <a:cs typeface="Arial"/>
              </a:rPr>
              <a:t>в 2024/25 учебном году</a:t>
            </a:r>
            <a:endParaRPr sz="2400" dirty="0">
              <a:solidFill>
                <a:schemeClr val="accent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699751" y="4692097"/>
            <a:ext cx="5838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600" spc="7" dirty="0" smtClean="0">
                <a:solidFill>
                  <a:srgbClr val="2C30A1"/>
                </a:solidFill>
                <a:latin typeface="Roboto"/>
              </a:rPr>
              <a:t>ОТВЕТСТВЕННЫЙ СЕКРЕТАРЬ ПРИЕМНОЙ КОМИССИИ</a:t>
            </a:r>
            <a:endParaRPr dirty="0"/>
          </a:p>
          <a:p>
            <a:pPr algn="r">
              <a:defRPr/>
            </a:pPr>
            <a:r>
              <a:rPr lang="ru-RU" sz="1600" b="1" spc="7" dirty="0" smtClean="0">
                <a:solidFill>
                  <a:srgbClr val="2C30A1"/>
                </a:solidFill>
                <a:latin typeface="Roboto"/>
                <a:ea typeface="Roboto"/>
              </a:rPr>
              <a:t>БАЁВ ИЛЬЯ АЛЕКСАНДРОВИЧ</a:t>
            </a:r>
            <a:endParaRPr lang="ru-RU" sz="1600" b="1" dirty="0">
              <a:solidFill>
                <a:srgbClr val="2C30A1"/>
              </a:solidFill>
              <a:latin typeface="Roboto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278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54" y="-351"/>
            <a:ext cx="12191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725283" y="583654"/>
            <a:ext cx="617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2C30A1"/>
                </a:solidFill>
                <a:latin typeface="Roboto"/>
                <a:ea typeface="Roboto"/>
                <a:cs typeface="+mj-cs"/>
              </a:rPr>
              <a:t>Оформление предложения</a:t>
            </a:r>
            <a:endParaRPr lang="ru-RU" sz="2800" b="1" cap="all" dirty="0">
              <a:solidFill>
                <a:srgbClr val="2C30A1"/>
              </a:solidFill>
              <a:latin typeface="Roboto"/>
              <a:ea typeface="Roboto"/>
              <a:cs typeface="+mj-cs"/>
            </a:endParaRPr>
          </a:p>
        </p:txBody>
      </p:sp>
      <p:pic>
        <p:nvPicPr>
          <p:cNvPr id="1920006592" name="Рисунок 1920006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4" y="334194"/>
            <a:ext cx="1925024" cy="628382"/>
          </a:xfrm>
          <a:prstGeom prst="rect">
            <a:avLst/>
          </a:prstGeom>
        </p:spPr>
      </p:pic>
      <p:pic>
        <p:nvPicPr>
          <p:cNvPr id="67614649" name="Рисунок 676146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6836" y="290368"/>
            <a:ext cx="1817220" cy="5865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939561" y="1534698"/>
            <a:ext cx="3123480" cy="751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ЗАКАЗЧИК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537312" y="1534698"/>
            <a:ext cx="3123481" cy="7512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Предложение о заключении договора 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целевом обучении </a:t>
            </a:r>
          </a:p>
        </p:txBody>
      </p:sp>
      <p:pic>
        <p:nvPicPr>
          <p:cNvPr id="36" name="Picture 2" descr="Официальный сайт администрации г. Туапсе - Содействие занятости - через  портал &quot;Работа Росси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61" y="1544286"/>
            <a:ext cx="1516935" cy="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939561" y="2991176"/>
            <a:ext cx="1876068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Адресат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053033" y="2991175"/>
            <a:ext cx="1876068" cy="8749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Характеристики образовательной программы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 flipV="1">
            <a:off x="1877595" y="2285904"/>
            <a:ext cx="2590888" cy="70527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 flipV="1">
            <a:off x="3991067" y="2346385"/>
            <a:ext cx="1305552" cy="64479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5161017" y="2991176"/>
            <a:ext cx="1876069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Меры поддержки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flipH="1" flipV="1">
            <a:off x="6099051" y="2346385"/>
            <a:ext cx="3" cy="6393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auto">
          <a:xfrm>
            <a:off x="7291740" y="2996525"/>
            <a:ext cx="1876069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Требования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к успеваемости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27" name="Прямая со стрелкой 26"/>
          <p:cNvCxnSpPr>
            <a:stCxn id="26" idx="0"/>
          </p:cNvCxnSpPr>
          <p:nvPr/>
        </p:nvCxnSpPr>
        <p:spPr bwMode="auto">
          <a:xfrm flipH="1" flipV="1">
            <a:off x="6823495" y="2346385"/>
            <a:ext cx="1406280" cy="65014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 bwMode="auto">
          <a:xfrm>
            <a:off x="9432984" y="2996525"/>
            <a:ext cx="1874177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Ответственность сторон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31" name="Прямая со стрелкой 30"/>
          <p:cNvCxnSpPr>
            <a:stCxn id="30" idx="0"/>
          </p:cNvCxnSpPr>
          <p:nvPr/>
        </p:nvCxnSpPr>
        <p:spPr bwMode="auto">
          <a:xfrm flipH="1" flipV="1">
            <a:off x="7737894" y="2346386"/>
            <a:ext cx="2632179" cy="65013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ая выноска 3"/>
          <p:cNvSpPr/>
          <p:nvPr/>
        </p:nvSpPr>
        <p:spPr>
          <a:xfrm>
            <a:off x="8544615" y="1544286"/>
            <a:ext cx="2764437" cy="741618"/>
          </a:xfrm>
          <a:prstGeom prst="wedgeRectCallout">
            <a:avLst>
              <a:gd name="adj1" fmla="val -86051"/>
              <a:gd name="adj2" fmla="val -31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До 10 июня 2024 года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5" name="Стрелка влево 34"/>
          <p:cNvSpPr/>
          <p:nvPr/>
        </p:nvSpPr>
        <p:spPr bwMode="auto">
          <a:xfrm rot="10800000">
            <a:off x="4132052" y="1737773"/>
            <a:ext cx="336429" cy="34505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537311" y="4602826"/>
            <a:ext cx="3123480" cy="751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УНИВЕРСИТЕТ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22" name="Прямая со стрелкой 21"/>
          <p:cNvCxnSpPr>
            <a:stCxn id="15" idx="2"/>
          </p:cNvCxnSpPr>
          <p:nvPr/>
        </p:nvCxnSpPr>
        <p:spPr bwMode="auto">
          <a:xfrm>
            <a:off x="1877595" y="3866122"/>
            <a:ext cx="2590888" cy="67137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6" idx="2"/>
          </p:cNvCxnSpPr>
          <p:nvPr/>
        </p:nvCxnSpPr>
        <p:spPr bwMode="auto">
          <a:xfrm flipH="1">
            <a:off x="6823495" y="3871471"/>
            <a:ext cx="1406280" cy="66602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7" idx="2"/>
          </p:cNvCxnSpPr>
          <p:nvPr/>
        </p:nvCxnSpPr>
        <p:spPr bwMode="auto">
          <a:xfrm>
            <a:off x="3991067" y="3866122"/>
            <a:ext cx="1305552" cy="67137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54" y="-351"/>
            <a:ext cx="12191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725283" y="583654"/>
            <a:ext cx="617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HTTPS://TRUDVSEM.RU/FAQ</a:t>
            </a:r>
            <a:endParaRPr lang="ru-RU" sz="2800" b="1" cap="all" dirty="0">
              <a:solidFill>
                <a:srgbClr val="2C30A1"/>
              </a:solidFill>
              <a:latin typeface="Roboto"/>
              <a:ea typeface="Roboto"/>
              <a:cs typeface="+mj-cs"/>
            </a:endParaRPr>
          </a:p>
        </p:txBody>
      </p:sp>
      <p:pic>
        <p:nvPicPr>
          <p:cNvPr id="1920006592" name="Рисунок 1920006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4" y="334194"/>
            <a:ext cx="1925024" cy="628382"/>
          </a:xfrm>
          <a:prstGeom prst="rect">
            <a:avLst/>
          </a:prstGeom>
        </p:spPr>
      </p:pic>
      <p:pic>
        <p:nvPicPr>
          <p:cNvPr id="67614649" name="Рисунок 676146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6836" y="290368"/>
            <a:ext cx="1817220" cy="5865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10318" r="1291" b="3896"/>
          <a:stretch/>
        </p:blipFill>
        <p:spPr bwMode="auto">
          <a:xfrm>
            <a:off x="1515285" y="1639798"/>
            <a:ext cx="9489776" cy="477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 bwMode="auto">
          <a:xfrm>
            <a:off x="4467764" y="3006239"/>
            <a:ext cx="1441330" cy="34081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1846053" y="3176644"/>
            <a:ext cx="1276709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54" y="-351"/>
            <a:ext cx="12191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725283" y="583654"/>
            <a:ext cx="617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HTTPS://TRUDVSEM.RU/FAQ</a:t>
            </a:r>
            <a:endParaRPr lang="ru-RU" sz="2800" b="1" cap="all" dirty="0">
              <a:solidFill>
                <a:srgbClr val="2C30A1"/>
              </a:solidFill>
              <a:latin typeface="Roboto"/>
              <a:ea typeface="Roboto"/>
              <a:cs typeface="+mj-cs"/>
            </a:endParaRPr>
          </a:p>
        </p:txBody>
      </p:sp>
      <p:pic>
        <p:nvPicPr>
          <p:cNvPr id="1920006592" name="Рисунок 1920006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4" y="334194"/>
            <a:ext cx="1925024" cy="628382"/>
          </a:xfrm>
          <a:prstGeom prst="rect">
            <a:avLst/>
          </a:prstGeom>
        </p:spPr>
      </p:pic>
      <p:pic>
        <p:nvPicPr>
          <p:cNvPr id="67614649" name="Рисунок 676146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6836" y="290368"/>
            <a:ext cx="1817220" cy="5865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10025" r="920" b="4462"/>
          <a:stretch/>
        </p:blipFill>
        <p:spPr bwMode="auto">
          <a:xfrm>
            <a:off x="1509623" y="1647647"/>
            <a:ext cx="9555823" cy="477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 bwMode="auto">
          <a:xfrm>
            <a:off x="4476391" y="3074832"/>
            <a:ext cx="1441330" cy="34081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846053" y="4822166"/>
            <a:ext cx="1276709" cy="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3187460" y="4481355"/>
            <a:ext cx="3100073" cy="72899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3081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828925" y="2141965"/>
            <a:ext cx="8351745" cy="1988038"/>
          </a:xfrm>
        </p:spPr>
        <p:txBody>
          <a:bodyPr/>
          <a:lstStyle/>
          <a:p>
            <a:pPr defTabSz="1125416">
              <a:lnSpc>
                <a:spcPct val="100000"/>
              </a:lnSpc>
              <a:defRPr/>
            </a:pPr>
            <a:r>
              <a:rPr lang="ru-RU" sz="2400" b="0" dirty="0">
                <a:solidFill>
                  <a:srgbClr val="2C30A1"/>
                </a:solidFill>
                <a:latin typeface="Roboto"/>
                <a:ea typeface="Roboto"/>
              </a:rPr>
              <a:t>Все о приеме на обучение </a:t>
            </a:r>
            <a: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НА </a:t>
            </a: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sym typeface="Helvetica Neue"/>
              </a:rPr>
              <a:t>USPU.RU</a:t>
            </a: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sym typeface="Helvetica Neue"/>
              </a:rPr>
              <a:t>/</a:t>
            </a:r>
            <a:r>
              <a:rPr lang="en-US" sz="2400" b="0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sym typeface="Helvetica Neue"/>
              </a:rPr>
              <a:t>ABITUR</a:t>
            </a:r>
            <a:r>
              <a:rPr lang="ru-RU" sz="2400" b="0" dirty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sym typeface="Helvetica Neue"/>
              </a:rPr>
              <a:t/>
            </a:r>
            <a:br>
              <a:rPr lang="ru-RU" sz="2400" b="0" dirty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sym typeface="Helvetica Neue"/>
              </a:rPr>
            </a:br>
            <a: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/>
            </a:r>
            <a:b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</a:br>
            <a: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ПРИЕМНАЯ КОМИССИЯ УРГПУ</a:t>
            </a:r>
            <a:b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</a:br>
            <a:r>
              <a:rPr lang="ru-RU" sz="2400" b="0" dirty="0" err="1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пр.Космонавтов</a:t>
            </a:r>
            <a: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, д.26, каб.145</a:t>
            </a:r>
            <a:b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</a:br>
            <a:r>
              <a:rPr lang="en-US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(343) 3</a:t>
            </a:r>
            <a: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8</a:t>
            </a:r>
            <a:r>
              <a:rPr lang="en-US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 </a:t>
            </a:r>
            <a: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38</a:t>
            </a:r>
            <a:r>
              <a:rPr lang="en-US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 43</a:t>
            </a:r>
            <a: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8; </a:t>
            </a:r>
            <a:r>
              <a:rPr lang="en-US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PRIEM@USPU.RU</a:t>
            </a:r>
            <a:endParaRPr sz="2400" b="0" dirty="0">
              <a:solidFill>
                <a:srgbClr val="2C30A1"/>
              </a:solidFill>
              <a:latin typeface="Roboto"/>
              <a:ea typeface="Roboto"/>
              <a:cs typeface="Arial"/>
            </a:endParaRPr>
          </a:p>
        </p:txBody>
      </p:sp>
      <p:pic>
        <p:nvPicPr>
          <p:cNvPr id="5" name="Picture 6" descr="C:\Users\Илья\Downloads\18b61b3b146e81ca9cbdda352cd2583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0" y="2141965"/>
            <a:ext cx="2037557" cy="20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фициальный сайт администрации г. Туапсе - Содействие занятости - через  портал &quot;Работа Росси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9" y="4763463"/>
            <a:ext cx="2255093" cy="11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28925" y="4763463"/>
            <a:ext cx="8351745" cy="1233115"/>
          </a:xfrm>
          <a:prstGeom prst="rect">
            <a:avLst/>
          </a:prstGeom>
        </p:spPr>
        <p:txBody>
          <a:bodyPr lIns="205740" rIns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1" cap="all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125416">
              <a:lnSpc>
                <a:spcPct val="100000"/>
              </a:lnSpc>
              <a:defRPr/>
            </a:pPr>
            <a:r>
              <a:rPr lang="ru-RU" sz="2400" b="0" dirty="0" smtClean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ТЕХ. поддержка портала «работа в </a:t>
            </a:r>
            <a:r>
              <a:rPr lang="ru-RU" sz="2400" b="0" dirty="0" err="1" smtClean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россии</a:t>
            </a:r>
            <a:r>
              <a:rPr lang="ru-RU" sz="2400" b="0" dirty="0" smtClean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»</a:t>
            </a:r>
            <a: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/>
            </a:r>
            <a:br>
              <a:rPr lang="ru-RU" sz="2400" b="0" dirty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</a:br>
            <a:r>
              <a:rPr lang="ru-RU" sz="2400" b="0" dirty="0" smtClean="0">
                <a:solidFill>
                  <a:srgbClr val="2C30A1"/>
                </a:solidFill>
                <a:latin typeface="Roboto"/>
                <a:ea typeface="Roboto"/>
                <a:sym typeface="Helvetica Neue"/>
              </a:rPr>
              <a:t>8-800-775-63-81</a:t>
            </a:r>
          </a:p>
          <a:p>
            <a:pPr defTabSz="1125416">
              <a:lnSpc>
                <a:spcPct val="100000"/>
              </a:lnSpc>
              <a:defRPr/>
            </a:pPr>
            <a:r>
              <a:rPr lang="en-US" sz="2400" b="0" dirty="0">
                <a:solidFill>
                  <a:srgbClr val="2C30A1"/>
                </a:solidFill>
                <a:latin typeface="Roboto"/>
                <a:ea typeface="Roboto"/>
              </a:rPr>
              <a:t>support_portal@rostrud.gov.ru</a:t>
            </a:r>
            <a:endParaRPr lang="ru-RU" sz="2400" b="0" dirty="0">
              <a:solidFill>
                <a:srgbClr val="2C30A1"/>
              </a:solidFill>
              <a:latin typeface="Roboto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920006592" name="Рисунок 1920006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4" y="334194"/>
            <a:ext cx="1925024" cy="628382"/>
          </a:xfrm>
          <a:prstGeom prst="rect">
            <a:avLst/>
          </a:prstGeom>
        </p:spPr>
      </p:pic>
      <p:pic>
        <p:nvPicPr>
          <p:cNvPr id="67614649" name="Рисунок 676146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6836" y="290368"/>
            <a:ext cx="1817220" cy="58657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11435"/>
              </p:ext>
            </p:extLst>
          </p:nvPr>
        </p:nvGraphicFramePr>
        <p:xfrm>
          <a:off x="951433" y="1657292"/>
          <a:ext cx="10579718" cy="4842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0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75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7917"/>
                <a:gridCol w="1024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1298">
                <a:tc rowSpan="2"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Направление подготовки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По формам обучения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509">
                <a:tc vMerge="1">
                  <a:txBody>
                    <a:bodyPr/>
                    <a:lstStyle/>
                    <a:p>
                      <a:pPr marL="0"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очная</a:t>
                      </a:r>
                      <a:endParaRPr lang="ru-RU" sz="160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очно-заочная</a:t>
                      </a:r>
                      <a:endParaRPr lang="ru-RU" sz="160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заочная</a:t>
                      </a:r>
                      <a:endParaRPr lang="ru-RU" sz="160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БАКАЛАВРИАТ (39 образовательных программ)</a:t>
                      </a:r>
                      <a:endParaRPr lang="ru-RU" sz="16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56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44.03.01 Педагогическое образование</a:t>
                      </a:r>
                      <a:endParaRPr lang="ru-RU" sz="160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44.03.02 Психолого-педагогическое образование</a:t>
                      </a:r>
                      <a:endParaRPr lang="ru-RU" sz="160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715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44.03.03 Специальное (дефектологическое) образование</a:t>
                      </a:r>
                      <a:endParaRPr lang="ru-RU" sz="160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139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44.03.05 Педагогическое образование (с двумя профилями подготовки)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2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МАГИСТРАТУРА (23 образовательных программы)</a:t>
                      </a:r>
                      <a:endParaRPr lang="ru-RU" sz="16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44.03.01 Педагогическое образование</a:t>
                      </a:r>
                      <a:endParaRPr lang="ru-RU" sz="160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51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44.03.02 Психолого-педагогическое образование</a:t>
                      </a:r>
                      <a:endParaRPr lang="ru-RU" sz="160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26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44.03.03 Специальное (дефектологическое) образование</a:t>
                      </a:r>
                      <a:endParaRPr lang="ru-RU" sz="160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Roboto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45" marR="91445" marT="45732" marB="4573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1505118" y="583654"/>
            <a:ext cx="6391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2C30A1"/>
                </a:solidFill>
                <a:latin typeface="Roboto"/>
                <a:ea typeface="Roboto"/>
                <a:cs typeface="+mj-cs"/>
              </a:rPr>
              <a:t>388 целевых мест</a:t>
            </a:r>
            <a:endParaRPr lang="ru-RU" sz="2800" b="1" cap="all" dirty="0">
              <a:solidFill>
                <a:srgbClr val="2C30A1"/>
              </a:solidFill>
              <a:latin typeface="Roboto"/>
              <a:ea typeface="Roboto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04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54" y="-351"/>
            <a:ext cx="12191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725283" y="583654"/>
            <a:ext cx="617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2C30A1"/>
                </a:solidFill>
                <a:latin typeface="Roboto"/>
                <a:ea typeface="Roboto"/>
                <a:cs typeface="+mj-cs"/>
              </a:rPr>
              <a:t>Оформление предложения</a:t>
            </a:r>
            <a:endParaRPr lang="ru-RU" sz="2800" b="1" cap="all" dirty="0">
              <a:solidFill>
                <a:srgbClr val="2C30A1"/>
              </a:solidFill>
              <a:latin typeface="Roboto"/>
              <a:ea typeface="Roboto"/>
              <a:cs typeface="+mj-cs"/>
            </a:endParaRPr>
          </a:p>
        </p:txBody>
      </p:sp>
      <p:pic>
        <p:nvPicPr>
          <p:cNvPr id="1920006592" name="Рисунок 1920006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4" y="334194"/>
            <a:ext cx="1925024" cy="628382"/>
          </a:xfrm>
          <a:prstGeom prst="rect">
            <a:avLst/>
          </a:prstGeom>
        </p:spPr>
      </p:pic>
      <p:pic>
        <p:nvPicPr>
          <p:cNvPr id="67614649" name="Рисунок 676146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6836" y="290368"/>
            <a:ext cx="1817220" cy="5865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939561" y="1534698"/>
            <a:ext cx="3123480" cy="751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ЗАКАЗЧИК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537312" y="1534698"/>
            <a:ext cx="3123481" cy="7512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Предложение о заключении договора 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целевом обучении </a:t>
            </a:r>
          </a:p>
        </p:txBody>
      </p:sp>
      <p:pic>
        <p:nvPicPr>
          <p:cNvPr id="36" name="Picture 2" descr="Официальный сайт администрации г. Туапсе - Содействие занятости - через  портал &quot;Работа Росси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61" y="1544286"/>
            <a:ext cx="1516935" cy="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лево 19"/>
          <p:cNvSpPr/>
          <p:nvPr/>
        </p:nvSpPr>
        <p:spPr bwMode="auto">
          <a:xfrm rot="10800000">
            <a:off x="4132052" y="1737773"/>
            <a:ext cx="336429" cy="34505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54" y="-351"/>
            <a:ext cx="12191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725283" y="583654"/>
            <a:ext cx="617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2C30A1"/>
                </a:solidFill>
                <a:latin typeface="Roboto"/>
                <a:ea typeface="Roboto"/>
                <a:cs typeface="+mj-cs"/>
              </a:rPr>
              <a:t>Оформление предложения</a:t>
            </a:r>
            <a:endParaRPr lang="ru-RU" sz="2800" b="1" cap="all" dirty="0">
              <a:solidFill>
                <a:srgbClr val="2C30A1"/>
              </a:solidFill>
              <a:latin typeface="Roboto"/>
              <a:ea typeface="Roboto"/>
              <a:cs typeface="+mj-cs"/>
            </a:endParaRPr>
          </a:p>
        </p:txBody>
      </p:sp>
      <p:pic>
        <p:nvPicPr>
          <p:cNvPr id="1920006592" name="Рисунок 1920006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4" y="334194"/>
            <a:ext cx="1925024" cy="628382"/>
          </a:xfrm>
          <a:prstGeom prst="rect">
            <a:avLst/>
          </a:prstGeom>
        </p:spPr>
      </p:pic>
      <p:pic>
        <p:nvPicPr>
          <p:cNvPr id="67614649" name="Рисунок 676146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6836" y="290368"/>
            <a:ext cx="1817220" cy="5865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939561" y="1534698"/>
            <a:ext cx="3123480" cy="751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ЗАКАЗЧИК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537312" y="1534698"/>
            <a:ext cx="3123481" cy="7512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Предложение о заключении договора 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целевом обучении </a:t>
            </a:r>
          </a:p>
        </p:txBody>
      </p:sp>
      <p:pic>
        <p:nvPicPr>
          <p:cNvPr id="36" name="Picture 2" descr="Официальный сайт администрации г. Туапсе - Содействие занятости - через  портал &quot;Работа Росси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61" y="1544286"/>
            <a:ext cx="1516935" cy="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939561" y="2991176"/>
            <a:ext cx="1876068" cy="8749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Адресат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 rot="2723919">
            <a:off x="1839373" y="3939002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V="1">
            <a:off x="1877595" y="2285904"/>
            <a:ext cx="2590888" cy="70527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939561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Тип предложения:</a:t>
            </a:r>
          </a:p>
          <a:p>
            <a:pPr algn="ctr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Roboto"/>
            </a:endParaRP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для студентов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по квоте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е по квоте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9" name="Стрелка влево 18"/>
          <p:cNvSpPr/>
          <p:nvPr/>
        </p:nvSpPr>
        <p:spPr bwMode="auto">
          <a:xfrm rot="10800000">
            <a:off x="4132052" y="1737773"/>
            <a:ext cx="336429" cy="34505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54" y="-351"/>
            <a:ext cx="12191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725283" y="583654"/>
            <a:ext cx="617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2C30A1"/>
                </a:solidFill>
                <a:latin typeface="Roboto"/>
                <a:ea typeface="Roboto"/>
                <a:cs typeface="+mj-cs"/>
              </a:rPr>
              <a:t>Оформление предложения</a:t>
            </a:r>
            <a:endParaRPr lang="ru-RU" sz="2800" b="1" cap="all" dirty="0">
              <a:solidFill>
                <a:srgbClr val="2C30A1"/>
              </a:solidFill>
              <a:latin typeface="Roboto"/>
              <a:ea typeface="Roboto"/>
              <a:cs typeface="+mj-cs"/>
            </a:endParaRPr>
          </a:p>
        </p:txBody>
      </p:sp>
      <p:pic>
        <p:nvPicPr>
          <p:cNvPr id="1920006592" name="Рисунок 1920006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4" y="334194"/>
            <a:ext cx="1925024" cy="628382"/>
          </a:xfrm>
          <a:prstGeom prst="rect">
            <a:avLst/>
          </a:prstGeom>
        </p:spPr>
      </p:pic>
      <p:pic>
        <p:nvPicPr>
          <p:cNvPr id="67614649" name="Рисунок 676146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6836" y="290368"/>
            <a:ext cx="1817220" cy="5865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939561" y="1534698"/>
            <a:ext cx="3123480" cy="751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ЗАКАЗЧИК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537312" y="1534698"/>
            <a:ext cx="3123481" cy="7512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Предложение о заключении договора 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целевом обучении </a:t>
            </a:r>
          </a:p>
        </p:txBody>
      </p:sp>
      <p:pic>
        <p:nvPicPr>
          <p:cNvPr id="36" name="Picture 2" descr="Официальный сайт администрации г. Туапсе - Содействие занятости - через  портал &quot;Работа Росси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61" y="1544286"/>
            <a:ext cx="1516935" cy="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939561" y="2991176"/>
            <a:ext cx="1876068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Адресат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39561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Тип предложения:</a:t>
            </a:r>
          </a:p>
          <a:p>
            <a:pPr algn="ctr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Roboto"/>
            </a:endParaRP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для студентов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по квоте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е по квоте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 rot="2723919">
            <a:off x="1839373" y="3939002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053033" y="2991175"/>
            <a:ext cx="1876068" cy="8749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Характеристики образовательной программы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 flipV="1">
            <a:off x="1877595" y="2285904"/>
            <a:ext cx="2590888" cy="70527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 flipV="1">
            <a:off x="3991067" y="2346385"/>
            <a:ext cx="1305552" cy="64479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 bwMode="auto">
          <a:xfrm>
            <a:off x="3053033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уровень образования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организация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форма обучения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образователь-</a:t>
            </a:r>
            <a:r>
              <a:rPr lang="ru-RU" sz="1600" dirty="0" err="1" smtClean="0">
                <a:solidFill>
                  <a:schemeClr val="accent4"/>
                </a:solidFill>
                <a:latin typeface="Roboto"/>
              </a:rPr>
              <a:t>ная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 программа</a:t>
            </a:r>
            <a:endParaRPr lang="ru-RU" sz="1600" dirty="0">
              <a:solidFill>
                <a:schemeClr val="accent4"/>
              </a:solidFill>
              <a:latin typeface="Roboto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 rot="2723919">
            <a:off x="3952845" y="3939000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 bwMode="auto">
          <a:xfrm rot="10800000">
            <a:off x="4132052" y="1737773"/>
            <a:ext cx="336429" cy="34505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54" y="-351"/>
            <a:ext cx="12191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725283" y="583654"/>
            <a:ext cx="617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2C30A1"/>
                </a:solidFill>
                <a:latin typeface="Roboto"/>
                <a:ea typeface="Roboto"/>
                <a:cs typeface="+mj-cs"/>
              </a:rPr>
              <a:t>Оформление предложения</a:t>
            </a:r>
            <a:endParaRPr lang="ru-RU" sz="2800" b="1" cap="all" dirty="0">
              <a:solidFill>
                <a:srgbClr val="2C30A1"/>
              </a:solidFill>
              <a:latin typeface="Roboto"/>
              <a:ea typeface="Roboto"/>
              <a:cs typeface="+mj-cs"/>
            </a:endParaRPr>
          </a:p>
        </p:txBody>
      </p:sp>
      <p:pic>
        <p:nvPicPr>
          <p:cNvPr id="1920006592" name="Рисунок 1920006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4" y="334194"/>
            <a:ext cx="1925024" cy="628382"/>
          </a:xfrm>
          <a:prstGeom prst="rect">
            <a:avLst/>
          </a:prstGeom>
        </p:spPr>
      </p:pic>
      <p:pic>
        <p:nvPicPr>
          <p:cNvPr id="67614649" name="Рисунок 676146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6836" y="290368"/>
            <a:ext cx="1817220" cy="5865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939561" y="1534698"/>
            <a:ext cx="3123480" cy="751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ЗАКАЗЧИК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537312" y="1534698"/>
            <a:ext cx="3123481" cy="7512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Предложение о заключении договора 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целевом обучении </a:t>
            </a:r>
          </a:p>
        </p:txBody>
      </p:sp>
      <p:pic>
        <p:nvPicPr>
          <p:cNvPr id="36" name="Picture 2" descr="Официальный сайт администрации г. Туапсе - Содействие занятости - через  портал &quot;Работа Росси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61" y="1544286"/>
            <a:ext cx="1516935" cy="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939561" y="2991176"/>
            <a:ext cx="1876068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Адресат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39561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Тип предложения:</a:t>
            </a:r>
          </a:p>
          <a:p>
            <a:pPr algn="ctr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Roboto"/>
            </a:endParaRP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для студентов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по квоте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е по квоте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 rot="2723919">
            <a:off x="1839373" y="3939002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053033" y="2991175"/>
            <a:ext cx="1876068" cy="8749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Характеристики образовательной программы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 flipV="1">
            <a:off x="1877595" y="2285904"/>
            <a:ext cx="2590888" cy="70527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 flipV="1">
            <a:off x="3991067" y="2346385"/>
            <a:ext cx="1305552" cy="64479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 bwMode="auto">
          <a:xfrm rot="2723919">
            <a:off x="3952845" y="3939000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161017" y="2991176"/>
            <a:ext cx="1876069" cy="8749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Меры поддержки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flipH="1" flipV="1">
            <a:off x="6099051" y="2346385"/>
            <a:ext cx="3" cy="6393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 bwMode="auto">
          <a:xfrm>
            <a:off x="5161020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accent4"/>
                </a:solidFill>
                <a:latin typeface="Roboto"/>
              </a:rPr>
              <a:t>самостоятель-ная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 стипендия</a:t>
            </a:r>
            <a:br>
              <a:rPr lang="ru-RU" sz="1600" dirty="0" smtClean="0">
                <a:solidFill>
                  <a:schemeClr val="accent4"/>
                </a:solidFill>
                <a:latin typeface="Roboto"/>
              </a:rPr>
            </a:b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≥ 2450 руб.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иные меры поддержки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 rot="2723919">
            <a:off x="6060832" y="3939003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053033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уровень образования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организация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форма обучения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образователь-</a:t>
            </a:r>
            <a:r>
              <a:rPr lang="ru-RU" sz="1600" dirty="0" err="1" smtClean="0">
                <a:solidFill>
                  <a:schemeClr val="accent4"/>
                </a:solidFill>
                <a:latin typeface="Roboto"/>
              </a:rPr>
              <a:t>ная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 программа</a:t>
            </a:r>
            <a:endParaRPr lang="ru-RU" sz="1600" dirty="0">
              <a:solidFill>
                <a:schemeClr val="accent4"/>
              </a:solidFill>
              <a:latin typeface="Roboto"/>
            </a:endParaRPr>
          </a:p>
        </p:txBody>
      </p:sp>
      <p:sp>
        <p:nvSpPr>
          <p:cNvPr id="27" name="Стрелка влево 26"/>
          <p:cNvSpPr/>
          <p:nvPr/>
        </p:nvSpPr>
        <p:spPr bwMode="auto">
          <a:xfrm rot="10800000">
            <a:off x="4132052" y="1737773"/>
            <a:ext cx="336429" cy="34505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54" y="-351"/>
            <a:ext cx="12191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725283" y="583654"/>
            <a:ext cx="617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2C30A1"/>
                </a:solidFill>
                <a:latin typeface="Roboto"/>
                <a:ea typeface="Roboto"/>
                <a:cs typeface="+mj-cs"/>
              </a:rPr>
              <a:t>Оформление предложения</a:t>
            </a:r>
            <a:endParaRPr lang="ru-RU" sz="2800" b="1" cap="all" dirty="0">
              <a:solidFill>
                <a:srgbClr val="2C30A1"/>
              </a:solidFill>
              <a:latin typeface="Roboto"/>
              <a:ea typeface="Roboto"/>
              <a:cs typeface="+mj-cs"/>
            </a:endParaRPr>
          </a:p>
        </p:txBody>
      </p:sp>
      <p:pic>
        <p:nvPicPr>
          <p:cNvPr id="1920006592" name="Рисунок 1920006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4" y="334194"/>
            <a:ext cx="1925024" cy="628382"/>
          </a:xfrm>
          <a:prstGeom prst="rect">
            <a:avLst/>
          </a:prstGeom>
        </p:spPr>
      </p:pic>
      <p:pic>
        <p:nvPicPr>
          <p:cNvPr id="67614649" name="Рисунок 676146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6836" y="290368"/>
            <a:ext cx="1817220" cy="5865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939561" y="1534698"/>
            <a:ext cx="3123480" cy="751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ЗАКАЗЧИК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537312" y="1534698"/>
            <a:ext cx="3123481" cy="7512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Предложение о заключении договора 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целевом обучении </a:t>
            </a:r>
          </a:p>
        </p:txBody>
      </p:sp>
      <p:pic>
        <p:nvPicPr>
          <p:cNvPr id="36" name="Picture 2" descr="Официальный сайт администрации г. Туапсе - Содействие занятости - через  портал &quot;Работа Росси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61" y="1544286"/>
            <a:ext cx="1516935" cy="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939561" y="2991176"/>
            <a:ext cx="1876068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Адресат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39561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Тип предложения:</a:t>
            </a:r>
          </a:p>
          <a:p>
            <a:pPr algn="ctr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Roboto"/>
            </a:endParaRP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для студентов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по квоте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е по квоте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 rot="2723919">
            <a:off x="1839373" y="3939002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053033" y="2991175"/>
            <a:ext cx="1876068" cy="8749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Характеристики образовательной программы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 flipV="1">
            <a:off x="1877595" y="2285904"/>
            <a:ext cx="2590888" cy="70527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 flipV="1">
            <a:off x="3991067" y="2346385"/>
            <a:ext cx="1305552" cy="64479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 bwMode="auto">
          <a:xfrm rot="2723919">
            <a:off x="3952845" y="3939000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161017" y="2991176"/>
            <a:ext cx="1876069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Меры поддержки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flipH="1" flipV="1">
            <a:off x="6099051" y="2346385"/>
            <a:ext cx="3" cy="6393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 bwMode="auto">
          <a:xfrm>
            <a:off x="5161020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chemeClr val="accent4"/>
                </a:solidFill>
                <a:latin typeface="Roboto"/>
              </a:rPr>
              <a:t>самостоятель-ная</a:t>
            </a:r>
            <a:r>
              <a:rPr lang="ru-RU" sz="1600" dirty="0">
                <a:solidFill>
                  <a:schemeClr val="accent4"/>
                </a:solidFill>
                <a:latin typeface="Roboto"/>
              </a:rPr>
              <a:t> 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стипендия</a:t>
            </a:r>
            <a:br>
              <a:rPr lang="ru-RU" sz="1600" dirty="0" smtClean="0">
                <a:solidFill>
                  <a:schemeClr val="accent4"/>
                </a:solidFill>
                <a:latin typeface="Roboto"/>
              </a:rPr>
            </a:b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≥ 2450 руб.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иные меры поддержки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 rot="2723919">
            <a:off x="6060832" y="3939003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291740" y="2996525"/>
            <a:ext cx="1876069" cy="8749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Требования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к успеваемости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27" name="Прямая со стрелкой 26"/>
          <p:cNvCxnSpPr>
            <a:stCxn id="26" idx="0"/>
          </p:cNvCxnSpPr>
          <p:nvPr/>
        </p:nvCxnSpPr>
        <p:spPr bwMode="auto">
          <a:xfrm flipH="1" flipV="1">
            <a:off x="6823495" y="2346385"/>
            <a:ext cx="1406280" cy="65014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 bwMode="auto">
          <a:xfrm>
            <a:off x="7291740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сокращение 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восстановле-ние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 мер поддержки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 rot="2723919">
            <a:off x="8191552" y="3939003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лево 1"/>
          <p:cNvSpPr/>
          <p:nvPr/>
        </p:nvSpPr>
        <p:spPr>
          <a:xfrm>
            <a:off x="6952891" y="4780815"/>
            <a:ext cx="405441" cy="34505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053033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уровень образования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организация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форма обучения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образователь-</a:t>
            </a:r>
            <a:r>
              <a:rPr lang="ru-RU" sz="1600" dirty="0" err="1" smtClean="0">
                <a:solidFill>
                  <a:schemeClr val="accent4"/>
                </a:solidFill>
                <a:latin typeface="Roboto"/>
              </a:rPr>
              <a:t>ная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 программа</a:t>
            </a:r>
            <a:endParaRPr lang="ru-RU" sz="1600" dirty="0">
              <a:solidFill>
                <a:schemeClr val="accent4"/>
              </a:solidFill>
              <a:latin typeface="Roboto"/>
            </a:endParaRPr>
          </a:p>
        </p:txBody>
      </p:sp>
      <p:sp>
        <p:nvSpPr>
          <p:cNvPr id="31" name="Стрелка влево 30"/>
          <p:cNvSpPr/>
          <p:nvPr/>
        </p:nvSpPr>
        <p:spPr bwMode="auto">
          <a:xfrm rot="10800000">
            <a:off x="4132052" y="1737773"/>
            <a:ext cx="336429" cy="34505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54" y="-351"/>
            <a:ext cx="12191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725283" y="583654"/>
            <a:ext cx="617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2C30A1"/>
                </a:solidFill>
                <a:latin typeface="Roboto"/>
                <a:ea typeface="Roboto"/>
                <a:cs typeface="+mj-cs"/>
              </a:rPr>
              <a:t>Оформление предложения</a:t>
            </a:r>
            <a:endParaRPr lang="ru-RU" sz="2800" b="1" cap="all" dirty="0">
              <a:solidFill>
                <a:srgbClr val="2C30A1"/>
              </a:solidFill>
              <a:latin typeface="Roboto"/>
              <a:ea typeface="Roboto"/>
              <a:cs typeface="+mj-cs"/>
            </a:endParaRPr>
          </a:p>
        </p:txBody>
      </p:sp>
      <p:pic>
        <p:nvPicPr>
          <p:cNvPr id="1920006592" name="Рисунок 1920006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4" y="334194"/>
            <a:ext cx="1925024" cy="628382"/>
          </a:xfrm>
          <a:prstGeom prst="rect">
            <a:avLst/>
          </a:prstGeom>
        </p:spPr>
      </p:pic>
      <p:pic>
        <p:nvPicPr>
          <p:cNvPr id="67614649" name="Рисунок 676146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6836" y="290368"/>
            <a:ext cx="1817220" cy="5865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939561" y="1534698"/>
            <a:ext cx="3123480" cy="751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ЗАКАЗЧИК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537312" y="1534698"/>
            <a:ext cx="3123481" cy="7512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Предложение о заключении договора 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целевом обучении </a:t>
            </a:r>
          </a:p>
        </p:txBody>
      </p:sp>
      <p:pic>
        <p:nvPicPr>
          <p:cNvPr id="36" name="Picture 2" descr="Официальный сайт администрации г. Туапсе - Содействие занятости - через  портал &quot;Работа Росси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61" y="1544286"/>
            <a:ext cx="1516935" cy="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939561" y="2991176"/>
            <a:ext cx="1876068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Адресат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39561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Тип предложения:</a:t>
            </a:r>
          </a:p>
          <a:p>
            <a:pPr algn="ctr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Roboto"/>
            </a:endParaRP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для студентов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по квоте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е по квоте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 rot="2723919">
            <a:off x="1839373" y="3939002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053033" y="2991175"/>
            <a:ext cx="1876068" cy="8749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Характеристики образовательной программы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 flipV="1">
            <a:off x="1877595" y="2285904"/>
            <a:ext cx="2590888" cy="70527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 flipV="1">
            <a:off x="3991067" y="2346385"/>
            <a:ext cx="1305552" cy="64479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 bwMode="auto">
          <a:xfrm rot="2723919">
            <a:off x="3952845" y="3939000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161017" y="2991176"/>
            <a:ext cx="1876069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Меры поддержки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flipH="1" flipV="1">
            <a:off x="6099051" y="2346385"/>
            <a:ext cx="3" cy="6393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 bwMode="auto">
          <a:xfrm>
            <a:off x="5161020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chemeClr val="accent4"/>
                </a:solidFill>
                <a:latin typeface="Roboto"/>
              </a:rPr>
              <a:t>самостоятель-ная</a:t>
            </a:r>
            <a:r>
              <a:rPr lang="ru-RU" sz="1600" dirty="0">
                <a:solidFill>
                  <a:schemeClr val="accent4"/>
                </a:solidFill>
                <a:latin typeface="Roboto"/>
              </a:rPr>
              <a:t> 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стипендия</a:t>
            </a:r>
            <a:br>
              <a:rPr lang="ru-RU" sz="1600" dirty="0" smtClean="0">
                <a:solidFill>
                  <a:schemeClr val="accent4"/>
                </a:solidFill>
                <a:latin typeface="Roboto"/>
              </a:rPr>
            </a:b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≥ 2450 руб.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иные меры поддержки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 rot="2723919">
            <a:off x="6060832" y="3939003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291740" y="2996525"/>
            <a:ext cx="1876069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Требования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к успеваемости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27" name="Прямая со стрелкой 26"/>
          <p:cNvCxnSpPr>
            <a:stCxn id="26" idx="0"/>
          </p:cNvCxnSpPr>
          <p:nvPr/>
        </p:nvCxnSpPr>
        <p:spPr bwMode="auto">
          <a:xfrm flipH="1" flipV="1">
            <a:off x="6823495" y="2346385"/>
            <a:ext cx="1406280" cy="65014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 bwMode="auto">
          <a:xfrm>
            <a:off x="7291740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сокращение 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восстановле-ние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 мер поддержки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 rot="2723919">
            <a:off x="8191552" y="3939003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лево 1"/>
          <p:cNvSpPr/>
          <p:nvPr/>
        </p:nvSpPr>
        <p:spPr>
          <a:xfrm>
            <a:off x="6952891" y="4780815"/>
            <a:ext cx="405441" cy="34505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9432984" y="2996525"/>
            <a:ext cx="1874177" cy="8749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Ответственность сторон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31" name="Прямая со стрелкой 30"/>
          <p:cNvCxnSpPr>
            <a:stCxn id="30" idx="0"/>
          </p:cNvCxnSpPr>
          <p:nvPr/>
        </p:nvCxnSpPr>
        <p:spPr bwMode="auto">
          <a:xfrm flipH="1" flipV="1">
            <a:off x="7737894" y="2346386"/>
            <a:ext cx="2632179" cy="65013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auto">
          <a:xfrm>
            <a:off x="9432984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поступающий – 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отчисление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заказчик – 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штраф в </a:t>
            </a:r>
            <a:r>
              <a:rPr lang="ru-RU" sz="1600" dirty="0" err="1" smtClean="0">
                <a:solidFill>
                  <a:schemeClr val="accent4"/>
                </a:solidFill>
                <a:latin typeface="Roboto"/>
              </a:rPr>
              <a:t>разме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-ре стоимости года обучения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 rot="2723919">
            <a:off x="10332796" y="3939003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053033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уровень образования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организация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форма обучения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образователь-</a:t>
            </a:r>
            <a:r>
              <a:rPr lang="ru-RU" sz="1600" dirty="0" err="1" smtClean="0">
                <a:solidFill>
                  <a:schemeClr val="accent4"/>
                </a:solidFill>
                <a:latin typeface="Roboto"/>
              </a:rPr>
              <a:t>ная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 программа</a:t>
            </a:r>
            <a:endParaRPr lang="ru-RU" sz="1600" dirty="0">
              <a:solidFill>
                <a:schemeClr val="accent4"/>
              </a:solidFill>
              <a:latin typeface="Roboto"/>
            </a:endParaRPr>
          </a:p>
        </p:txBody>
      </p:sp>
      <p:sp>
        <p:nvSpPr>
          <p:cNvPr id="35" name="Стрелка влево 34"/>
          <p:cNvSpPr/>
          <p:nvPr/>
        </p:nvSpPr>
        <p:spPr bwMode="auto">
          <a:xfrm rot="10800000">
            <a:off x="4132052" y="1737773"/>
            <a:ext cx="336429" cy="34505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8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54" y="-351"/>
            <a:ext cx="12191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725283" y="583654"/>
            <a:ext cx="617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2C30A1"/>
                </a:solidFill>
                <a:latin typeface="Roboto"/>
                <a:ea typeface="Roboto"/>
                <a:cs typeface="+mj-cs"/>
              </a:rPr>
              <a:t>Оформление предложения</a:t>
            </a:r>
            <a:endParaRPr lang="ru-RU" sz="2800" b="1" cap="all" dirty="0">
              <a:solidFill>
                <a:srgbClr val="2C30A1"/>
              </a:solidFill>
              <a:latin typeface="Roboto"/>
              <a:ea typeface="Roboto"/>
              <a:cs typeface="+mj-cs"/>
            </a:endParaRPr>
          </a:p>
        </p:txBody>
      </p:sp>
      <p:pic>
        <p:nvPicPr>
          <p:cNvPr id="1920006592" name="Рисунок 1920006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4" y="334194"/>
            <a:ext cx="1925024" cy="628382"/>
          </a:xfrm>
          <a:prstGeom prst="rect">
            <a:avLst/>
          </a:prstGeom>
        </p:spPr>
      </p:pic>
      <p:pic>
        <p:nvPicPr>
          <p:cNvPr id="67614649" name="Рисунок 676146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6836" y="290368"/>
            <a:ext cx="1817220" cy="5865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939561" y="1534698"/>
            <a:ext cx="3123480" cy="7512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ЗАКАЗЧИК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537312" y="1534698"/>
            <a:ext cx="3123481" cy="7512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Предложение о заключении договора 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целевом обучении </a:t>
            </a:r>
          </a:p>
        </p:txBody>
      </p:sp>
      <p:pic>
        <p:nvPicPr>
          <p:cNvPr id="36" name="Picture 2" descr="Официальный сайт администрации г. Туапсе - Содействие занятости - через  портал &quot;Работа России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61" y="1544286"/>
            <a:ext cx="1516935" cy="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939561" y="2991176"/>
            <a:ext cx="1876068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Адресат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39561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Тип предложения:</a:t>
            </a:r>
          </a:p>
          <a:p>
            <a:pPr algn="ctr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Roboto"/>
            </a:endParaRP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для студентов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по квоте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е по квоте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 rot="2723919">
            <a:off x="1839373" y="3939002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053033" y="2991175"/>
            <a:ext cx="1876068" cy="8749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Характеристики образовательной программы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 flipV="1">
            <a:off x="1877595" y="2285904"/>
            <a:ext cx="2590888" cy="70527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 bwMode="auto">
          <a:xfrm flipV="1">
            <a:off x="3991067" y="2346385"/>
            <a:ext cx="1305552" cy="64479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 bwMode="auto">
          <a:xfrm rot="2723919">
            <a:off x="3952845" y="3939000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161017" y="2991176"/>
            <a:ext cx="1876069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Меры поддержки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 flipH="1" flipV="1">
            <a:off x="6099051" y="2346385"/>
            <a:ext cx="3" cy="6393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 bwMode="auto">
          <a:xfrm>
            <a:off x="5161020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chemeClr val="accent4"/>
                </a:solidFill>
                <a:latin typeface="Roboto"/>
              </a:rPr>
              <a:t>самостоятель-ная</a:t>
            </a:r>
            <a:r>
              <a:rPr lang="ru-RU" sz="1600" dirty="0">
                <a:solidFill>
                  <a:schemeClr val="accent4"/>
                </a:solidFill>
                <a:latin typeface="Roboto"/>
              </a:rPr>
              <a:t> 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стипендия</a:t>
            </a:r>
            <a:br>
              <a:rPr lang="ru-RU" sz="1600" dirty="0" smtClean="0">
                <a:solidFill>
                  <a:schemeClr val="accent4"/>
                </a:solidFill>
                <a:latin typeface="Roboto"/>
              </a:rPr>
            </a:b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≥ 2450 руб.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иные меры поддержки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 rot="2723919">
            <a:off x="6060832" y="3939003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291740" y="2996525"/>
            <a:ext cx="1876069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Требования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к успеваемости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27" name="Прямая со стрелкой 26"/>
          <p:cNvCxnSpPr>
            <a:stCxn id="26" idx="0"/>
          </p:cNvCxnSpPr>
          <p:nvPr/>
        </p:nvCxnSpPr>
        <p:spPr bwMode="auto">
          <a:xfrm flipH="1" flipV="1">
            <a:off x="6823495" y="2346385"/>
            <a:ext cx="1406280" cy="65014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 bwMode="auto">
          <a:xfrm>
            <a:off x="7291740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сокращение 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восстановле-ние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 мер поддержки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 rot="2723919">
            <a:off x="8191552" y="3939003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лево 1"/>
          <p:cNvSpPr/>
          <p:nvPr/>
        </p:nvSpPr>
        <p:spPr>
          <a:xfrm>
            <a:off x="6952891" y="4780815"/>
            <a:ext cx="405441" cy="34505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9432984" y="2996525"/>
            <a:ext cx="1874177" cy="8749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Ответственность сторон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</p:txBody>
      </p:sp>
      <p:cxnSp>
        <p:nvCxnSpPr>
          <p:cNvPr id="31" name="Прямая со стрелкой 30"/>
          <p:cNvCxnSpPr>
            <a:stCxn id="30" idx="0"/>
          </p:cNvCxnSpPr>
          <p:nvPr/>
        </p:nvCxnSpPr>
        <p:spPr bwMode="auto">
          <a:xfrm flipH="1" flipV="1">
            <a:off x="7737894" y="2346386"/>
            <a:ext cx="2632179" cy="65013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auto">
          <a:xfrm>
            <a:off x="9432984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поступающий – 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отчисление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заказчик – 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штраф в </a:t>
            </a:r>
            <a:r>
              <a:rPr lang="ru-RU" sz="1600" dirty="0" err="1" smtClean="0">
                <a:solidFill>
                  <a:schemeClr val="accent4"/>
                </a:solidFill>
                <a:latin typeface="Roboto"/>
              </a:rPr>
              <a:t>разме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-ре стоимости года обучения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 rot="2723919">
            <a:off x="10332796" y="3939003"/>
            <a:ext cx="76444" cy="76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8544615" y="1544286"/>
            <a:ext cx="2764437" cy="741618"/>
          </a:xfrm>
          <a:prstGeom prst="wedgeRectCallout">
            <a:avLst>
              <a:gd name="adj1" fmla="val -86051"/>
              <a:gd name="adj2" fmla="val -31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До 10 июня 2024 года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053033" y="4092482"/>
            <a:ext cx="1876068" cy="1721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уровень образования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организация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Roboto"/>
              </a:rPr>
              <a:t>форма обучения</a:t>
            </a:r>
          </a:p>
          <a:p>
            <a:pPr marL="180000" indent="-1800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образователь-</a:t>
            </a:r>
            <a:r>
              <a:rPr lang="ru-RU" sz="1600" dirty="0" err="1" smtClean="0">
                <a:solidFill>
                  <a:schemeClr val="accent4"/>
                </a:solidFill>
                <a:latin typeface="Roboto"/>
              </a:rPr>
              <a:t>ная</a:t>
            </a:r>
            <a:r>
              <a:rPr lang="ru-RU" sz="1600" dirty="0" smtClean="0">
                <a:solidFill>
                  <a:schemeClr val="accent4"/>
                </a:solidFill>
                <a:latin typeface="Roboto"/>
              </a:rPr>
              <a:t> программа</a:t>
            </a:r>
            <a:endParaRPr lang="ru-RU" sz="1600" dirty="0">
              <a:solidFill>
                <a:schemeClr val="accent4"/>
              </a:solidFill>
              <a:latin typeface="Roboto"/>
            </a:endParaRPr>
          </a:p>
        </p:txBody>
      </p:sp>
      <p:sp>
        <p:nvSpPr>
          <p:cNvPr id="35" name="Стрелка влево 34"/>
          <p:cNvSpPr/>
          <p:nvPr/>
        </p:nvSpPr>
        <p:spPr bwMode="auto">
          <a:xfrm rot="10800000">
            <a:off x="4132052" y="1737773"/>
            <a:ext cx="336429" cy="34505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IT Pitch de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Oswald"/>
        <a:ea typeface="Arial"/>
        <a:cs typeface="Arial"/>
      </a:majorFont>
      <a:minorFont>
        <a:latin typeface="Oswald Ligh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386</Words>
  <Application>Microsoft Office PowerPoint</Application>
  <DocSecurity>0</DocSecurity>
  <PresentationFormat>Произвольный</PresentationFormat>
  <Paragraphs>159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Helvetica Neue</vt:lpstr>
      <vt:lpstr>Oswald Light</vt:lpstr>
      <vt:lpstr>VTB Group Cond Book</vt:lpstr>
      <vt:lpstr>Roboto</vt:lpstr>
      <vt:lpstr>Wingdings</vt:lpstr>
      <vt:lpstr>Calibri</vt:lpstr>
      <vt:lpstr>Oswald</vt:lpstr>
      <vt:lpstr>Тема Office</vt:lpstr>
      <vt:lpstr>Прием на целевое обучение на места в пределах целевой квоты в 2024/25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о приеме на обучение НА USPU.RU/ABITUR  ПРИЕМНАЯ КОМИССИЯ УРГПУ пр.Космонавтов, д.26, каб.145 (343) 38 38 438; PRIEM@USPU.RU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 Воронин</dc:creator>
  <cp:lastModifiedBy>Илья</cp:lastModifiedBy>
  <cp:revision>232</cp:revision>
  <dcterms:created xsi:type="dcterms:W3CDTF">2021-03-13T09:42:31Z</dcterms:created>
  <dcterms:modified xsi:type="dcterms:W3CDTF">2024-06-07T02:56:20Z</dcterms:modified>
  <dc:identifier/>
  <cp:contentStatus/>
  <dc:language/>
  <cp:version/>
</cp:coreProperties>
</file>