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3"/>
  </p:notesMasterIdLst>
  <p:handoutMasterIdLst>
    <p:handoutMasterId r:id="rId14"/>
  </p:handoutMasterIdLst>
  <p:sldIdLst>
    <p:sldId id="279" r:id="rId2"/>
    <p:sldId id="333" r:id="rId3"/>
    <p:sldId id="335" r:id="rId4"/>
    <p:sldId id="356" r:id="rId5"/>
    <p:sldId id="357" r:id="rId6"/>
    <p:sldId id="359" r:id="rId7"/>
    <p:sldId id="358" r:id="rId8"/>
    <p:sldId id="360" r:id="rId9"/>
    <p:sldId id="361" r:id="rId10"/>
    <p:sldId id="362" r:id="rId11"/>
    <p:sldId id="330" r:id="rId12"/>
  </p:sldIdLst>
  <p:sldSz cx="12192000" cy="6858000"/>
  <p:notesSz cx="9926638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24863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564" autoAdjust="0"/>
    <p:restoredTop sz="94646" autoAdjust="0"/>
  </p:normalViewPr>
  <p:slideViewPr>
    <p:cSldViewPr snapToGrid="0">
      <p:cViewPr varScale="1">
        <p:scale>
          <a:sx n="77" d="100"/>
          <a:sy n="77" d="100"/>
        </p:scale>
        <p:origin x="48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4CAD2B-A702-496A-A15A-FFBF1335092C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D4BD30B-E953-4403-8F26-4C10CB194134}">
      <dgm:prSet phldrT="[Текст]" custT="1"/>
      <dgm:spPr>
        <a:solidFill>
          <a:srgbClr val="FDFDFD"/>
        </a:solidFill>
      </dgm:spPr>
      <dgm:t>
        <a:bodyPr/>
        <a:lstStyle/>
        <a:p>
          <a:r>
            <a:rPr lang="ru-RU" sz="1800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Квалификационный экзамен проводится не позднее </a:t>
          </a:r>
          <a:r>
            <a:rPr lang="ru-RU" sz="1800" b="1" u="sng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45 дней с даты регистрации </a:t>
          </a:r>
          <a:r>
            <a:rPr lang="ru-RU" sz="1800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заявления об аттестации эксперта</a:t>
          </a:r>
          <a:endParaRPr lang="ru-RU" sz="1800" dirty="0">
            <a:solidFill>
              <a:srgbClr val="000000"/>
            </a:solidFill>
            <a:latin typeface="Liberation Serif" panose="02020603050405020304" pitchFamily="18" charset="0"/>
            <a:ea typeface="Liberation Serif" panose="02020603050405020304" pitchFamily="18" charset="0"/>
            <a:cs typeface="Liberation Serif" panose="02020603050405020304" pitchFamily="18" charset="0"/>
          </a:endParaRPr>
        </a:p>
      </dgm:t>
    </dgm:pt>
    <dgm:pt modelId="{6A55C66B-D8C9-4137-B271-283EE8FF7848}" type="parTrans" cxnId="{7E7B9867-0858-4F5A-930E-2FAC64065D9D}">
      <dgm:prSet/>
      <dgm:spPr/>
      <dgm:t>
        <a:bodyPr/>
        <a:lstStyle/>
        <a:p>
          <a:endParaRPr lang="ru-RU"/>
        </a:p>
      </dgm:t>
    </dgm:pt>
    <dgm:pt modelId="{34C5CB4F-0387-4AD5-87D7-4EA100CB913D}" type="sibTrans" cxnId="{7E7B9867-0858-4F5A-930E-2FAC64065D9D}">
      <dgm:prSet/>
      <dgm:spPr/>
      <dgm:t>
        <a:bodyPr/>
        <a:lstStyle/>
        <a:p>
          <a:endParaRPr lang="ru-RU"/>
        </a:p>
      </dgm:t>
    </dgm:pt>
    <dgm:pt modelId="{41C87355-D132-4AD1-BA98-8B90AEF99946}">
      <dgm:prSet phldrT="[Текст]" custT="1"/>
      <dgm:spPr>
        <a:solidFill>
          <a:srgbClr val="FDFDFD"/>
        </a:solidFill>
      </dgm:spPr>
      <dgm:t>
        <a:bodyPr/>
        <a:lstStyle/>
        <a:p>
          <a:r>
            <a:rPr lang="ru-RU" sz="1800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Не позднее </a:t>
          </a:r>
          <a:r>
            <a:rPr lang="ru-RU" sz="1800" b="1" u="sng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10 рабочих дней </a:t>
          </a:r>
          <a:r>
            <a:rPr lang="ru-RU" sz="1800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Министерство уведомляет заявителей о месте, дате и времени проведения квалификационного экзамена</a:t>
          </a:r>
          <a:endParaRPr lang="ru-RU" sz="1800" dirty="0">
            <a:solidFill>
              <a:srgbClr val="000000"/>
            </a:solidFill>
            <a:latin typeface="Liberation Serif" panose="02020603050405020304" pitchFamily="18" charset="0"/>
            <a:ea typeface="Liberation Serif" panose="02020603050405020304" pitchFamily="18" charset="0"/>
            <a:cs typeface="Liberation Serif" panose="02020603050405020304" pitchFamily="18" charset="0"/>
          </a:endParaRPr>
        </a:p>
      </dgm:t>
    </dgm:pt>
    <dgm:pt modelId="{01AEEA70-D3A9-4B17-97F0-E306DBFEAE0B}" type="parTrans" cxnId="{57C07366-16BE-47A8-B32A-567CC099AE74}">
      <dgm:prSet/>
      <dgm:spPr/>
      <dgm:t>
        <a:bodyPr/>
        <a:lstStyle/>
        <a:p>
          <a:endParaRPr lang="ru-RU"/>
        </a:p>
      </dgm:t>
    </dgm:pt>
    <dgm:pt modelId="{503A14F9-8C26-4275-ADDC-F6E3AA789E85}" type="sibTrans" cxnId="{57C07366-16BE-47A8-B32A-567CC099AE74}">
      <dgm:prSet/>
      <dgm:spPr/>
      <dgm:t>
        <a:bodyPr/>
        <a:lstStyle/>
        <a:p>
          <a:endParaRPr lang="ru-RU"/>
        </a:p>
      </dgm:t>
    </dgm:pt>
    <dgm:pt modelId="{36D41621-9279-4E5F-8143-754CEFC45790}">
      <dgm:prSet custT="1"/>
      <dgm:spPr>
        <a:solidFill>
          <a:srgbClr val="FDFDFD"/>
        </a:solidFill>
      </dgm:spPr>
      <dgm:t>
        <a:bodyPr/>
        <a:lstStyle/>
        <a:p>
          <a:r>
            <a:rPr lang="ru-RU" sz="1800" b="1" u="sng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Квалификационный экзамен состоит из</a:t>
          </a:r>
          <a:r>
            <a:rPr lang="en-US" sz="1800" b="1" u="sng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:</a:t>
          </a:r>
          <a:endParaRPr lang="ru-RU" sz="1800" b="1" u="sng" dirty="0" smtClean="0">
            <a:solidFill>
              <a:srgbClr val="000000"/>
            </a:solidFill>
            <a:latin typeface="Liberation Serif" panose="02020603050405020304" pitchFamily="18" charset="0"/>
            <a:ea typeface="Liberation Serif" panose="02020603050405020304" pitchFamily="18" charset="0"/>
            <a:cs typeface="Liberation Serif" panose="02020603050405020304" pitchFamily="18" charset="0"/>
          </a:endParaRPr>
        </a:p>
        <a:p>
          <a:r>
            <a:rPr lang="ru-RU" sz="1800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1)письменной части (включает не более 3- х вопросов)</a:t>
          </a:r>
          <a:r>
            <a:rPr lang="en-US" sz="1800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;</a:t>
          </a:r>
        </a:p>
        <a:p>
          <a:r>
            <a:rPr lang="ru-RU" sz="1800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2) устного собеседования (включает не более 4-х вопросов)</a:t>
          </a:r>
          <a:endParaRPr lang="ru-RU" sz="1800" dirty="0">
            <a:solidFill>
              <a:srgbClr val="000000"/>
            </a:solidFill>
            <a:latin typeface="Liberation Serif" panose="02020603050405020304" pitchFamily="18" charset="0"/>
            <a:ea typeface="Liberation Serif" panose="02020603050405020304" pitchFamily="18" charset="0"/>
            <a:cs typeface="Liberation Serif" panose="02020603050405020304" pitchFamily="18" charset="0"/>
          </a:endParaRPr>
        </a:p>
      </dgm:t>
    </dgm:pt>
    <dgm:pt modelId="{6F133DB5-B70B-415A-8E2B-C70A4C650B9F}" type="parTrans" cxnId="{AEC4D95E-200E-40F9-98EF-50D76B6B6A97}">
      <dgm:prSet/>
      <dgm:spPr/>
      <dgm:t>
        <a:bodyPr/>
        <a:lstStyle/>
        <a:p>
          <a:endParaRPr lang="ru-RU"/>
        </a:p>
      </dgm:t>
    </dgm:pt>
    <dgm:pt modelId="{11B4C4AD-B797-4394-AB2E-DD24A862F33C}" type="sibTrans" cxnId="{AEC4D95E-200E-40F9-98EF-50D76B6B6A97}">
      <dgm:prSet/>
      <dgm:spPr/>
      <dgm:t>
        <a:bodyPr/>
        <a:lstStyle/>
        <a:p>
          <a:endParaRPr lang="ru-RU"/>
        </a:p>
      </dgm:t>
    </dgm:pt>
    <dgm:pt modelId="{2BED4AAD-273E-4583-89C4-4CD960C1E42D}">
      <dgm:prSet custT="1"/>
      <dgm:spPr>
        <a:solidFill>
          <a:srgbClr val="FDFDFD"/>
        </a:solidFill>
      </dgm:spPr>
      <dgm:t>
        <a:bodyPr/>
        <a:lstStyle/>
        <a:p>
          <a:r>
            <a:rPr lang="ru-RU" sz="1800" b="1" u="sng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По итогам </a:t>
          </a:r>
          <a:r>
            <a:rPr lang="ru-RU" sz="1800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квалификационного экзамена принимается </a:t>
          </a:r>
          <a:r>
            <a:rPr lang="ru-RU" sz="1800" b="1" u="sng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решение о</a:t>
          </a:r>
          <a:r>
            <a:rPr lang="en-US" sz="1800" b="1" u="sng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:</a:t>
          </a:r>
        </a:p>
        <a:p>
          <a:r>
            <a:rPr lang="en-US" sz="1800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1) c</a:t>
          </a:r>
          <a:r>
            <a:rPr lang="ru-RU" sz="1800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соответствии заявителя критериям аттестации</a:t>
          </a:r>
          <a:r>
            <a:rPr lang="en-US" sz="1800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;</a:t>
          </a:r>
        </a:p>
        <a:p>
          <a:r>
            <a:rPr lang="en-US" sz="1800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2) </a:t>
          </a:r>
          <a:r>
            <a:rPr lang="ru-RU" sz="1800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несоответствии заявителя критериям аттестации</a:t>
          </a:r>
          <a:endParaRPr lang="ru-RU" sz="1800" dirty="0">
            <a:solidFill>
              <a:srgbClr val="000000"/>
            </a:solidFill>
            <a:latin typeface="Liberation Serif" panose="02020603050405020304" pitchFamily="18" charset="0"/>
            <a:ea typeface="Liberation Serif" panose="02020603050405020304" pitchFamily="18" charset="0"/>
            <a:cs typeface="Liberation Serif" panose="02020603050405020304" pitchFamily="18" charset="0"/>
          </a:endParaRPr>
        </a:p>
      </dgm:t>
    </dgm:pt>
    <dgm:pt modelId="{16A0B5F0-4BB0-4EC9-94E5-04C4F733A0DC}" type="parTrans" cxnId="{FE88D31F-D59C-4D2F-94B8-2B866D68CFEC}">
      <dgm:prSet/>
      <dgm:spPr/>
      <dgm:t>
        <a:bodyPr/>
        <a:lstStyle/>
        <a:p>
          <a:endParaRPr lang="ru-RU"/>
        </a:p>
      </dgm:t>
    </dgm:pt>
    <dgm:pt modelId="{E6DFCC6A-FCD1-4817-ACCA-7DAC0555BA14}" type="sibTrans" cxnId="{FE88D31F-D59C-4D2F-94B8-2B866D68CFEC}">
      <dgm:prSet/>
      <dgm:spPr/>
      <dgm:t>
        <a:bodyPr/>
        <a:lstStyle/>
        <a:p>
          <a:endParaRPr lang="ru-RU"/>
        </a:p>
      </dgm:t>
    </dgm:pt>
    <dgm:pt modelId="{0D10046F-3564-46BA-9032-0CB5F835C173}">
      <dgm:prSet phldrT="[Текст]" custT="1"/>
      <dgm:spPr>
        <a:solidFill>
          <a:srgbClr val="FDFDFD"/>
        </a:solidFill>
      </dgm:spPr>
      <dgm:t>
        <a:bodyPr/>
        <a:lstStyle/>
        <a:p>
          <a:r>
            <a:rPr lang="ru-RU" sz="1800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Заявитель вправе в течение </a:t>
          </a:r>
          <a:r>
            <a:rPr lang="ru-RU" sz="1800" b="1" u="sng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3 рабочих дней </a:t>
          </a:r>
          <a:r>
            <a:rPr lang="ru-RU" sz="1800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направить в Министерство заявление об</a:t>
          </a:r>
          <a:r>
            <a:rPr lang="en-US" sz="1800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:</a:t>
          </a:r>
        </a:p>
        <a:p>
          <a:r>
            <a:rPr lang="en-US" sz="1800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1) </a:t>
          </a:r>
          <a:r>
            <a:rPr lang="ru-RU" sz="1800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изменении даты проведения квалификационного экзамена</a:t>
          </a:r>
          <a:r>
            <a:rPr lang="en-US" sz="1800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;</a:t>
          </a:r>
        </a:p>
        <a:p>
          <a:r>
            <a:rPr lang="en-US" sz="1800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2) </a:t>
          </a:r>
          <a:r>
            <a:rPr lang="ru-RU" sz="1800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о предоставлении возможности участия в дистанционной форме</a:t>
          </a:r>
          <a:endParaRPr lang="ru-RU" sz="1800" dirty="0">
            <a:solidFill>
              <a:srgbClr val="000000"/>
            </a:solidFill>
            <a:latin typeface="Liberation Serif" panose="02020603050405020304" pitchFamily="18" charset="0"/>
            <a:ea typeface="Liberation Serif" panose="02020603050405020304" pitchFamily="18" charset="0"/>
            <a:cs typeface="Liberation Serif" panose="02020603050405020304" pitchFamily="18" charset="0"/>
          </a:endParaRPr>
        </a:p>
      </dgm:t>
    </dgm:pt>
    <dgm:pt modelId="{F378B53F-F596-49EE-8D5C-CD693133E84E}" type="sibTrans" cxnId="{B98BD26F-D48D-494F-89FB-FC66091957CD}">
      <dgm:prSet/>
      <dgm:spPr/>
      <dgm:t>
        <a:bodyPr/>
        <a:lstStyle/>
        <a:p>
          <a:endParaRPr lang="ru-RU"/>
        </a:p>
      </dgm:t>
    </dgm:pt>
    <dgm:pt modelId="{799AF1C2-3886-4522-9FC4-114E76B129D9}" type="parTrans" cxnId="{B98BD26F-D48D-494F-89FB-FC66091957CD}">
      <dgm:prSet/>
      <dgm:spPr/>
      <dgm:t>
        <a:bodyPr/>
        <a:lstStyle/>
        <a:p>
          <a:endParaRPr lang="ru-RU"/>
        </a:p>
      </dgm:t>
    </dgm:pt>
    <dgm:pt modelId="{0A0EF6A5-4331-4D23-817D-671D51AC0E73}" type="pres">
      <dgm:prSet presAssocID="{774CAD2B-A702-496A-A15A-FFBF1335092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E864369-AD6D-4D4E-AE97-2FFED5560104}" type="pres">
      <dgm:prSet presAssocID="{8D4BD30B-E953-4403-8F26-4C10CB194134}" presName="parentLin" presStyleCnt="0"/>
      <dgm:spPr/>
    </dgm:pt>
    <dgm:pt modelId="{F94DE758-60B0-467C-B816-10CA63FF1F3E}" type="pres">
      <dgm:prSet presAssocID="{8D4BD30B-E953-4403-8F26-4C10CB194134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133F5F69-7D2A-472E-8F87-965B3B44AC92}" type="pres">
      <dgm:prSet presAssocID="{8D4BD30B-E953-4403-8F26-4C10CB194134}" presName="parentText" presStyleLbl="node1" presStyleIdx="0" presStyleCnt="5" custScaleX="136321" custScaleY="175684" custLinFactNeighborX="-6913" custLinFactNeighborY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2B5370-50A1-4E8D-9771-2223FD02886D}" type="pres">
      <dgm:prSet presAssocID="{8D4BD30B-E953-4403-8F26-4C10CB194134}" presName="negativeSpace" presStyleCnt="0"/>
      <dgm:spPr/>
    </dgm:pt>
    <dgm:pt modelId="{B52E231F-A2D2-4FFC-992A-0A2998F3BAE1}" type="pres">
      <dgm:prSet presAssocID="{8D4BD30B-E953-4403-8F26-4C10CB194134}" presName="childText" presStyleLbl="conFgAcc1" presStyleIdx="0" presStyleCnt="5">
        <dgm:presLayoutVars>
          <dgm:bulletEnabled val="1"/>
        </dgm:presLayoutVars>
      </dgm:prSet>
      <dgm:spPr>
        <a:noFill/>
        <a:ln>
          <a:solidFill>
            <a:srgbClr val="000000"/>
          </a:solidFill>
        </a:ln>
      </dgm:spPr>
    </dgm:pt>
    <dgm:pt modelId="{1D262FD9-FDAB-431C-A9E8-92E85F687941}" type="pres">
      <dgm:prSet presAssocID="{34C5CB4F-0387-4AD5-87D7-4EA100CB913D}" presName="spaceBetweenRectangles" presStyleCnt="0"/>
      <dgm:spPr/>
    </dgm:pt>
    <dgm:pt modelId="{ED5706BF-655E-4E79-B770-E69E061EF097}" type="pres">
      <dgm:prSet presAssocID="{41C87355-D132-4AD1-BA98-8B90AEF99946}" presName="parentLin" presStyleCnt="0"/>
      <dgm:spPr/>
    </dgm:pt>
    <dgm:pt modelId="{4B4ABBF2-7739-4800-8861-4ADE9113AD51}" type="pres">
      <dgm:prSet presAssocID="{41C87355-D132-4AD1-BA98-8B90AEF99946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DBCA84B4-1C3C-45C4-9AC2-C189329339B7}" type="pres">
      <dgm:prSet presAssocID="{41C87355-D132-4AD1-BA98-8B90AEF99946}" presName="parentText" presStyleLbl="node1" presStyleIdx="1" presStyleCnt="5" custScaleX="142857" custScaleY="206714" custLinFactNeighborX="321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E90B9E-0991-4737-9B86-6677DFC7AA51}" type="pres">
      <dgm:prSet presAssocID="{41C87355-D132-4AD1-BA98-8B90AEF99946}" presName="negativeSpace" presStyleCnt="0"/>
      <dgm:spPr/>
    </dgm:pt>
    <dgm:pt modelId="{1D59DBCA-FA75-42A9-B021-3953109A7993}" type="pres">
      <dgm:prSet presAssocID="{41C87355-D132-4AD1-BA98-8B90AEF99946}" presName="childText" presStyleLbl="conFgAcc1" presStyleIdx="1" presStyleCnt="5">
        <dgm:presLayoutVars>
          <dgm:bulletEnabled val="1"/>
        </dgm:presLayoutVars>
      </dgm:prSet>
      <dgm:spPr>
        <a:noFill/>
        <a:ln>
          <a:solidFill>
            <a:srgbClr val="000000"/>
          </a:solidFill>
        </a:ln>
      </dgm:spPr>
    </dgm:pt>
    <dgm:pt modelId="{31181FD9-D144-432A-BFCE-FA8C92EEBA52}" type="pres">
      <dgm:prSet presAssocID="{503A14F9-8C26-4275-ADDC-F6E3AA789E85}" presName="spaceBetweenRectangles" presStyleCnt="0"/>
      <dgm:spPr/>
    </dgm:pt>
    <dgm:pt modelId="{0662DCB2-E4B2-4C3F-8FC7-1363F2DE843E}" type="pres">
      <dgm:prSet presAssocID="{0D10046F-3564-46BA-9032-0CB5F835C173}" presName="parentLin" presStyleCnt="0"/>
      <dgm:spPr/>
    </dgm:pt>
    <dgm:pt modelId="{DD1F008B-8F72-4FAF-87F1-77B7419FAB83}" type="pres">
      <dgm:prSet presAssocID="{0D10046F-3564-46BA-9032-0CB5F835C173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D83C5B44-D675-4F7E-ADAF-F7A674235ACD}" type="pres">
      <dgm:prSet presAssocID="{0D10046F-3564-46BA-9032-0CB5F835C173}" presName="parentText" presStyleLbl="node1" presStyleIdx="2" presStyleCnt="5" custScaleX="139861" custScaleY="235304" custLinFactNeighborX="-6913" custLinFactNeighborY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6334BC-78EA-4852-A558-84BEAAA6A7CF}" type="pres">
      <dgm:prSet presAssocID="{0D10046F-3564-46BA-9032-0CB5F835C173}" presName="negativeSpace" presStyleCnt="0"/>
      <dgm:spPr/>
    </dgm:pt>
    <dgm:pt modelId="{884E5AFD-FCF1-4F5B-97F4-EF61672494FE}" type="pres">
      <dgm:prSet presAssocID="{0D10046F-3564-46BA-9032-0CB5F835C173}" presName="childText" presStyleLbl="conFgAcc1" presStyleIdx="2" presStyleCnt="5">
        <dgm:presLayoutVars>
          <dgm:bulletEnabled val="1"/>
        </dgm:presLayoutVars>
      </dgm:prSet>
      <dgm:spPr>
        <a:noFill/>
        <a:ln>
          <a:solidFill>
            <a:srgbClr val="000000"/>
          </a:solidFill>
        </a:ln>
      </dgm:spPr>
    </dgm:pt>
    <dgm:pt modelId="{3BB9C16C-A694-427D-AFC4-6320BFFF4A03}" type="pres">
      <dgm:prSet presAssocID="{F378B53F-F596-49EE-8D5C-CD693133E84E}" presName="spaceBetweenRectangles" presStyleCnt="0"/>
      <dgm:spPr/>
    </dgm:pt>
    <dgm:pt modelId="{77AC4B00-23B1-49B9-8301-5ADE111EDC67}" type="pres">
      <dgm:prSet presAssocID="{36D41621-9279-4E5F-8143-754CEFC45790}" presName="parentLin" presStyleCnt="0"/>
      <dgm:spPr/>
    </dgm:pt>
    <dgm:pt modelId="{375F93AB-C75E-4C78-880D-0E71F5A5CCA0}" type="pres">
      <dgm:prSet presAssocID="{36D41621-9279-4E5F-8143-754CEFC45790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A9C6360D-94DD-4BF4-B183-F69C8AB3F0A8}" type="pres">
      <dgm:prSet presAssocID="{36D41621-9279-4E5F-8143-754CEFC45790}" presName="parentText" presStyleLbl="node1" presStyleIdx="3" presStyleCnt="5" custScaleX="142516" custScaleY="187060" custLinFactNeighborX="-9942" custLinFactNeighborY="1239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F4D2AF-4C3F-4665-BF44-4671002B001B}" type="pres">
      <dgm:prSet presAssocID="{36D41621-9279-4E5F-8143-754CEFC45790}" presName="negativeSpace" presStyleCnt="0"/>
      <dgm:spPr/>
    </dgm:pt>
    <dgm:pt modelId="{705E780C-8A9D-447E-BDCA-99C8C3531253}" type="pres">
      <dgm:prSet presAssocID="{36D41621-9279-4E5F-8143-754CEFC45790}" presName="childText" presStyleLbl="conFgAcc1" presStyleIdx="3" presStyleCnt="5">
        <dgm:presLayoutVars>
          <dgm:bulletEnabled val="1"/>
        </dgm:presLayoutVars>
      </dgm:prSet>
      <dgm:spPr>
        <a:noFill/>
        <a:ln>
          <a:solidFill>
            <a:srgbClr val="000000"/>
          </a:solidFill>
        </a:ln>
      </dgm:spPr>
    </dgm:pt>
    <dgm:pt modelId="{9A6E6894-81B9-461B-8976-E8605604B6AF}" type="pres">
      <dgm:prSet presAssocID="{11B4C4AD-B797-4394-AB2E-DD24A862F33C}" presName="spaceBetweenRectangles" presStyleCnt="0"/>
      <dgm:spPr/>
    </dgm:pt>
    <dgm:pt modelId="{B4D52912-41FF-453A-9EEA-D9F001D7F08A}" type="pres">
      <dgm:prSet presAssocID="{2BED4AAD-273E-4583-89C4-4CD960C1E42D}" presName="parentLin" presStyleCnt="0"/>
      <dgm:spPr/>
    </dgm:pt>
    <dgm:pt modelId="{DDC6E661-38E0-46A9-B72B-C0CE6DC43276}" type="pres">
      <dgm:prSet presAssocID="{2BED4AAD-273E-4583-89C4-4CD960C1E42D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2EA231C7-DED9-40DE-BC5E-C6DC571AB9F3}" type="pres">
      <dgm:prSet presAssocID="{2BED4AAD-273E-4583-89C4-4CD960C1E42D}" presName="parentText" presStyleLbl="node1" presStyleIdx="4" presStyleCnt="5" custScaleX="139293" custScaleY="242637" custLinFactNeighborX="-8896" custLinFactNeighborY="3160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2E3FD6-6748-4899-848D-3BC4FD130A96}" type="pres">
      <dgm:prSet presAssocID="{2BED4AAD-273E-4583-89C4-4CD960C1E42D}" presName="negativeSpace" presStyleCnt="0"/>
      <dgm:spPr/>
    </dgm:pt>
    <dgm:pt modelId="{30FFCFA0-038F-44F2-92E5-EDCBB32BCB3C}" type="pres">
      <dgm:prSet presAssocID="{2BED4AAD-273E-4583-89C4-4CD960C1E42D}" presName="childText" presStyleLbl="conFgAcc1" presStyleIdx="4" presStyleCnt="5">
        <dgm:presLayoutVars>
          <dgm:bulletEnabled val="1"/>
        </dgm:presLayoutVars>
      </dgm:prSet>
      <dgm:spPr>
        <a:noFill/>
        <a:ln>
          <a:solidFill>
            <a:srgbClr val="000000"/>
          </a:solidFill>
        </a:ln>
      </dgm:spPr>
    </dgm:pt>
  </dgm:ptLst>
  <dgm:cxnLst>
    <dgm:cxn modelId="{9294BFD2-57AE-42E9-AA15-B2BB929679B0}" type="presOf" srcId="{41C87355-D132-4AD1-BA98-8B90AEF99946}" destId="{4B4ABBF2-7739-4800-8861-4ADE9113AD51}" srcOrd="0" destOrd="0" presId="urn:microsoft.com/office/officeart/2005/8/layout/list1"/>
    <dgm:cxn modelId="{C659DB48-1D33-4D9D-8C86-C8B46BAD77DA}" type="presOf" srcId="{36D41621-9279-4E5F-8143-754CEFC45790}" destId="{A9C6360D-94DD-4BF4-B183-F69C8AB3F0A8}" srcOrd="1" destOrd="0" presId="urn:microsoft.com/office/officeart/2005/8/layout/list1"/>
    <dgm:cxn modelId="{AEC4D95E-200E-40F9-98EF-50D76B6B6A97}" srcId="{774CAD2B-A702-496A-A15A-FFBF1335092C}" destId="{36D41621-9279-4E5F-8143-754CEFC45790}" srcOrd="3" destOrd="0" parTransId="{6F133DB5-B70B-415A-8E2B-C70A4C650B9F}" sibTransId="{11B4C4AD-B797-4394-AB2E-DD24A862F33C}"/>
    <dgm:cxn modelId="{FF299853-C6E4-4597-9AA1-D4E3005053A5}" type="presOf" srcId="{774CAD2B-A702-496A-A15A-FFBF1335092C}" destId="{0A0EF6A5-4331-4D23-817D-671D51AC0E73}" srcOrd="0" destOrd="0" presId="urn:microsoft.com/office/officeart/2005/8/layout/list1"/>
    <dgm:cxn modelId="{57C07366-16BE-47A8-B32A-567CC099AE74}" srcId="{774CAD2B-A702-496A-A15A-FFBF1335092C}" destId="{41C87355-D132-4AD1-BA98-8B90AEF99946}" srcOrd="1" destOrd="0" parTransId="{01AEEA70-D3A9-4B17-97F0-E306DBFEAE0B}" sibTransId="{503A14F9-8C26-4275-ADDC-F6E3AA789E85}"/>
    <dgm:cxn modelId="{C2D93451-9FF4-46A6-A512-1AEA6CE65F5E}" type="presOf" srcId="{2BED4AAD-273E-4583-89C4-4CD960C1E42D}" destId="{DDC6E661-38E0-46A9-B72B-C0CE6DC43276}" srcOrd="0" destOrd="0" presId="urn:microsoft.com/office/officeart/2005/8/layout/list1"/>
    <dgm:cxn modelId="{FE88D31F-D59C-4D2F-94B8-2B866D68CFEC}" srcId="{774CAD2B-A702-496A-A15A-FFBF1335092C}" destId="{2BED4AAD-273E-4583-89C4-4CD960C1E42D}" srcOrd="4" destOrd="0" parTransId="{16A0B5F0-4BB0-4EC9-94E5-04C4F733A0DC}" sibTransId="{E6DFCC6A-FCD1-4817-ACCA-7DAC0555BA14}"/>
    <dgm:cxn modelId="{6D58940C-A319-4369-993D-61E66886F27E}" type="presOf" srcId="{36D41621-9279-4E5F-8143-754CEFC45790}" destId="{375F93AB-C75E-4C78-880D-0E71F5A5CCA0}" srcOrd="0" destOrd="0" presId="urn:microsoft.com/office/officeart/2005/8/layout/list1"/>
    <dgm:cxn modelId="{A933900C-6D4B-4A84-B8D9-D9B8A2DE8139}" type="presOf" srcId="{2BED4AAD-273E-4583-89C4-4CD960C1E42D}" destId="{2EA231C7-DED9-40DE-BC5E-C6DC571AB9F3}" srcOrd="1" destOrd="0" presId="urn:microsoft.com/office/officeart/2005/8/layout/list1"/>
    <dgm:cxn modelId="{3048609D-758E-48C2-A3E9-05D49739202B}" type="presOf" srcId="{8D4BD30B-E953-4403-8F26-4C10CB194134}" destId="{F94DE758-60B0-467C-B816-10CA63FF1F3E}" srcOrd="0" destOrd="0" presId="urn:microsoft.com/office/officeart/2005/8/layout/list1"/>
    <dgm:cxn modelId="{7E7B9867-0858-4F5A-930E-2FAC64065D9D}" srcId="{774CAD2B-A702-496A-A15A-FFBF1335092C}" destId="{8D4BD30B-E953-4403-8F26-4C10CB194134}" srcOrd="0" destOrd="0" parTransId="{6A55C66B-D8C9-4137-B271-283EE8FF7848}" sibTransId="{34C5CB4F-0387-4AD5-87D7-4EA100CB913D}"/>
    <dgm:cxn modelId="{511D0207-99E3-45E9-B8D1-D56AD52D1C65}" type="presOf" srcId="{0D10046F-3564-46BA-9032-0CB5F835C173}" destId="{DD1F008B-8F72-4FAF-87F1-77B7419FAB83}" srcOrd="0" destOrd="0" presId="urn:microsoft.com/office/officeart/2005/8/layout/list1"/>
    <dgm:cxn modelId="{78D4B00A-69FB-4EA4-9712-9C7027AC06E2}" type="presOf" srcId="{41C87355-D132-4AD1-BA98-8B90AEF99946}" destId="{DBCA84B4-1C3C-45C4-9AC2-C189329339B7}" srcOrd="1" destOrd="0" presId="urn:microsoft.com/office/officeart/2005/8/layout/list1"/>
    <dgm:cxn modelId="{B98BD26F-D48D-494F-89FB-FC66091957CD}" srcId="{774CAD2B-A702-496A-A15A-FFBF1335092C}" destId="{0D10046F-3564-46BA-9032-0CB5F835C173}" srcOrd="2" destOrd="0" parTransId="{799AF1C2-3886-4522-9FC4-114E76B129D9}" sibTransId="{F378B53F-F596-49EE-8D5C-CD693133E84E}"/>
    <dgm:cxn modelId="{D2C5DFCC-E78F-4177-9784-BC2EB05656B4}" type="presOf" srcId="{8D4BD30B-E953-4403-8F26-4C10CB194134}" destId="{133F5F69-7D2A-472E-8F87-965B3B44AC92}" srcOrd="1" destOrd="0" presId="urn:microsoft.com/office/officeart/2005/8/layout/list1"/>
    <dgm:cxn modelId="{D3296E96-68A5-4512-9A61-6C1C403054AF}" type="presOf" srcId="{0D10046F-3564-46BA-9032-0CB5F835C173}" destId="{D83C5B44-D675-4F7E-ADAF-F7A674235ACD}" srcOrd="1" destOrd="0" presId="urn:microsoft.com/office/officeart/2005/8/layout/list1"/>
    <dgm:cxn modelId="{DA848F69-F38D-4EC1-8994-B152D86E1F61}" type="presParOf" srcId="{0A0EF6A5-4331-4D23-817D-671D51AC0E73}" destId="{AE864369-AD6D-4D4E-AE97-2FFED5560104}" srcOrd="0" destOrd="0" presId="urn:microsoft.com/office/officeart/2005/8/layout/list1"/>
    <dgm:cxn modelId="{37436B17-FEDB-48B4-A49F-A1ACB08B8E16}" type="presParOf" srcId="{AE864369-AD6D-4D4E-AE97-2FFED5560104}" destId="{F94DE758-60B0-467C-B816-10CA63FF1F3E}" srcOrd="0" destOrd="0" presId="urn:microsoft.com/office/officeart/2005/8/layout/list1"/>
    <dgm:cxn modelId="{00CA4894-7CDA-4168-B0CB-EACDF7AC4F76}" type="presParOf" srcId="{AE864369-AD6D-4D4E-AE97-2FFED5560104}" destId="{133F5F69-7D2A-472E-8F87-965B3B44AC92}" srcOrd="1" destOrd="0" presId="urn:microsoft.com/office/officeart/2005/8/layout/list1"/>
    <dgm:cxn modelId="{B4F3039F-EF8F-4778-87EC-9502B182FE6C}" type="presParOf" srcId="{0A0EF6A5-4331-4D23-817D-671D51AC0E73}" destId="{9D2B5370-50A1-4E8D-9771-2223FD02886D}" srcOrd="1" destOrd="0" presId="urn:microsoft.com/office/officeart/2005/8/layout/list1"/>
    <dgm:cxn modelId="{D4354650-9F84-47F4-95C6-3407B7103FE7}" type="presParOf" srcId="{0A0EF6A5-4331-4D23-817D-671D51AC0E73}" destId="{B52E231F-A2D2-4FFC-992A-0A2998F3BAE1}" srcOrd="2" destOrd="0" presId="urn:microsoft.com/office/officeart/2005/8/layout/list1"/>
    <dgm:cxn modelId="{61B84D68-C9D9-4455-85B3-9F7C1239C524}" type="presParOf" srcId="{0A0EF6A5-4331-4D23-817D-671D51AC0E73}" destId="{1D262FD9-FDAB-431C-A9E8-92E85F687941}" srcOrd="3" destOrd="0" presId="urn:microsoft.com/office/officeart/2005/8/layout/list1"/>
    <dgm:cxn modelId="{7A914F29-07BB-4BCB-959B-0D2C55C2806F}" type="presParOf" srcId="{0A0EF6A5-4331-4D23-817D-671D51AC0E73}" destId="{ED5706BF-655E-4E79-B770-E69E061EF097}" srcOrd="4" destOrd="0" presId="urn:microsoft.com/office/officeart/2005/8/layout/list1"/>
    <dgm:cxn modelId="{9F8D61C1-18F7-4A56-8181-AEFBF9BC6D25}" type="presParOf" srcId="{ED5706BF-655E-4E79-B770-E69E061EF097}" destId="{4B4ABBF2-7739-4800-8861-4ADE9113AD51}" srcOrd="0" destOrd="0" presId="urn:microsoft.com/office/officeart/2005/8/layout/list1"/>
    <dgm:cxn modelId="{7DD0EF11-76A6-4BA9-87F0-6C4E9D11ECDC}" type="presParOf" srcId="{ED5706BF-655E-4E79-B770-E69E061EF097}" destId="{DBCA84B4-1C3C-45C4-9AC2-C189329339B7}" srcOrd="1" destOrd="0" presId="urn:microsoft.com/office/officeart/2005/8/layout/list1"/>
    <dgm:cxn modelId="{8C7BD375-C0E8-4605-B917-23609E4DF722}" type="presParOf" srcId="{0A0EF6A5-4331-4D23-817D-671D51AC0E73}" destId="{B3E90B9E-0991-4737-9B86-6677DFC7AA51}" srcOrd="5" destOrd="0" presId="urn:microsoft.com/office/officeart/2005/8/layout/list1"/>
    <dgm:cxn modelId="{1797FBEF-2250-466A-81BD-A6F5CA56F2F7}" type="presParOf" srcId="{0A0EF6A5-4331-4D23-817D-671D51AC0E73}" destId="{1D59DBCA-FA75-42A9-B021-3953109A7993}" srcOrd="6" destOrd="0" presId="urn:microsoft.com/office/officeart/2005/8/layout/list1"/>
    <dgm:cxn modelId="{AAA23E6A-B020-4A9D-B88A-013BE03DA37A}" type="presParOf" srcId="{0A0EF6A5-4331-4D23-817D-671D51AC0E73}" destId="{31181FD9-D144-432A-BFCE-FA8C92EEBA52}" srcOrd="7" destOrd="0" presId="urn:microsoft.com/office/officeart/2005/8/layout/list1"/>
    <dgm:cxn modelId="{CAEEF5AE-8446-4B6F-BD14-9D1C543E37B8}" type="presParOf" srcId="{0A0EF6A5-4331-4D23-817D-671D51AC0E73}" destId="{0662DCB2-E4B2-4C3F-8FC7-1363F2DE843E}" srcOrd="8" destOrd="0" presId="urn:microsoft.com/office/officeart/2005/8/layout/list1"/>
    <dgm:cxn modelId="{A699DB9F-B2F7-4F6F-AF27-FCE861DF801A}" type="presParOf" srcId="{0662DCB2-E4B2-4C3F-8FC7-1363F2DE843E}" destId="{DD1F008B-8F72-4FAF-87F1-77B7419FAB83}" srcOrd="0" destOrd="0" presId="urn:microsoft.com/office/officeart/2005/8/layout/list1"/>
    <dgm:cxn modelId="{62FB8B4C-D0CE-4707-B65D-24AF9303014E}" type="presParOf" srcId="{0662DCB2-E4B2-4C3F-8FC7-1363F2DE843E}" destId="{D83C5B44-D675-4F7E-ADAF-F7A674235ACD}" srcOrd="1" destOrd="0" presId="urn:microsoft.com/office/officeart/2005/8/layout/list1"/>
    <dgm:cxn modelId="{A1A4A368-E3A2-4533-A6D4-DBC75EF36DB3}" type="presParOf" srcId="{0A0EF6A5-4331-4D23-817D-671D51AC0E73}" destId="{F66334BC-78EA-4852-A558-84BEAAA6A7CF}" srcOrd="9" destOrd="0" presId="urn:microsoft.com/office/officeart/2005/8/layout/list1"/>
    <dgm:cxn modelId="{15FCC7CC-55A6-4AF1-8BF8-915E8C063CCC}" type="presParOf" srcId="{0A0EF6A5-4331-4D23-817D-671D51AC0E73}" destId="{884E5AFD-FCF1-4F5B-97F4-EF61672494FE}" srcOrd="10" destOrd="0" presId="urn:microsoft.com/office/officeart/2005/8/layout/list1"/>
    <dgm:cxn modelId="{F7165B50-60F4-432D-A014-0FBCE22EC265}" type="presParOf" srcId="{0A0EF6A5-4331-4D23-817D-671D51AC0E73}" destId="{3BB9C16C-A694-427D-AFC4-6320BFFF4A03}" srcOrd="11" destOrd="0" presId="urn:microsoft.com/office/officeart/2005/8/layout/list1"/>
    <dgm:cxn modelId="{1E2BF651-45A6-4A7F-9AC3-6CAA94006E44}" type="presParOf" srcId="{0A0EF6A5-4331-4D23-817D-671D51AC0E73}" destId="{77AC4B00-23B1-49B9-8301-5ADE111EDC67}" srcOrd="12" destOrd="0" presId="urn:microsoft.com/office/officeart/2005/8/layout/list1"/>
    <dgm:cxn modelId="{AAA7265C-47D5-4C74-A6D1-B63992BA975A}" type="presParOf" srcId="{77AC4B00-23B1-49B9-8301-5ADE111EDC67}" destId="{375F93AB-C75E-4C78-880D-0E71F5A5CCA0}" srcOrd="0" destOrd="0" presId="urn:microsoft.com/office/officeart/2005/8/layout/list1"/>
    <dgm:cxn modelId="{2EFF8861-F0DB-4889-8E27-5D4D763CEA6C}" type="presParOf" srcId="{77AC4B00-23B1-49B9-8301-5ADE111EDC67}" destId="{A9C6360D-94DD-4BF4-B183-F69C8AB3F0A8}" srcOrd="1" destOrd="0" presId="urn:microsoft.com/office/officeart/2005/8/layout/list1"/>
    <dgm:cxn modelId="{3742B450-A5EF-480B-9EC6-89A4F27DED24}" type="presParOf" srcId="{0A0EF6A5-4331-4D23-817D-671D51AC0E73}" destId="{90F4D2AF-4C3F-4665-BF44-4671002B001B}" srcOrd="13" destOrd="0" presId="urn:microsoft.com/office/officeart/2005/8/layout/list1"/>
    <dgm:cxn modelId="{3B4D6E0B-DAF9-4978-81A6-0FF69DBE965E}" type="presParOf" srcId="{0A0EF6A5-4331-4D23-817D-671D51AC0E73}" destId="{705E780C-8A9D-447E-BDCA-99C8C3531253}" srcOrd="14" destOrd="0" presId="urn:microsoft.com/office/officeart/2005/8/layout/list1"/>
    <dgm:cxn modelId="{C9B2C7B9-0824-4ADA-932F-A15921BAD273}" type="presParOf" srcId="{0A0EF6A5-4331-4D23-817D-671D51AC0E73}" destId="{9A6E6894-81B9-461B-8976-E8605604B6AF}" srcOrd="15" destOrd="0" presId="urn:microsoft.com/office/officeart/2005/8/layout/list1"/>
    <dgm:cxn modelId="{0C1EE0E6-F488-4D81-BB52-8915E2AE15C7}" type="presParOf" srcId="{0A0EF6A5-4331-4D23-817D-671D51AC0E73}" destId="{B4D52912-41FF-453A-9EEA-D9F001D7F08A}" srcOrd="16" destOrd="0" presId="urn:microsoft.com/office/officeart/2005/8/layout/list1"/>
    <dgm:cxn modelId="{C0590F07-FC5A-46BC-BA8A-0A2D1EFBABEA}" type="presParOf" srcId="{B4D52912-41FF-453A-9EEA-D9F001D7F08A}" destId="{DDC6E661-38E0-46A9-B72B-C0CE6DC43276}" srcOrd="0" destOrd="0" presId="urn:microsoft.com/office/officeart/2005/8/layout/list1"/>
    <dgm:cxn modelId="{963769AA-4A68-4F51-9F19-BB5FDE3E799F}" type="presParOf" srcId="{B4D52912-41FF-453A-9EEA-D9F001D7F08A}" destId="{2EA231C7-DED9-40DE-BC5E-C6DC571AB9F3}" srcOrd="1" destOrd="0" presId="urn:microsoft.com/office/officeart/2005/8/layout/list1"/>
    <dgm:cxn modelId="{DE8D233C-578C-49A7-970A-BFD636706C6D}" type="presParOf" srcId="{0A0EF6A5-4331-4D23-817D-671D51AC0E73}" destId="{A62E3FD6-6748-4899-848D-3BC4FD130A96}" srcOrd="17" destOrd="0" presId="urn:microsoft.com/office/officeart/2005/8/layout/list1"/>
    <dgm:cxn modelId="{9D9CC328-F873-4FE2-A46C-A186E11F0DCF}" type="presParOf" srcId="{0A0EF6A5-4331-4D23-817D-671D51AC0E73}" destId="{30FFCFA0-038F-44F2-92E5-EDCBB32BCB3C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2E231F-A2D2-4FFC-992A-0A2998F3BAE1}">
      <dsp:nvSpPr>
        <dsp:cNvPr id="0" name=""/>
        <dsp:cNvSpPr/>
      </dsp:nvSpPr>
      <dsp:spPr>
        <a:xfrm>
          <a:off x="0" y="573696"/>
          <a:ext cx="10043885" cy="327600"/>
        </a:xfrm>
        <a:prstGeom prst="rect">
          <a:avLst/>
        </a:prstGeom>
        <a:noFill/>
        <a:ln w="9525" cap="flat" cmpd="sng" algn="ctr">
          <a:solidFill>
            <a:srgbClr val="000000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3F5F69-7D2A-472E-8F87-965B3B44AC92}">
      <dsp:nvSpPr>
        <dsp:cNvPr id="0" name=""/>
        <dsp:cNvSpPr/>
      </dsp:nvSpPr>
      <dsp:spPr>
        <a:xfrm>
          <a:off x="465194" y="91371"/>
          <a:ext cx="9537548" cy="674204"/>
        </a:xfrm>
        <a:prstGeom prst="roundRect">
          <a:avLst/>
        </a:prstGeom>
        <a:solidFill>
          <a:srgbClr val="FDFDFD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5744" tIns="0" rIns="265744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Квалификационный экзамен проводится не позднее </a:t>
          </a:r>
          <a:r>
            <a:rPr lang="ru-RU" sz="1800" b="1" u="sng" kern="1200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45 дней с даты регистрации </a:t>
          </a:r>
          <a:r>
            <a:rPr lang="ru-RU" sz="1800" kern="1200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заявления об аттестации эксперта</a:t>
          </a:r>
          <a:endParaRPr lang="ru-RU" sz="1800" kern="1200" dirty="0">
            <a:solidFill>
              <a:srgbClr val="000000"/>
            </a:solidFill>
            <a:latin typeface="Liberation Serif" panose="02020603050405020304" pitchFamily="18" charset="0"/>
            <a:ea typeface="Liberation Serif" panose="02020603050405020304" pitchFamily="18" charset="0"/>
            <a:cs typeface="Liberation Serif" panose="02020603050405020304" pitchFamily="18" charset="0"/>
          </a:endParaRPr>
        </a:p>
      </dsp:txBody>
      <dsp:txXfrm>
        <a:off x="498106" y="124283"/>
        <a:ext cx="9471724" cy="608380"/>
      </dsp:txXfrm>
    </dsp:sp>
    <dsp:sp modelId="{1D59DBCA-FA75-42A9-B021-3953109A7993}">
      <dsp:nvSpPr>
        <dsp:cNvPr id="0" name=""/>
        <dsp:cNvSpPr/>
      </dsp:nvSpPr>
      <dsp:spPr>
        <a:xfrm>
          <a:off x="0" y="1572901"/>
          <a:ext cx="10043885" cy="327600"/>
        </a:xfrm>
        <a:prstGeom prst="rect">
          <a:avLst/>
        </a:prstGeom>
        <a:noFill/>
        <a:ln w="9525" cap="flat" cmpd="sng" algn="ctr">
          <a:solidFill>
            <a:srgbClr val="000000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CA84B4-1C3C-45C4-9AC2-C189329339B7}">
      <dsp:nvSpPr>
        <dsp:cNvPr id="0" name=""/>
        <dsp:cNvSpPr/>
      </dsp:nvSpPr>
      <dsp:spPr>
        <a:xfrm>
          <a:off x="480625" y="971496"/>
          <a:ext cx="9563259" cy="793285"/>
        </a:xfrm>
        <a:prstGeom prst="roundRect">
          <a:avLst/>
        </a:prstGeom>
        <a:solidFill>
          <a:srgbClr val="FDFDFD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5744" tIns="0" rIns="265744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Не позднее </a:t>
          </a:r>
          <a:r>
            <a:rPr lang="ru-RU" sz="1800" b="1" u="sng" kern="1200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10 рабочих дней </a:t>
          </a:r>
          <a:r>
            <a:rPr lang="ru-RU" sz="1800" kern="1200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Министерство уведомляет заявителей о месте, дате и времени проведения квалификационного экзамена</a:t>
          </a:r>
          <a:endParaRPr lang="ru-RU" sz="1800" kern="1200" dirty="0">
            <a:solidFill>
              <a:srgbClr val="000000"/>
            </a:solidFill>
            <a:latin typeface="Liberation Serif" panose="02020603050405020304" pitchFamily="18" charset="0"/>
            <a:ea typeface="Liberation Serif" panose="02020603050405020304" pitchFamily="18" charset="0"/>
            <a:cs typeface="Liberation Serif" panose="02020603050405020304" pitchFamily="18" charset="0"/>
          </a:endParaRPr>
        </a:p>
      </dsp:txBody>
      <dsp:txXfrm>
        <a:off x="519350" y="1010221"/>
        <a:ext cx="9485809" cy="715835"/>
      </dsp:txXfrm>
    </dsp:sp>
    <dsp:sp modelId="{884E5AFD-FCF1-4F5B-97F4-EF61672494FE}">
      <dsp:nvSpPr>
        <dsp:cNvPr id="0" name=""/>
        <dsp:cNvSpPr/>
      </dsp:nvSpPr>
      <dsp:spPr>
        <a:xfrm>
          <a:off x="0" y="2681824"/>
          <a:ext cx="10043885" cy="327600"/>
        </a:xfrm>
        <a:prstGeom prst="rect">
          <a:avLst/>
        </a:prstGeom>
        <a:noFill/>
        <a:ln w="9525" cap="flat" cmpd="sng" algn="ctr">
          <a:solidFill>
            <a:srgbClr val="000000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3C5B44-D675-4F7E-ADAF-F7A674235ACD}">
      <dsp:nvSpPr>
        <dsp:cNvPr id="0" name=""/>
        <dsp:cNvSpPr/>
      </dsp:nvSpPr>
      <dsp:spPr>
        <a:xfrm>
          <a:off x="454238" y="1970701"/>
          <a:ext cx="9554754" cy="903002"/>
        </a:xfrm>
        <a:prstGeom prst="roundRect">
          <a:avLst/>
        </a:prstGeom>
        <a:solidFill>
          <a:srgbClr val="FDFDFD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5744" tIns="0" rIns="265744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Заявитель вправе в течение </a:t>
          </a:r>
          <a:r>
            <a:rPr lang="ru-RU" sz="1800" b="1" u="sng" kern="1200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3 рабочих дней </a:t>
          </a:r>
          <a:r>
            <a:rPr lang="ru-RU" sz="1800" kern="1200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направить в Министерство заявление об</a:t>
          </a:r>
          <a:r>
            <a:rPr lang="en-US" sz="1800" kern="1200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: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1) </a:t>
          </a:r>
          <a:r>
            <a:rPr lang="ru-RU" sz="1800" kern="1200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изменении даты проведения квалификационного экзамена</a:t>
          </a:r>
          <a:r>
            <a:rPr lang="en-US" sz="1800" kern="1200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;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2) </a:t>
          </a:r>
          <a:r>
            <a:rPr lang="ru-RU" sz="1800" kern="1200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о предоставлении возможности участия в дистанционной форме</a:t>
          </a:r>
          <a:endParaRPr lang="ru-RU" sz="1800" kern="1200" dirty="0">
            <a:solidFill>
              <a:srgbClr val="000000"/>
            </a:solidFill>
            <a:latin typeface="Liberation Serif" panose="02020603050405020304" pitchFamily="18" charset="0"/>
            <a:ea typeface="Liberation Serif" panose="02020603050405020304" pitchFamily="18" charset="0"/>
            <a:cs typeface="Liberation Serif" panose="02020603050405020304" pitchFamily="18" charset="0"/>
          </a:endParaRPr>
        </a:p>
      </dsp:txBody>
      <dsp:txXfrm>
        <a:off x="498319" y="2014782"/>
        <a:ext cx="9466592" cy="814840"/>
      </dsp:txXfrm>
    </dsp:sp>
    <dsp:sp modelId="{705E780C-8A9D-447E-BDCA-99C8C3531253}">
      <dsp:nvSpPr>
        <dsp:cNvPr id="0" name=""/>
        <dsp:cNvSpPr/>
      </dsp:nvSpPr>
      <dsp:spPr>
        <a:xfrm>
          <a:off x="0" y="3605605"/>
          <a:ext cx="10043885" cy="327600"/>
        </a:xfrm>
        <a:prstGeom prst="rect">
          <a:avLst/>
        </a:prstGeom>
        <a:noFill/>
        <a:ln w="9525" cap="flat" cmpd="sng" algn="ctr">
          <a:solidFill>
            <a:srgbClr val="000000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C6360D-94DD-4BF4-B183-F69C8AB3F0A8}">
      <dsp:nvSpPr>
        <dsp:cNvPr id="0" name=""/>
        <dsp:cNvSpPr/>
      </dsp:nvSpPr>
      <dsp:spPr>
        <a:xfrm>
          <a:off x="431507" y="3127203"/>
          <a:ext cx="9560002" cy="717861"/>
        </a:xfrm>
        <a:prstGeom prst="roundRect">
          <a:avLst/>
        </a:prstGeom>
        <a:solidFill>
          <a:srgbClr val="FDFDFD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5744" tIns="0" rIns="265744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u="sng" kern="1200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Квалификационный экзамен состоит из</a:t>
          </a:r>
          <a:r>
            <a:rPr lang="en-US" sz="1800" b="1" u="sng" kern="1200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:</a:t>
          </a:r>
          <a:endParaRPr lang="ru-RU" sz="1800" b="1" u="sng" kern="1200" dirty="0" smtClean="0">
            <a:solidFill>
              <a:srgbClr val="000000"/>
            </a:solidFill>
            <a:latin typeface="Liberation Serif" panose="02020603050405020304" pitchFamily="18" charset="0"/>
            <a:ea typeface="Liberation Serif" panose="02020603050405020304" pitchFamily="18" charset="0"/>
            <a:cs typeface="Liberation Serif" panose="02020603050405020304" pitchFamily="18" charset="0"/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1)письменной части (включает не более 3- х вопросов)</a:t>
          </a:r>
          <a:r>
            <a:rPr lang="en-US" sz="1800" kern="1200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;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2) устного собеседования (включает не более 4-х вопросов)</a:t>
          </a:r>
          <a:endParaRPr lang="ru-RU" sz="1800" kern="1200" dirty="0">
            <a:solidFill>
              <a:srgbClr val="000000"/>
            </a:solidFill>
            <a:latin typeface="Liberation Serif" panose="02020603050405020304" pitchFamily="18" charset="0"/>
            <a:ea typeface="Liberation Serif" panose="02020603050405020304" pitchFamily="18" charset="0"/>
            <a:cs typeface="Liberation Serif" panose="02020603050405020304" pitchFamily="18" charset="0"/>
          </a:endParaRPr>
        </a:p>
      </dsp:txBody>
      <dsp:txXfrm>
        <a:off x="466550" y="3162246"/>
        <a:ext cx="9489916" cy="647775"/>
      </dsp:txXfrm>
    </dsp:sp>
    <dsp:sp modelId="{30FFCFA0-038F-44F2-92E5-EDCBB32BCB3C}">
      <dsp:nvSpPr>
        <dsp:cNvPr id="0" name=""/>
        <dsp:cNvSpPr/>
      </dsp:nvSpPr>
      <dsp:spPr>
        <a:xfrm>
          <a:off x="0" y="4742669"/>
          <a:ext cx="10043885" cy="327600"/>
        </a:xfrm>
        <a:prstGeom prst="rect">
          <a:avLst/>
        </a:prstGeom>
        <a:noFill/>
        <a:ln w="9525" cap="flat" cmpd="sng" algn="ctr">
          <a:solidFill>
            <a:srgbClr val="000000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A231C7-DED9-40DE-BC5E-C6DC571AB9F3}">
      <dsp:nvSpPr>
        <dsp:cNvPr id="0" name=""/>
        <dsp:cNvSpPr/>
      </dsp:nvSpPr>
      <dsp:spPr>
        <a:xfrm>
          <a:off x="445902" y="4124704"/>
          <a:ext cx="9544642" cy="931143"/>
        </a:xfrm>
        <a:prstGeom prst="roundRect">
          <a:avLst/>
        </a:prstGeom>
        <a:solidFill>
          <a:srgbClr val="FDFDFD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5744" tIns="0" rIns="265744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u="sng" kern="1200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По итогам </a:t>
          </a:r>
          <a:r>
            <a:rPr lang="ru-RU" sz="1800" kern="1200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квалификационного экзамена принимается </a:t>
          </a:r>
          <a:r>
            <a:rPr lang="ru-RU" sz="1800" b="1" u="sng" kern="1200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решение о</a:t>
          </a:r>
          <a:r>
            <a:rPr lang="en-US" sz="1800" b="1" u="sng" kern="1200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: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1) c</a:t>
          </a:r>
          <a:r>
            <a:rPr lang="ru-RU" sz="1800" kern="1200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соответствии заявителя критериям аттестации</a:t>
          </a:r>
          <a:r>
            <a:rPr lang="en-US" sz="1800" kern="1200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;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2) </a:t>
          </a:r>
          <a:r>
            <a:rPr lang="ru-RU" sz="1800" kern="1200" dirty="0" smtClean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rPr>
            <a:t>несоответствии заявителя критериям аттестации</a:t>
          </a:r>
          <a:endParaRPr lang="ru-RU" sz="1800" kern="1200" dirty="0">
            <a:solidFill>
              <a:srgbClr val="000000"/>
            </a:solidFill>
            <a:latin typeface="Liberation Serif" panose="02020603050405020304" pitchFamily="18" charset="0"/>
            <a:ea typeface="Liberation Serif" panose="02020603050405020304" pitchFamily="18" charset="0"/>
            <a:cs typeface="Liberation Serif" panose="02020603050405020304" pitchFamily="18" charset="0"/>
          </a:endParaRPr>
        </a:p>
      </dsp:txBody>
      <dsp:txXfrm>
        <a:off x="491357" y="4170159"/>
        <a:ext cx="9453732" cy="8402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301543" cy="341064"/>
          </a:xfrm>
          <a:prstGeom prst="rect">
            <a:avLst/>
          </a:prstGeom>
        </p:spPr>
        <p:txBody>
          <a:bodyPr vert="horz" lIns="91001" tIns="45501" rIns="91001" bIns="4550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2798" y="1"/>
            <a:ext cx="4301543" cy="341064"/>
          </a:xfrm>
          <a:prstGeom prst="rect">
            <a:avLst/>
          </a:prstGeom>
        </p:spPr>
        <p:txBody>
          <a:bodyPr vert="horz" lIns="91001" tIns="45501" rIns="91001" bIns="45501" rtlCol="0"/>
          <a:lstStyle>
            <a:lvl1pPr algn="r">
              <a:defRPr sz="1200"/>
            </a:lvl1pPr>
          </a:lstStyle>
          <a:p>
            <a:fld id="{4B391795-1F9A-4A97-8A1D-C5D6CF13138A}" type="datetimeFigureOut">
              <a:rPr lang="ru-RU" smtClean="0"/>
              <a:t>22.03.2024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6456613"/>
            <a:ext cx="4301543" cy="341063"/>
          </a:xfrm>
          <a:prstGeom prst="rect">
            <a:avLst/>
          </a:prstGeom>
        </p:spPr>
        <p:txBody>
          <a:bodyPr vert="horz" lIns="91001" tIns="45501" rIns="91001" bIns="4550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2798" y="6456613"/>
            <a:ext cx="4301543" cy="341063"/>
          </a:xfrm>
          <a:prstGeom prst="rect">
            <a:avLst/>
          </a:prstGeom>
        </p:spPr>
        <p:txBody>
          <a:bodyPr vert="horz" lIns="91001" tIns="45501" rIns="91001" bIns="45501" rtlCol="0" anchor="b"/>
          <a:lstStyle>
            <a:lvl1pPr algn="r">
              <a:defRPr sz="1200"/>
            </a:lvl1pPr>
          </a:lstStyle>
          <a:p>
            <a:fld id="{428CFD5D-AF5B-4468-8A11-42B2C977BA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737024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301543" cy="340643"/>
          </a:xfrm>
          <a:prstGeom prst="rect">
            <a:avLst/>
          </a:prstGeom>
        </p:spPr>
        <p:txBody>
          <a:bodyPr vert="horz" lIns="91001" tIns="45501" rIns="91001" bIns="4550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2798" y="1"/>
            <a:ext cx="4301543" cy="340643"/>
          </a:xfrm>
          <a:prstGeom prst="rect">
            <a:avLst/>
          </a:prstGeom>
        </p:spPr>
        <p:txBody>
          <a:bodyPr vert="horz" lIns="91001" tIns="45501" rIns="91001" bIns="45501" rtlCol="0"/>
          <a:lstStyle>
            <a:lvl1pPr algn="r">
              <a:defRPr sz="1200"/>
            </a:lvl1pPr>
          </a:lstStyle>
          <a:p>
            <a:fld id="{ED455962-CB60-4B8D-9343-391528E28BC5}" type="datetimeFigureOut">
              <a:rPr lang="ru-RU" smtClean="0"/>
              <a:t>22.03.2024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925763" y="849313"/>
            <a:ext cx="4075112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01" tIns="45501" rIns="91001" bIns="4550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664" y="3271911"/>
            <a:ext cx="7941310" cy="2676327"/>
          </a:xfrm>
          <a:prstGeom prst="rect">
            <a:avLst/>
          </a:prstGeom>
        </p:spPr>
        <p:txBody>
          <a:bodyPr vert="horz" lIns="91001" tIns="45501" rIns="91001" bIns="45501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6457033"/>
            <a:ext cx="4301543" cy="340643"/>
          </a:xfrm>
          <a:prstGeom prst="rect">
            <a:avLst/>
          </a:prstGeom>
        </p:spPr>
        <p:txBody>
          <a:bodyPr vert="horz" lIns="91001" tIns="45501" rIns="91001" bIns="4550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2798" y="6457033"/>
            <a:ext cx="4301543" cy="340643"/>
          </a:xfrm>
          <a:prstGeom prst="rect">
            <a:avLst/>
          </a:prstGeom>
        </p:spPr>
        <p:txBody>
          <a:bodyPr vert="horz" lIns="91001" tIns="45501" rIns="91001" bIns="45501" rtlCol="0" anchor="b"/>
          <a:lstStyle>
            <a:lvl1pPr algn="r">
              <a:defRPr sz="1200"/>
            </a:lvl1pPr>
          </a:lstStyle>
          <a:p>
            <a:fld id="{E157D74B-48E1-43A1-85A1-8781223B76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35431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57D74B-48E1-43A1-85A1-8781223B76D5}" type="slidenum">
              <a:rPr lang="ru-RU" smtClean="0"/>
              <a:t>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97665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7D74B-48E1-43A1-85A1-8781223B76D5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6105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Заголовок и 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Линия"/>
          <p:cNvSpPr/>
          <p:nvPr/>
        </p:nvSpPr>
        <p:spPr>
          <a:xfrm>
            <a:off x="381000" y="6064250"/>
            <a:ext cx="11430000" cy="0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25400" tIns="25400" rIns="25400" bIns="25400" anchor="ctr"/>
          <a:lstStyle/>
          <a:p>
            <a:pPr algn="l" defTabSz="2286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/>
          </a:p>
        </p:txBody>
      </p:sp>
      <p:sp>
        <p:nvSpPr>
          <p:cNvPr id="14" name="Линия"/>
          <p:cNvSpPr/>
          <p:nvPr/>
        </p:nvSpPr>
        <p:spPr>
          <a:xfrm>
            <a:off x="381000" y="6096000"/>
            <a:ext cx="11430000" cy="0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25400" tIns="25400" rIns="25400" bIns="25400" anchor="ctr"/>
          <a:lstStyle/>
          <a:p>
            <a:pPr algn="l" defTabSz="2286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/>
          </a:p>
        </p:txBody>
      </p:sp>
      <p:sp>
        <p:nvSpPr>
          <p:cNvPr id="15" name="Дата"/>
          <p:cNvSpPr txBox="1">
            <a:spLocks noGrp="1"/>
          </p:cNvSpPr>
          <p:nvPr>
            <p:ph type="body" sz="quarter" idx="21"/>
          </p:nvPr>
        </p:nvSpPr>
        <p:spPr>
          <a:xfrm>
            <a:off x="346334" y="6191985"/>
            <a:ext cx="11487151" cy="287258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ClrTx/>
              <a:buSzTx/>
              <a:buFontTx/>
              <a:buNone/>
              <a:defRPr sz="1200" i="1">
                <a:solidFill>
                  <a:srgbClr val="5C86B9"/>
                </a:solidFill>
              </a:defRPr>
            </a:lvl1pPr>
          </a:lstStyle>
          <a:p>
            <a:r>
              <a:t>Дата</a:t>
            </a:r>
          </a:p>
        </p:txBody>
      </p:sp>
      <p:sp>
        <p:nvSpPr>
          <p:cNvPr id="16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336550" y="4152900"/>
            <a:ext cx="11525250" cy="1479550"/>
          </a:xfrm>
          <a:prstGeom prst="rect">
            <a:avLst/>
          </a:prstGeom>
        </p:spPr>
        <p:txBody>
          <a:bodyPr anchor="b"/>
          <a:lstStyle/>
          <a:p>
            <a:r>
              <a:t>Текст заголовка</a:t>
            </a:r>
          </a:p>
        </p:txBody>
      </p:sp>
      <p:sp>
        <p:nvSpPr>
          <p:cNvPr id="17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336550" y="5626100"/>
            <a:ext cx="11525250" cy="35560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700"/>
              </a:spcBef>
              <a:buClrTx/>
              <a:buSzTx/>
              <a:buFontTx/>
              <a:buNone/>
              <a:defRPr sz="1600">
                <a:solidFill>
                  <a:srgbClr val="5C86B9"/>
                </a:solidFill>
              </a:defRPr>
            </a:lvl1pPr>
            <a:lvl2pPr marL="0" indent="0">
              <a:spcBef>
                <a:spcPts val="700"/>
              </a:spcBef>
              <a:buClrTx/>
              <a:buSzTx/>
              <a:buFontTx/>
              <a:buNone/>
              <a:defRPr sz="1600">
                <a:solidFill>
                  <a:srgbClr val="5C86B9"/>
                </a:solidFill>
              </a:defRPr>
            </a:lvl2pPr>
            <a:lvl3pPr marL="0" indent="0">
              <a:spcBef>
                <a:spcPts val="700"/>
              </a:spcBef>
              <a:buClrTx/>
              <a:buSzTx/>
              <a:buFontTx/>
              <a:buNone/>
              <a:defRPr sz="1600">
                <a:solidFill>
                  <a:srgbClr val="5C86B9"/>
                </a:solidFill>
              </a:defRPr>
            </a:lvl3pPr>
            <a:lvl4pPr marL="0" indent="0">
              <a:spcBef>
                <a:spcPts val="700"/>
              </a:spcBef>
              <a:buClrTx/>
              <a:buSzTx/>
              <a:buFontTx/>
              <a:buNone/>
              <a:defRPr sz="1600">
                <a:solidFill>
                  <a:srgbClr val="5C86B9"/>
                </a:solidFill>
              </a:defRPr>
            </a:lvl4pPr>
            <a:lvl5pPr marL="0" indent="0">
              <a:spcBef>
                <a:spcPts val="700"/>
              </a:spcBef>
              <a:buClrTx/>
              <a:buSzTx/>
              <a:buFontTx/>
              <a:buNone/>
              <a:defRPr sz="1600">
                <a:solidFill>
                  <a:srgbClr val="5C86B9"/>
                </a:solidFill>
              </a:defRPr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8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24863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68106428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Изображен."/>
          <p:cNvSpPr>
            <a:spLocks noGrp="1"/>
          </p:cNvSpPr>
          <p:nvPr>
            <p:ph type="pic" idx="21"/>
          </p:nvPr>
        </p:nvSpPr>
        <p:spPr>
          <a:xfrm>
            <a:off x="0" y="-914400"/>
            <a:ext cx="12192000" cy="87079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8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38100" dist="15537" dir="5392174" rotWithShape="0">
                    <a:srgbClr val="000000">
                      <a:alpha val="78421"/>
                    </a:srgbClr>
                  </a:outerShdw>
                </a:effectLst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15281434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24863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77946804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98AF2-4C53-4127-8201-E8507DD8A613}" type="datetimeFigureOut">
              <a:rPr lang="ru-RU" smtClean="0"/>
              <a:t>22.03.2024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77E06-1AE1-405F-BC8B-0E7AEB3543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711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 — по центр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Линия"/>
          <p:cNvSpPr/>
          <p:nvPr/>
        </p:nvSpPr>
        <p:spPr>
          <a:xfrm>
            <a:off x="381000" y="3422650"/>
            <a:ext cx="11430000" cy="0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25400" tIns="25400" rIns="25400" bIns="25400" anchor="ctr"/>
          <a:lstStyle/>
          <a:p>
            <a:pPr algn="l" defTabSz="2286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/>
          </a:p>
        </p:txBody>
      </p:sp>
      <p:sp>
        <p:nvSpPr>
          <p:cNvPr id="39" name="Линия"/>
          <p:cNvSpPr/>
          <p:nvPr/>
        </p:nvSpPr>
        <p:spPr>
          <a:xfrm>
            <a:off x="381000" y="3454400"/>
            <a:ext cx="11430000" cy="0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25400" tIns="25400" rIns="25400" bIns="25400" anchor="ctr"/>
          <a:lstStyle/>
          <a:p>
            <a:pPr algn="l" defTabSz="2286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/>
          </a:p>
        </p:txBody>
      </p:sp>
      <p:sp>
        <p:nvSpPr>
          <p:cNvPr id="40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336550" y="1847850"/>
            <a:ext cx="11525250" cy="1479550"/>
          </a:xfrm>
          <a:prstGeom prst="rect">
            <a:avLst/>
          </a:prstGeom>
        </p:spPr>
        <p:txBody>
          <a:bodyPr anchor="b"/>
          <a:lstStyle/>
          <a:p>
            <a:r>
              <a:t>Текст заголовка</a:t>
            </a:r>
          </a:p>
        </p:txBody>
      </p:sp>
      <p:sp>
        <p:nvSpPr>
          <p:cNvPr id="41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04686490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 — вертикаль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Сгруппировать"/>
          <p:cNvGrpSpPr/>
          <p:nvPr/>
        </p:nvGrpSpPr>
        <p:grpSpPr>
          <a:xfrm>
            <a:off x="336550" y="3708400"/>
            <a:ext cx="5454650" cy="31750"/>
            <a:chOff x="0" y="0"/>
            <a:chExt cx="10909299" cy="63500"/>
          </a:xfrm>
        </p:grpSpPr>
        <p:sp>
          <p:nvSpPr>
            <p:cNvPr id="48" name="Линия"/>
            <p:cNvSpPr/>
            <p:nvPr/>
          </p:nvSpPr>
          <p:spPr>
            <a:xfrm>
              <a:off x="0" y="0"/>
              <a:ext cx="10909300" cy="0"/>
            </a:xfrm>
            <a:prstGeom prst="line">
              <a:avLst/>
            </a:prstGeom>
            <a:noFill/>
            <a:ln w="12700" cap="flat">
              <a:solidFill>
                <a:schemeClr val="accent1">
                  <a:hueOff val="109193"/>
                  <a:satOff val="-4874"/>
                  <a:lumOff val="12971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 defTabSz="2286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600"/>
            </a:p>
          </p:txBody>
        </p:sp>
        <p:sp>
          <p:nvSpPr>
            <p:cNvPr id="49" name="Линия"/>
            <p:cNvSpPr/>
            <p:nvPr/>
          </p:nvSpPr>
          <p:spPr>
            <a:xfrm>
              <a:off x="0" y="63500"/>
              <a:ext cx="10909300" cy="0"/>
            </a:xfrm>
            <a:prstGeom prst="line">
              <a:avLst/>
            </a:prstGeom>
            <a:noFill/>
            <a:ln w="12700" cap="flat">
              <a:solidFill>
                <a:schemeClr val="accent1">
                  <a:hueOff val="109193"/>
                  <a:satOff val="-4874"/>
                  <a:lumOff val="12971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 defTabSz="2286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600"/>
            </a:p>
          </p:txBody>
        </p:sp>
      </p:grpSp>
      <p:sp>
        <p:nvSpPr>
          <p:cNvPr id="51" name="108177208_1914x1620.jpeg"/>
          <p:cNvSpPr>
            <a:spLocks noGrp="1"/>
          </p:cNvSpPr>
          <p:nvPr>
            <p:ph type="pic" idx="21"/>
          </p:nvPr>
        </p:nvSpPr>
        <p:spPr>
          <a:xfrm>
            <a:off x="5441950" y="0"/>
            <a:ext cx="8102600" cy="6858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52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336550" y="1358900"/>
            <a:ext cx="5454650" cy="2279650"/>
          </a:xfrm>
          <a:prstGeom prst="rect">
            <a:avLst/>
          </a:prstGeom>
        </p:spPr>
        <p:txBody>
          <a:bodyPr anchor="b"/>
          <a:lstStyle/>
          <a:p>
            <a:r>
              <a:t>Текст заголовка</a:t>
            </a:r>
          </a:p>
        </p:txBody>
      </p:sp>
      <p:sp>
        <p:nvSpPr>
          <p:cNvPr id="53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336550" y="3803650"/>
            <a:ext cx="5454650" cy="236855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700"/>
              </a:spcBef>
              <a:buClrTx/>
              <a:buSzTx/>
              <a:buFontTx/>
              <a:buNone/>
              <a:defRPr sz="1600">
                <a:solidFill>
                  <a:srgbClr val="5C86B9"/>
                </a:solidFill>
              </a:defRPr>
            </a:lvl1pPr>
            <a:lvl2pPr marL="0" indent="0">
              <a:spcBef>
                <a:spcPts val="700"/>
              </a:spcBef>
              <a:buClrTx/>
              <a:buSzTx/>
              <a:buFontTx/>
              <a:buNone/>
              <a:defRPr sz="1600">
                <a:solidFill>
                  <a:srgbClr val="5C86B9"/>
                </a:solidFill>
              </a:defRPr>
            </a:lvl2pPr>
            <a:lvl3pPr marL="0" indent="0">
              <a:spcBef>
                <a:spcPts val="700"/>
              </a:spcBef>
              <a:buClrTx/>
              <a:buSzTx/>
              <a:buFontTx/>
              <a:buNone/>
              <a:defRPr sz="1600">
                <a:solidFill>
                  <a:srgbClr val="5C86B9"/>
                </a:solidFill>
              </a:defRPr>
            </a:lvl3pPr>
            <a:lvl4pPr marL="0" indent="0">
              <a:spcBef>
                <a:spcPts val="700"/>
              </a:spcBef>
              <a:buClrTx/>
              <a:buSzTx/>
              <a:buFontTx/>
              <a:buNone/>
              <a:defRPr sz="1600">
                <a:solidFill>
                  <a:srgbClr val="5C86B9"/>
                </a:solidFill>
              </a:defRPr>
            </a:lvl4pPr>
            <a:lvl5pPr marL="0" indent="0">
              <a:spcBef>
                <a:spcPts val="700"/>
              </a:spcBef>
              <a:buClrTx/>
              <a:buSzTx/>
              <a:buFontTx/>
              <a:buNone/>
              <a:defRPr sz="1600">
                <a:solidFill>
                  <a:srgbClr val="5C86B9"/>
                </a:solidFill>
              </a:defRPr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54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38100" dist="15537" dir="5392174" rotWithShape="0">
                    <a:srgbClr val="000000">
                      <a:alpha val="78421"/>
                    </a:srgbClr>
                  </a:outerShdw>
                </a:effectLst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788433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 — сверх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62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87335267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70" name="Уровень текста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71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70829475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, пункты и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Линия"/>
          <p:cNvSpPr/>
          <p:nvPr/>
        </p:nvSpPr>
        <p:spPr>
          <a:xfrm>
            <a:off x="381000" y="1803400"/>
            <a:ext cx="5334000" cy="0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25400" tIns="25400" rIns="25400" bIns="25400" anchor="ctr"/>
          <a:lstStyle/>
          <a:p>
            <a:pPr algn="l" defTabSz="2286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/>
          </a:p>
        </p:txBody>
      </p:sp>
      <p:sp>
        <p:nvSpPr>
          <p:cNvPr id="79" name="Линия"/>
          <p:cNvSpPr/>
          <p:nvPr/>
        </p:nvSpPr>
        <p:spPr>
          <a:xfrm>
            <a:off x="381000" y="1841500"/>
            <a:ext cx="5334000" cy="0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25400" tIns="25400" rIns="25400" bIns="25400" anchor="ctr"/>
          <a:lstStyle/>
          <a:p>
            <a:pPr algn="l" defTabSz="2286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/>
          </a:p>
        </p:txBody>
      </p:sp>
      <p:sp>
        <p:nvSpPr>
          <p:cNvPr id="80" name="82919805_1547x1977.jpg"/>
          <p:cNvSpPr>
            <a:spLocks noGrp="1"/>
          </p:cNvSpPr>
          <p:nvPr>
            <p:ph type="pic" idx="21"/>
          </p:nvPr>
        </p:nvSpPr>
        <p:spPr>
          <a:xfrm>
            <a:off x="5683250" y="-755650"/>
            <a:ext cx="6546850" cy="836659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1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336550" y="311150"/>
            <a:ext cx="5454650" cy="1435100"/>
          </a:xfrm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82" name="Уровень текста 1…"/>
          <p:cNvSpPr txBox="1">
            <a:spLocks noGrp="1"/>
          </p:cNvSpPr>
          <p:nvPr>
            <p:ph type="body" sz="half" idx="1"/>
          </p:nvPr>
        </p:nvSpPr>
        <p:spPr>
          <a:xfrm>
            <a:off x="336550" y="2095500"/>
            <a:ext cx="5454650" cy="4445000"/>
          </a:xfrm>
          <a:prstGeom prst="rect">
            <a:avLst/>
          </a:prstGeom>
        </p:spPr>
        <p:txBody>
          <a:bodyPr/>
          <a:lstStyle>
            <a:lvl1pPr marL="285750" indent="-285750">
              <a:spcBef>
                <a:spcPts val="2650"/>
              </a:spcBef>
              <a:defRPr sz="2100"/>
            </a:lvl1pPr>
            <a:lvl2pPr marL="571500" indent="-285750">
              <a:spcBef>
                <a:spcPts val="2650"/>
              </a:spcBef>
              <a:defRPr sz="2100"/>
            </a:lvl2pPr>
            <a:lvl3pPr marL="857250" indent="-285750">
              <a:spcBef>
                <a:spcPts val="2650"/>
              </a:spcBef>
              <a:defRPr sz="2100"/>
            </a:lvl3pPr>
            <a:lvl4pPr marL="1143000" indent="-285750">
              <a:spcBef>
                <a:spcPts val="2650"/>
              </a:spcBef>
              <a:defRPr sz="2100"/>
            </a:lvl4pPr>
            <a:lvl5pPr marL="1428750" indent="-285750">
              <a:spcBef>
                <a:spcPts val="2650"/>
              </a:spcBef>
              <a:defRPr sz="21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83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38100" dist="15537" dir="5392174" rotWithShape="0">
                    <a:srgbClr val="000000">
                      <a:alpha val="78421"/>
                    </a:srgbClr>
                  </a:outerShdw>
                </a:effectLst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70391932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336550" y="311150"/>
            <a:ext cx="11525250" cy="6235700"/>
          </a:xfrm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91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24863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97611952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 (3 шт.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82919805_1547x1977.jpg"/>
          <p:cNvSpPr>
            <a:spLocks noGrp="1"/>
          </p:cNvSpPr>
          <p:nvPr>
            <p:ph type="pic" sz="half" idx="21"/>
          </p:nvPr>
        </p:nvSpPr>
        <p:spPr>
          <a:xfrm>
            <a:off x="7880350" y="2497616"/>
            <a:ext cx="3702050" cy="473106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99" name="Изображен."/>
          <p:cNvSpPr>
            <a:spLocks noGrp="1"/>
          </p:cNvSpPr>
          <p:nvPr>
            <p:ph type="pic" sz="quarter" idx="22"/>
          </p:nvPr>
        </p:nvSpPr>
        <p:spPr>
          <a:xfrm>
            <a:off x="7791450" y="476250"/>
            <a:ext cx="3886200" cy="277499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0" name="108177208_1914x1620.jpeg"/>
          <p:cNvSpPr>
            <a:spLocks noGrp="1"/>
          </p:cNvSpPr>
          <p:nvPr>
            <p:ph type="pic" idx="23"/>
          </p:nvPr>
        </p:nvSpPr>
        <p:spPr>
          <a:xfrm>
            <a:off x="603250" y="244289"/>
            <a:ext cx="7086600" cy="599806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1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24863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77471611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Цита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«Введите цитату здесь»."/>
          <p:cNvSpPr txBox="1">
            <a:spLocks noGrp="1"/>
          </p:cNvSpPr>
          <p:nvPr>
            <p:ph type="body" sz="quarter" idx="21"/>
          </p:nvPr>
        </p:nvSpPr>
        <p:spPr>
          <a:xfrm>
            <a:off x="1193800" y="3031971"/>
            <a:ext cx="9810750" cy="425758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2650"/>
              </a:spcBef>
              <a:buClrTx/>
              <a:buSzTx/>
              <a:buFontTx/>
              <a:buNone/>
              <a:defRPr sz="2100"/>
            </a:lvl1pPr>
          </a:lstStyle>
          <a:p>
            <a:r>
              <a:t>«Введите цитату здесь». </a:t>
            </a:r>
          </a:p>
        </p:txBody>
      </p:sp>
      <p:sp>
        <p:nvSpPr>
          <p:cNvPr id="109" name="— Иван Арсентьев"/>
          <p:cNvSpPr txBox="1">
            <a:spLocks noGrp="1"/>
          </p:cNvSpPr>
          <p:nvPr>
            <p:ph type="body" sz="quarter" idx="22"/>
          </p:nvPr>
        </p:nvSpPr>
        <p:spPr>
          <a:xfrm>
            <a:off x="1193800" y="4476750"/>
            <a:ext cx="9810750" cy="425758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850"/>
              </a:spcBef>
              <a:buClrTx/>
              <a:buSzTx/>
              <a:buFontTx/>
              <a:buNone/>
              <a:defRPr sz="2100" i="1">
                <a:solidFill>
                  <a:srgbClr val="5C86B9"/>
                </a:solidFill>
              </a:defRPr>
            </a:lvl1pPr>
          </a:lstStyle>
          <a:p>
            <a:r>
              <a:t>— Иван Арсентьев</a:t>
            </a:r>
          </a:p>
        </p:txBody>
      </p:sp>
      <p:sp>
        <p:nvSpPr>
          <p:cNvPr id="110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24863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49179654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100000">
              <a:srgbClr val="FFFFF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Линия"/>
          <p:cNvSpPr/>
          <p:nvPr/>
        </p:nvSpPr>
        <p:spPr>
          <a:xfrm>
            <a:off x="381000" y="1803400"/>
            <a:ext cx="11430000" cy="0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25400" tIns="25400" rIns="25400" bIns="25400" anchor="ctr"/>
          <a:lstStyle/>
          <a:p>
            <a:pPr algn="l" defTabSz="2286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/>
          </a:p>
        </p:txBody>
      </p:sp>
      <p:sp>
        <p:nvSpPr>
          <p:cNvPr id="3" name="Линия"/>
          <p:cNvSpPr/>
          <p:nvPr/>
        </p:nvSpPr>
        <p:spPr>
          <a:xfrm>
            <a:off x="381000" y="1841500"/>
            <a:ext cx="11430000" cy="0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25400" tIns="25400" rIns="25400" bIns="25400" anchor="ctr"/>
          <a:lstStyle/>
          <a:p>
            <a:pPr algn="l" defTabSz="2286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/>
          </a:p>
        </p:txBody>
      </p:sp>
      <p:sp>
        <p:nvSpPr>
          <p:cNvPr id="4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336550" y="311150"/>
            <a:ext cx="11525250" cy="1435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Текст заголовка</a:t>
            </a:r>
          </a:p>
        </p:txBody>
      </p:sp>
      <p:sp>
        <p:nvSpPr>
          <p:cNvPr id="5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336550" y="2095500"/>
            <a:ext cx="11525250" cy="444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6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11614150" y="6471241"/>
            <a:ext cx="274114" cy="27186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1100">
                <a:solidFill>
                  <a:schemeClr val="accent1">
                    <a:hueOff val="54750"/>
                    <a:satOff val="-1697"/>
                    <a:lumOff val="-18038"/>
                  </a:schemeClr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66972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ransition spd="med"/>
  <p:txStyles>
    <p:titleStyle>
      <a:lvl1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none" spc="-90" baseline="0">
          <a:solidFill>
            <a:schemeClr val="accent1">
              <a:hueOff val="54750"/>
              <a:satOff val="-1697"/>
              <a:lumOff val="-18038"/>
            </a:schemeClr>
          </a:solidFill>
          <a:uFillTx/>
          <a:latin typeface="+mn-lt"/>
          <a:ea typeface="+mn-ea"/>
          <a:cs typeface="+mn-cs"/>
          <a:sym typeface="Baskerville"/>
        </a:defRPr>
      </a:lvl1pPr>
      <a:lvl2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none" spc="-90" baseline="0">
          <a:solidFill>
            <a:schemeClr val="accent1">
              <a:hueOff val="54750"/>
              <a:satOff val="-1697"/>
              <a:lumOff val="-18038"/>
            </a:schemeClr>
          </a:solidFill>
          <a:uFillTx/>
          <a:latin typeface="+mn-lt"/>
          <a:ea typeface="+mn-ea"/>
          <a:cs typeface="+mn-cs"/>
          <a:sym typeface="Baskerville"/>
        </a:defRPr>
      </a:lvl2pPr>
      <a:lvl3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none" spc="-90" baseline="0">
          <a:solidFill>
            <a:schemeClr val="accent1">
              <a:hueOff val="54750"/>
              <a:satOff val="-1697"/>
              <a:lumOff val="-18038"/>
            </a:schemeClr>
          </a:solidFill>
          <a:uFillTx/>
          <a:latin typeface="+mn-lt"/>
          <a:ea typeface="+mn-ea"/>
          <a:cs typeface="+mn-cs"/>
          <a:sym typeface="Baskerville"/>
        </a:defRPr>
      </a:lvl3pPr>
      <a:lvl4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none" spc="-90" baseline="0">
          <a:solidFill>
            <a:schemeClr val="accent1">
              <a:hueOff val="54750"/>
              <a:satOff val="-1697"/>
              <a:lumOff val="-18038"/>
            </a:schemeClr>
          </a:solidFill>
          <a:uFillTx/>
          <a:latin typeface="+mn-lt"/>
          <a:ea typeface="+mn-ea"/>
          <a:cs typeface="+mn-cs"/>
          <a:sym typeface="Baskerville"/>
        </a:defRPr>
      </a:lvl4pPr>
      <a:lvl5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none" spc="-90" baseline="0">
          <a:solidFill>
            <a:schemeClr val="accent1">
              <a:hueOff val="54750"/>
              <a:satOff val="-1697"/>
              <a:lumOff val="-18038"/>
            </a:schemeClr>
          </a:solidFill>
          <a:uFillTx/>
          <a:latin typeface="+mn-lt"/>
          <a:ea typeface="+mn-ea"/>
          <a:cs typeface="+mn-cs"/>
          <a:sym typeface="Baskerville"/>
        </a:defRPr>
      </a:lvl5pPr>
      <a:lvl6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none" spc="-90" baseline="0">
          <a:solidFill>
            <a:schemeClr val="accent1">
              <a:hueOff val="54750"/>
              <a:satOff val="-1697"/>
              <a:lumOff val="-18038"/>
            </a:schemeClr>
          </a:solidFill>
          <a:uFillTx/>
          <a:latin typeface="+mn-lt"/>
          <a:ea typeface="+mn-ea"/>
          <a:cs typeface="+mn-cs"/>
          <a:sym typeface="Baskerville"/>
        </a:defRPr>
      </a:lvl6pPr>
      <a:lvl7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none" spc="-90" baseline="0">
          <a:solidFill>
            <a:schemeClr val="accent1">
              <a:hueOff val="54750"/>
              <a:satOff val="-1697"/>
              <a:lumOff val="-18038"/>
            </a:schemeClr>
          </a:solidFill>
          <a:uFillTx/>
          <a:latin typeface="+mn-lt"/>
          <a:ea typeface="+mn-ea"/>
          <a:cs typeface="+mn-cs"/>
          <a:sym typeface="Baskerville"/>
        </a:defRPr>
      </a:lvl7pPr>
      <a:lvl8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none" spc="-90" baseline="0">
          <a:solidFill>
            <a:schemeClr val="accent1">
              <a:hueOff val="54750"/>
              <a:satOff val="-1697"/>
              <a:lumOff val="-18038"/>
            </a:schemeClr>
          </a:solidFill>
          <a:uFillTx/>
          <a:latin typeface="+mn-lt"/>
          <a:ea typeface="+mn-ea"/>
          <a:cs typeface="+mn-cs"/>
          <a:sym typeface="Baskerville"/>
        </a:defRPr>
      </a:lvl8pPr>
      <a:lvl9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none" spc="-90" baseline="0">
          <a:solidFill>
            <a:schemeClr val="accent1">
              <a:hueOff val="54750"/>
              <a:satOff val="-1697"/>
              <a:lumOff val="-18038"/>
            </a:schemeClr>
          </a:solidFill>
          <a:uFillTx/>
          <a:latin typeface="+mn-lt"/>
          <a:ea typeface="+mn-ea"/>
          <a:cs typeface="+mn-cs"/>
          <a:sym typeface="Baskerville"/>
        </a:defRPr>
      </a:lvl9pPr>
    </p:titleStyle>
    <p:bodyStyle>
      <a:lvl1pPr marL="368300" marR="0" indent="-368300" algn="l" defTabSz="412750" rtl="0" latinLnBrk="0">
        <a:lnSpc>
          <a:spcPct val="100000"/>
        </a:lnSpc>
        <a:spcBef>
          <a:spcPts val="2950"/>
        </a:spcBef>
        <a:spcAft>
          <a:spcPts val="0"/>
        </a:spcAft>
        <a:buClr>
          <a:srgbClr val="5C86B9"/>
        </a:buClr>
        <a:buSzPct val="70000"/>
        <a:buFont typeface="Zapf Dingbats"/>
        <a:buChar char="✤"/>
        <a:tabLst/>
        <a:defRPr sz="2600" b="0" i="0" u="none" strike="noStrike" cap="none" spc="0" baseline="0">
          <a:solidFill>
            <a:srgbClr val="000000"/>
          </a:solidFill>
          <a:uFillTx/>
          <a:latin typeface="Palatino"/>
          <a:ea typeface="Palatino"/>
          <a:cs typeface="Palatino"/>
          <a:sym typeface="Palatino"/>
        </a:defRPr>
      </a:lvl1pPr>
      <a:lvl2pPr marL="736600" marR="0" indent="-368300" algn="l" defTabSz="412750" rtl="0" latinLnBrk="0">
        <a:lnSpc>
          <a:spcPct val="100000"/>
        </a:lnSpc>
        <a:spcBef>
          <a:spcPts val="2950"/>
        </a:spcBef>
        <a:spcAft>
          <a:spcPts val="0"/>
        </a:spcAft>
        <a:buClr>
          <a:srgbClr val="5C86B9"/>
        </a:buClr>
        <a:buSzPct val="70000"/>
        <a:buFont typeface="Zapf Dingbats"/>
        <a:buChar char="✤"/>
        <a:tabLst/>
        <a:defRPr sz="2600" b="0" i="0" u="none" strike="noStrike" cap="none" spc="0" baseline="0">
          <a:solidFill>
            <a:srgbClr val="000000"/>
          </a:solidFill>
          <a:uFillTx/>
          <a:latin typeface="Palatino"/>
          <a:ea typeface="Palatino"/>
          <a:cs typeface="Palatino"/>
          <a:sym typeface="Palatino"/>
        </a:defRPr>
      </a:lvl2pPr>
      <a:lvl3pPr marL="1104900" marR="0" indent="-368300" algn="l" defTabSz="412750" rtl="0" latinLnBrk="0">
        <a:lnSpc>
          <a:spcPct val="100000"/>
        </a:lnSpc>
        <a:spcBef>
          <a:spcPts val="2950"/>
        </a:spcBef>
        <a:spcAft>
          <a:spcPts val="0"/>
        </a:spcAft>
        <a:buClr>
          <a:srgbClr val="5C86B9"/>
        </a:buClr>
        <a:buSzPct val="70000"/>
        <a:buFont typeface="Zapf Dingbats"/>
        <a:buChar char="✤"/>
        <a:tabLst/>
        <a:defRPr sz="2600" b="0" i="0" u="none" strike="noStrike" cap="none" spc="0" baseline="0">
          <a:solidFill>
            <a:srgbClr val="000000"/>
          </a:solidFill>
          <a:uFillTx/>
          <a:latin typeface="Palatino"/>
          <a:ea typeface="Palatino"/>
          <a:cs typeface="Palatino"/>
          <a:sym typeface="Palatino"/>
        </a:defRPr>
      </a:lvl3pPr>
      <a:lvl4pPr marL="1473200" marR="0" indent="-368300" algn="l" defTabSz="412750" rtl="0" latinLnBrk="0">
        <a:lnSpc>
          <a:spcPct val="100000"/>
        </a:lnSpc>
        <a:spcBef>
          <a:spcPts val="2950"/>
        </a:spcBef>
        <a:spcAft>
          <a:spcPts val="0"/>
        </a:spcAft>
        <a:buClr>
          <a:srgbClr val="5C86B9"/>
        </a:buClr>
        <a:buSzPct val="70000"/>
        <a:buFont typeface="Zapf Dingbats"/>
        <a:buChar char="✤"/>
        <a:tabLst/>
        <a:defRPr sz="2600" b="0" i="0" u="none" strike="noStrike" cap="none" spc="0" baseline="0">
          <a:solidFill>
            <a:srgbClr val="000000"/>
          </a:solidFill>
          <a:uFillTx/>
          <a:latin typeface="Palatino"/>
          <a:ea typeface="Palatino"/>
          <a:cs typeface="Palatino"/>
          <a:sym typeface="Palatino"/>
        </a:defRPr>
      </a:lvl4pPr>
      <a:lvl5pPr marL="1841500" marR="0" indent="-368300" algn="l" defTabSz="412750" rtl="0" latinLnBrk="0">
        <a:lnSpc>
          <a:spcPct val="100000"/>
        </a:lnSpc>
        <a:spcBef>
          <a:spcPts val="2950"/>
        </a:spcBef>
        <a:spcAft>
          <a:spcPts val="0"/>
        </a:spcAft>
        <a:buClr>
          <a:srgbClr val="5C86B9"/>
        </a:buClr>
        <a:buSzPct val="70000"/>
        <a:buFont typeface="Zapf Dingbats"/>
        <a:buChar char="✤"/>
        <a:tabLst/>
        <a:defRPr sz="2600" b="0" i="0" u="none" strike="noStrike" cap="none" spc="0" baseline="0">
          <a:solidFill>
            <a:srgbClr val="000000"/>
          </a:solidFill>
          <a:uFillTx/>
          <a:latin typeface="Palatino"/>
          <a:ea typeface="Palatino"/>
          <a:cs typeface="Palatino"/>
          <a:sym typeface="Palatino"/>
        </a:defRPr>
      </a:lvl5pPr>
      <a:lvl6pPr marL="2209800" marR="0" indent="-368300" algn="l" defTabSz="412750" rtl="0" latinLnBrk="0">
        <a:lnSpc>
          <a:spcPct val="100000"/>
        </a:lnSpc>
        <a:spcBef>
          <a:spcPts val="2950"/>
        </a:spcBef>
        <a:spcAft>
          <a:spcPts val="0"/>
        </a:spcAft>
        <a:buClr>
          <a:srgbClr val="5C86B9"/>
        </a:buClr>
        <a:buSzPct val="70000"/>
        <a:buFont typeface="Zapf Dingbats"/>
        <a:buChar char="✤"/>
        <a:tabLst/>
        <a:defRPr sz="2600" b="0" i="0" u="none" strike="noStrike" cap="none" spc="0" baseline="0">
          <a:solidFill>
            <a:srgbClr val="000000"/>
          </a:solidFill>
          <a:uFillTx/>
          <a:latin typeface="Palatino"/>
          <a:ea typeface="Palatino"/>
          <a:cs typeface="Palatino"/>
          <a:sym typeface="Palatino"/>
        </a:defRPr>
      </a:lvl6pPr>
      <a:lvl7pPr marL="2578100" marR="0" indent="-368300" algn="l" defTabSz="412750" rtl="0" latinLnBrk="0">
        <a:lnSpc>
          <a:spcPct val="100000"/>
        </a:lnSpc>
        <a:spcBef>
          <a:spcPts val="2950"/>
        </a:spcBef>
        <a:spcAft>
          <a:spcPts val="0"/>
        </a:spcAft>
        <a:buClr>
          <a:srgbClr val="5C86B9"/>
        </a:buClr>
        <a:buSzPct val="70000"/>
        <a:buFont typeface="Zapf Dingbats"/>
        <a:buChar char="✤"/>
        <a:tabLst/>
        <a:defRPr sz="2600" b="0" i="0" u="none" strike="noStrike" cap="none" spc="0" baseline="0">
          <a:solidFill>
            <a:srgbClr val="000000"/>
          </a:solidFill>
          <a:uFillTx/>
          <a:latin typeface="Palatino"/>
          <a:ea typeface="Palatino"/>
          <a:cs typeface="Palatino"/>
          <a:sym typeface="Palatino"/>
        </a:defRPr>
      </a:lvl7pPr>
      <a:lvl8pPr marL="2946400" marR="0" indent="-368300" algn="l" defTabSz="412750" rtl="0" latinLnBrk="0">
        <a:lnSpc>
          <a:spcPct val="100000"/>
        </a:lnSpc>
        <a:spcBef>
          <a:spcPts val="2950"/>
        </a:spcBef>
        <a:spcAft>
          <a:spcPts val="0"/>
        </a:spcAft>
        <a:buClr>
          <a:srgbClr val="5C86B9"/>
        </a:buClr>
        <a:buSzPct val="70000"/>
        <a:buFont typeface="Zapf Dingbats"/>
        <a:buChar char="✤"/>
        <a:tabLst/>
        <a:defRPr sz="2600" b="0" i="0" u="none" strike="noStrike" cap="none" spc="0" baseline="0">
          <a:solidFill>
            <a:srgbClr val="000000"/>
          </a:solidFill>
          <a:uFillTx/>
          <a:latin typeface="Palatino"/>
          <a:ea typeface="Palatino"/>
          <a:cs typeface="Palatino"/>
          <a:sym typeface="Palatino"/>
        </a:defRPr>
      </a:lvl8pPr>
      <a:lvl9pPr marL="3314700" marR="0" indent="-368300" algn="l" defTabSz="412750" rtl="0" latinLnBrk="0">
        <a:lnSpc>
          <a:spcPct val="100000"/>
        </a:lnSpc>
        <a:spcBef>
          <a:spcPts val="2950"/>
        </a:spcBef>
        <a:spcAft>
          <a:spcPts val="0"/>
        </a:spcAft>
        <a:buClr>
          <a:srgbClr val="5C86B9"/>
        </a:buClr>
        <a:buSzPct val="70000"/>
        <a:buFont typeface="Zapf Dingbats"/>
        <a:buChar char="✤"/>
        <a:tabLst/>
        <a:defRPr sz="2600" b="0" i="0" u="none" strike="noStrike" cap="none" spc="0" baseline="0">
          <a:solidFill>
            <a:srgbClr val="000000"/>
          </a:solidFill>
          <a:uFillTx/>
          <a:latin typeface="Palatino"/>
          <a:ea typeface="Palatino"/>
          <a:cs typeface="Palatino"/>
          <a:sym typeface="Palatino"/>
        </a:defRPr>
      </a:lvl9pPr>
    </p:bodyStyle>
    <p:otherStyle>
      <a:lvl1pPr marL="0" marR="0" indent="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1pPr>
      <a:lvl2pPr marL="0" marR="0" indent="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2pPr>
      <a:lvl3pPr marL="0" marR="0" indent="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3pPr>
      <a:lvl4pPr marL="0" marR="0" indent="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4pPr>
      <a:lvl5pPr marL="0" marR="0" indent="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5pPr>
      <a:lvl6pPr marL="0" marR="0" indent="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6pPr>
      <a:lvl7pPr marL="0" marR="0" indent="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7pPr>
      <a:lvl8pPr marL="0" marR="0" indent="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8pPr>
      <a:lvl9pPr marL="0" marR="0" indent="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minobraz.egov66.ru/" TargetMode="Externa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Дата"/>
          <p:cNvSpPr txBox="1">
            <a:spLocks noGrp="1"/>
          </p:cNvSpPr>
          <p:nvPr>
            <p:ph type="body" sz="quarter" idx="21"/>
          </p:nvPr>
        </p:nvSpPr>
        <p:spPr>
          <a:xfrm>
            <a:off x="346334" y="6203269"/>
            <a:ext cx="11487151" cy="287258"/>
          </a:xfrm>
          <a:prstGeom prst="rect">
            <a:avLst/>
          </a:prstGeom>
        </p:spPr>
        <p:txBody>
          <a:bodyPr/>
          <a:lstStyle/>
          <a:p>
            <a:r>
              <a:rPr lang="ru-RU" i="0" dirty="0" smtClean="0">
                <a:solidFill>
                  <a:srgbClr val="000000"/>
                </a:solidFill>
                <a:latin typeface="Liberation Serif" panose="02020603050405020304" pitchFamily="18" charset="0"/>
              </a:rPr>
              <a:t>22.03.2024</a:t>
            </a:r>
            <a:endParaRPr i="0" dirty="0">
              <a:solidFill>
                <a:srgbClr val="000000"/>
              </a:solidFill>
              <a:latin typeface="Liberation Serif" panose="02020603050405020304" pitchFamily="18" charset="0"/>
            </a:endParaRPr>
          </a:p>
        </p:txBody>
      </p:sp>
      <p:sp>
        <p:nvSpPr>
          <p:cNvPr id="135" name="Коснитесь дважды"/>
          <p:cNvSpPr txBox="1">
            <a:spLocks noGrp="1"/>
          </p:cNvSpPr>
          <p:nvPr>
            <p:ph type="title"/>
          </p:nvPr>
        </p:nvSpPr>
        <p:spPr>
          <a:xfrm>
            <a:off x="226423" y="1968137"/>
            <a:ext cx="11607063" cy="2813663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ru-RU" sz="3600" b="1" dirty="0">
                <a:latin typeface="Liberation Serif" panose="02020603050405020304" pitchFamily="18" charset="0"/>
              </a:rPr>
              <a:t/>
            </a:r>
            <a:br>
              <a:rPr lang="ru-RU" sz="3600" b="1" dirty="0">
                <a:latin typeface="Liberation Serif" panose="02020603050405020304" pitchFamily="18" charset="0"/>
              </a:rPr>
            </a:br>
            <a:r>
              <a:rPr lang="ru-RU" sz="3600" b="1" dirty="0">
                <a:latin typeface="Liberation Serif" panose="02020603050405020304" pitchFamily="18" charset="0"/>
              </a:rPr>
              <a:t/>
            </a:r>
            <a:br>
              <a:rPr lang="ru-RU" sz="3600" b="1" dirty="0">
                <a:latin typeface="Liberation Serif" panose="02020603050405020304" pitchFamily="18" charset="0"/>
              </a:rPr>
            </a:br>
            <a:r>
              <a:rPr lang="ru-RU" sz="3600" b="1" dirty="0">
                <a:latin typeface="Liberation Serif" panose="02020603050405020304" pitchFamily="18" charset="0"/>
              </a:rPr>
              <a:t/>
            </a:r>
            <a:br>
              <a:rPr lang="ru-RU" sz="3600" b="1" dirty="0">
                <a:latin typeface="Liberation Serif" panose="02020603050405020304" pitchFamily="18" charset="0"/>
              </a:rPr>
            </a:br>
            <a:r>
              <a:rPr lang="ru-RU" sz="3600" b="1" dirty="0">
                <a:latin typeface="Liberation Serif" panose="02020603050405020304" pitchFamily="18" charset="0"/>
              </a:rPr>
              <a:t/>
            </a:r>
            <a:br>
              <a:rPr lang="ru-RU" sz="3600" b="1" dirty="0">
                <a:latin typeface="Liberation Serif" panose="02020603050405020304" pitchFamily="18" charset="0"/>
              </a:rPr>
            </a:br>
            <a:r>
              <a:rPr lang="ru-RU" sz="3600" b="1" dirty="0">
                <a:latin typeface="Liberation Serif" panose="02020603050405020304" pitchFamily="18" charset="0"/>
              </a:rPr>
              <a:t/>
            </a:r>
            <a:br>
              <a:rPr lang="ru-RU" sz="3600" b="1" dirty="0">
                <a:latin typeface="Liberation Serif" panose="02020603050405020304" pitchFamily="18" charset="0"/>
              </a:rPr>
            </a:br>
            <a:r>
              <a:rPr lang="ru-RU" sz="3600" b="1" dirty="0">
                <a:latin typeface="Liberation Serif" panose="02020603050405020304" pitchFamily="18" charset="0"/>
              </a:rPr>
              <a:t/>
            </a:r>
            <a:br>
              <a:rPr lang="ru-RU" sz="3600" b="1" dirty="0">
                <a:latin typeface="Liberation Serif" panose="02020603050405020304" pitchFamily="18" charset="0"/>
              </a:rPr>
            </a:br>
            <a:r>
              <a:rPr lang="ru-RU" sz="3600" b="1" dirty="0">
                <a:latin typeface="Liberation Serif" panose="02020603050405020304" pitchFamily="18" charset="0"/>
              </a:rPr>
              <a:t/>
            </a:r>
            <a:br>
              <a:rPr lang="ru-RU" sz="3600" b="1" dirty="0">
                <a:latin typeface="Liberation Serif" panose="02020603050405020304" pitchFamily="18" charset="0"/>
              </a:rPr>
            </a:br>
            <a:r>
              <a:rPr lang="ru-RU" sz="3600" b="1" dirty="0">
                <a:latin typeface="Liberation Serif" panose="02020603050405020304" pitchFamily="18" charset="0"/>
              </a:rPr>
              <a:t/>
            </a:r>
            <a:br>
              <a:rPr lang="ru-RU" sz="3600" b="1" dirty="0">
                <a:latin typeface="Liberation Serif" panose="02020603050405020304" pitchFamily="18" charset="0"/>
              </a:rPr>
            </a:br>
            <a:r>
              <a:rPr lang="ru-RU" sz="3600" b="1" dirty="0">
                <a:latin typeface="Liberation Serif" panose="02020603050405020304" pitchFamily="18" charset="0"/>
              </a:rPr>
              <a:t/>
            </a:r>
            <a:br>
              <a:rPr lang="ru-RU" sz="3600" b="1" dirty="0">
                <a:latin typeface="Liberation Serif" panose="02020603050405020304" pitchFamily="18" charset="0"/>
              </a:rPr>
            </a:br>
            <a:r>
              <a:rPr lang="ru-RU" sz="3600" b="1" dirty="0">
                <a:latin typeface="Liberation Serif" panose="02020603050405020304" pitchFamily="18" charset="0"/>
              </a:rPr>
              <a:t/>
            </a:r>
            <a:br>
              <a:rPr lang="ru-RU" sz="3600" b="1" dirty="0">
                <a:latin typeface="Liberation Serif" panose="02020603050405020304" pitchFamily="18" charset="0"/>
              </a:rPr>
            </a:br>
            <a:r>
              <a:rPr lang="ru-RU" sz="3600" b="1" dirty="0">
                <a:latin typeface="Liberation Serif" panose="02020603050405020304" pitchFamily="18" charset="0"/>
              </a:rPr>
              <a:t/>
            </a:r>
            <a:br>
              <a:rPr lang="ru-RU" sz="3600" b="1" dirty="0">
                <a:latin typeface="Liberation Serif" panose="02020603050405020304" pitchFamily="18" charset="0"/>
              </a:rPr>
            </a:br>
            <a:r>
              <a:rPr lang="ru-RU" sz="3600" b="1" dirty="0">
                <a:latin typeface="Liberation Serif" panose="02020603050405020304" pitchFamily="18" charset="0"/>
              </a:rPr>
              <a:t/>
            </a:r>
            <a:br>
              <a:rPr lang="ru-RU" sz="3600" b="1" dirty="0">
                <a:latin typeface="Liberation Serif" panose="02020603050405020304" pitchFamily="18" charset="0"/>
              </a:rPr>
            </a:br>
            <a:r>
              <a:rPr lang="ru-RU" sz="3600" b="1" dirty="0">
                <a:latin typeface="Liberation Serif" panose="02020603050405020304" pitchFamily="18" charset="0"/>
              </a:rPr>
              <a:t/>
            </a:r>
            <a:br>
              <a:rPr lang="ru-RU" sz="3600" b="1" dirty="0">
                <a:latin typeface="Liberation Serif" panose="02020603050405020304" pitchFamily="18" charset="0"/>
              </a:rPr>
            </a:br>
            <a:r>
              <a:rPr lang="ru-RU" sz="3600" b="1" dirty="0">
                <a:latin typeface="Liberation Serif" panose="02020603050405020304" pitchFamily="18" charset="0"/>
              </a:rPr>
              <a:t/>
            </a:r>
            <a:br>
              <a:rPr lang="ru-RU" sz="3600" b="1" dirty="0">
                <a:latin typeface="Liberation Serif" panose="02020603050405020304" pitchFamily="18" charset="0"/>
              </a:rPr>
            </a:br>
            <a:r>
              <a:rPr lang="ru-RU" sz="3600" b="1" dirty="0">
                <a:latin typeface="Liberation Serif" panose="02020603050405020304" pitchFamily="18" charset="0"/>
              </a:rPr>
              <a:t/>
            </a:r>
            <a:br>
              <a:rPr lang="ru-RU" sz="3600" b="1" dirty="0">
                <a:latin typeface="Liberation Serif" panose="02020603050405020304" pitchFamily="18" charset="0"/>
              </a:rPr>
            </a:br>
            <a:r>
              <a:rPr lang="ru-RU" sz="3600" b="1" dirty="0">
                <a:latin typeface="Liberation Serif" panose="02020603050405020304" pitchFamily="18" charset="0"/>
              </a:rPr>
              <a:t/>
            </a:r>
            <a:br>
              <a:rPr lang="ru-RU" sz="3600" b="1" dirty="0">
                <a:latin typeface="Liberation Serif" panose="02020603050405020304" pitchFamily="18" charset="0"/>
              </a:rPr>
            </a:br>
            <a:endParaRPr sz="3600" b="1" dirty="0">
              <a:latin typeface="Liberation Serif" panose="02020603050405020304" pitchFamily="18" charset="0"/>
            </a:endParaRPr>
          </a:p>
        </p:txBody>
      </p:sp>
      <p:sp>
        <p:nvSpPr>
          <p:cNvPr id="136" name="Коснитесь дважды"/>
          <p:cNvSpPr txBox="1">
            <a:spLocks noGrp="1"/>
          </p:cNvSpPr>
          <p:nvPr>
            <p:ph type="body" sz="quarter" idx="1"/>
          </p:nvPr>
        </p:nvSpPr>
        <p:spPr>
          <a:xfrm>
            <a:off x="346334" y="5214091"/>
            <a:ext cx="11525250" cy="79984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ru-RU" sz="2000" b="1" dirty="0" smtClean="0">
                <a:solidFill>
                  <a:srgbClr val="000000"/>
                </a:solidFill>
                <a:latin typeface="Liberation Serif" panose="02020603050405020304" pitchFamily="18" charset="0"/>
              </a:rPr>
              <a:t>Корякина Ольга Анатольевна, ведущий специалист отдела </a:t>
            </a:r>
            <a:r>
              <a:rPr lang="ru-RU" sz="2000" b="1" dirty="0">
                <a:solidFill>
                  <a:srgbClr val="000000"/>
                </a:solidFill>
                <a:latin typeface="Liberation Serif" panose="02020603050405020304" pitchFamily="18" charset="0"/>
              </a:rPr>
              <a:t>контроля и надзора</a:t>
            </a:r>
          </a:p>
          <a:p>
            <a:r>
              <a:rPr lang="ru-RU" sz="2000" b="1" dirty="0">
                <a:solidFill>
                  <a:srgbClr val="000000"/>
                </a:solidFill>
                <a:latin typeface="Liberation Serif" panose="02020603050405020304" pitchFamily="18" charset="0"/>
              </a:rPr>
              <a:t>управления надзора и контроля в сфере образования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46333" y="2046514"/>
            <a:ext cx="11487151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800" b="1" dirty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 порядке аттестации, привлечения </a:t>
            </a:r>
            <a:r>
              <a:rPr lang="ru-RU" sz="2800" b="1" dirty="0" smtClean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экспертов</a:t>
            </a:r>
            <a:r>
              <a:rPr lang="ru-RU" sz="2800" b="1" dirty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, привлекаемых к осуществлению экспертизы в целях федерального государственного контроля (надзора) в сфере образования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333" y="378285"/>
            <a:ext cx="6822559" cy="1157561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Информация для кандидатов в эксперты на официальном сайте Министерства</a:t>
            </a:r>
            <a:endParaRPr lang="ru-RU" b="1" dirty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200" u="sng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Форма заявления об аттестации эксперта</a:t>
            </a:r>
            <a:r>
              <a:rPr lang="ru-RU" sz="32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, привлекаемого Министерством к осуществлению экспертизы в целях ФГК(н) расположен на сайте Министерства </a:t>
            </a:r>
            <a:r>
              <a:rPr lang="en-US" sz="32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  <a:hlinkClick r:id="rId2"/>
              </a:rPr>
              <a:t>https</a:t>
            </a:r>
            <a:r>
              <a:rPr lang="en-US" sz="32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  <a:hlinkClick r:id="rId2"/>
              </a:rPr>
              <a:t>://minobraz.egov66.ru</a:t>
            </a:r>
            <a:r>
              <a:rPr lang="en-US" sz="32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  <a:hlinkClick r:id="rId2"/>
              </a:rPr>
              <a:t>/</a:t>
            </a:r>
            <a:r>
              <a:rPr lang="ru-RU" sz="32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 в разделе «</a:t>
            </a:r>
            <a:r>
              <a:rPr lang="ru-RU" sz="3200" spc="5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Эксперты </a:t>
            </a:r>
            <a:r>
              <a:rPr lang="ru-RU" sz="3200" spc="5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федерального государственного контроля (надзора) в сфере </a:t>
            </a:r>
            <a:r>
              <a:rPr lang="ru-RU" sz="3200" spc="5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образования»</a:t>
            </a:r>
            <a:endParaRPr lang="en-US" sz="3200" spc="5" dirty="0" smtClean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r>
              <a:rPr lang="ru-RU" sz="3200" u="sng" spc="5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Перечень вопросов для проведения квалификационного </a:t>
            </a:r>
            <a:r>
              <a:rPr lang="ru-RU" sz="3200" u="sng" spc="5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экзамена</a:t>
            </a:r>
            <a:r>
              <a:rPr lang="en-US" sz="3200" u="sng" spc="5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 </a:t>
            </a:r>
            <a:r>
              <a:rPr lang="ru-RU" sz="3200" spc="5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расположен на сайте Министерства https://minobraz.egov66.ru/ в разделе </a:t>
            </a:r>
            <a:r>
              <a:rPr lang="ru-RU" sz="3200" spc="5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«Эксперты </a:t>
            </a:r>
            <a:r>
              <a:rPr lang="ru-RU" sz="3200" spc="5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федерального государственного контроля (надзора) в сфере </a:t>
            </a:r>
            <a:r>
              <a:rPr lang="ru-RU" sz="3200" spc="5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образования»</a:t>
            </a:r>
            <a:endParaRPr lang="ru-RU" sz="3200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175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>
                <a:solidFill>
                  <a:srgbClr val="000000"/>
                </a:solidFill>
                <a:latin typeface="Liberation Serif" panose="02020603050405020304" pitchFamily="18" charset="0"/>
              </a:rPr>
              <a:t>Вопросы и предложения</a:t>
            </a:r>
            <a:endParaRPr lang="ru-RU" dirty="0">
              <a:solidFill>
                <a:srgbClr val="000000"/>
              </a:solidFill>
              <a:latin typeface="Liberation Serif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latin typeface="Liberation Serif" panose="02020603050405020304" pitchFamily="18" charset="0"/>
                <a:cs typeface="Arial" panose="020B0604020202020204" pitchFamily="34" charset="0"/>
              </a:rPr>
              <a:t>e.temko@egov66.ru</a:t>
            </a:r>
            <a:endParaRPr lang="ru-RU" sz="2400" dirty="0">
              <a:latin typeface="Liberation Serif" panose="02020603050405020304" pitchFamily="18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Liberation Serif" panose="02020603050405020304" pitchFamily="18" charset="0"/>
                <a:cs typeface="Arial" panose="020B0604020202020204" pitchFamily="34" charset="0"/>
              </a:rPr>
              <a:t>Елена Германовна </a:t>
            </a:r>
            <a:r>
              <a:rPr lang="ru-RU" sz="2400" dirty="0" err="1" smtClean="0">
                <a:latin typeface="Liberation Serif" panose="02020603050405020304" pitchFamily="18" charset="0"/>
                <a:cs typeface="Arial" panose="020B0604020202020204" pitchFamily="34" charset="0"/>
              </a:rPr>
              <a:t>Темко</a:t>
            </a:r>
            <a:r>
              <a:rPr lang="ru-RU" sz="2400" dirty="0" smtClean="0">
                <a:latin typeface="Liberation Serif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sz="2400" dirty="0">
                <a:latin typeface="Liberation Serif" panose="02020603050405020304" pitchFamily="18" charset="0"/>
                <a:cs typeface="Arial" panose="020B0604020202020204" pitchFamily="34" charset="0"/>
              </a:rPr>
              <a:t/>
            </a:r>
            <a:br>
              <a:rPr lang="ru-RU" sz="2400" dirty="0">
                <a:latin typeface="Liberation Serif" panose="02020603050405020304" pitchFamily="18" charset="0"/>
                <a:cs typeface="Arial" panose="020B0604020202020204" pitchFamily="34" charset="0"/>
              </a:rPr>
            </a:br>
            <a:r>
              <a:rPr lang="ru-RU" sz="2400" dirty="0" smtClean="0">
                <a:latin typeface="Liberation Serif" panose="02020603050405020304" pitchFamily="18" charset="0"/>
                <a:cs typeface="Arial" panose="020B0604020202020204" pitchFamily="34" charset="0"/>
              </a:rPr>
              <a:t>начальник отдела </a:t>
            </a:r>
            <a:r>
              <a:rPr lang="ru-RU" sz="2400" dirty="0">
                <a:latin typeface="Liberation Serif" panose="02020603050405020304" pitchFamily="18" charset="0"/>
                <a:cs typeface="Arial" panose="020B0604020202020204" pitchFamily="34" charset="0"/>
              </a:rPr>
              <a:t>контроля и надзора</a:t>
            </a:r>
          </a:p>
          <a:p>
            <a:pPr marL="0" lvl="0" indent="0">
              <a:buNone/>
            </a:pPr>
            <a:r>
              <a:rPr lang="ru-RU" sz="2400" dirty="0">
                <a:latin typeface="Liberation Serif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Liberation Serif" panose="02020603050405020304" pitchFamily="18" charset="0"/>
                <a:cs typeface="Arial" panose="020B0604020202020204" pitchFamily="34" charset="0"/>
              </a:rPr>
              <a:t>o.koryakina@egov66.ru</a:t>
            </a:r>
            <a:endParaRPr lang="ru-RU" sz="2400" dirty="0">
              <a:latin typeface="Liberation Serif" panose="02020603050405020304" pitchFamily="18" charset="0"/>
              <a:cs typeface="Arial" panose="020B0604020202020204" pitchFamily="34" charset="0"/>
            </a:endParaRP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dirty="0">
                <a:latin typeface="Liberation Serif" panose="02020603050405020304" pitchFamily="18" charset="0"/>
                <a:cs typeface="Arial" panose="020B0604020202020204" pitchFamily="34" charset="0"/>
              </a:rPr>
              <a:t>Ольга Анатольевна Корякина, </a:t>
            </a:r>
            <a:br>
              <a:rPr lang="ru-RU" sz="2400" dirty="0">
                <a:latin typeface="Liberation Serif" panose="02020603050405020304" pitchFamily="18" charset="0"/>
                <a:cs typeface="Arial" panose="020B0604020202020204" pitchFamily="34" charset="0"/>
              </a:rPr>
            </a:br>
            <a:r>
              <a:rPr lang="ru-RU" sz="2400" dirty="0">
                <a:latin typeface="Liberation Serif" panose="02020603050405020304" pitchFamily="18" charset="0"/>
                <a:cs typeface="Arial" panose="020B0604020202020204" pitchFamily="34" charset="0"/>
              </a:rPr>
              <a:t>ведущий специалист отдела контроля и надзора</a:t>
            </a:r>
          </a:p>
        </p:txBody>
      </p:sp>
    </p:spTree>
    <p:extLst>
      <p:ext uri="{BB962C8B-B14F-4D97-AF65-F5344CB8AC3E}">
        <p14:creationId xmlns:p14="http://schemas.microsoft.com/office/powerpoint/2010/main" val="22867567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latin typeface="Liberation Serif" panose="02020603050405020304" pitchFamily="18" charset="0"/>
              </a:rPr>
              <a:t>Сокращения, используемые в презентации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968137"/>
            <a:ext cx="11556999" cy="4572363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ClrTx/>
              <a:buFont typeface="Liberation Serif" panose="02020603050405020304" pitchFamily="18" charset="0"/>
              <a:buChar char="●"/>
            </a:pPr>
            <a:r>
              <a:rPr lang="ru-RU" sz="2800" dirty="0" smtClean="0">
                <a:latin typeface="Liberation Serif" panose="02020603050405020304" pitchFamily="18" charset="0"/>
              </a:rPr>
              <a:t>Министерство образования и молодежной политики Свердловской области </a:t>
            </a:r>
            <a:r>
              <a:rPr lang="ru-RU" sz="2800" dirty="0">
                <a:latin typeface="Liberation Serif" panose="02020603050405020304" pitchFamily="18" charset="0"/>
              </a:rPr>
              <a:t/>
            </a:r>
            <a:br>
              <a:rPr lang="ru-RU" sz="2800" dirty="0">
                <a:latin typeface="Liberation Serif" panose="02020603050405020304" pitchFamily="18" charset="0"/>
              </a:rPr>
            </a:br>
            <a:r>
              <a:rPr lang="ru-RU" sz="2800" dirty="0">
                <a:latin typeface="Liberation Serif" panose="02020603050405020304" pitchFamily="18" charset="0"/>
              </a:rPr>
              <a:t>(далее –</a:t>
            </a:r>
            <a:r>
              <a:rPr lang="ru-RU" sz="2800" dirty="0" smtClean="0">
                <a:latin typeface="Liberation Serif" panose="02020603050405020304" pitchFamily="18" charset="0"/>
              </a:rPr>
              <a:t> Министерство)</a:t>
            </a:r>
            <a:endParaRPr lang="ru-RU" sz="2800" dirty="0">
              <a:latin typeface="Liberation Serif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ClrTx/>
              <a:buFont typeface="Liberation Serif" panose="02020603050405020304" pitchFamily="18" charset="0"/>
              <a:buChar char="●"/>
            </a:pPr>
            <a:r>
              <a:rPr lang="ru-RU" sz="2800" dirty="0" smtClean="0">
                <a:latin typeface="Liberation Serif" panose="02020603050405020304" pitchFamily="18" charset="0"/>
              </a:rPr>
              <a:t>Федеральный государственный контроль (надзор) в сфере образования </a:t>
            </a:r>
            <a:r>
              <a:rPr lang="ru-RU" sz="2800" dirty="0">
                <a:latin typeface="Liberation Serif" panose="02020603050405020304" pitchFamily="18" charset="0"/>
              </a:rPr>
              <a:t/>
            </a:r>
            <a:br>
              <a:rPr lang="ru-RU" sz="2800" dirty="0">
                <a:latin typeface="Liberation Serif" panose="02020603050405020304" pitchFamily="18" charset="0"/>
              </a:rPr>
            </a:br>
            <a:r>
              <a:rPr lang="ru-RU" sz="2800" dirty="0">
                <a:latin typeface="Liberation Serif" panose="02020603050405020304" pitchFamily="18" charset="0"/>
              </a:rPr>
              <a:t>(далее – </a:t>
            </a:r>
            <a:r>
              <a:rPr lang="ru-RU" sz="2800" dirty="0" smtClean="0">
                <a:latin typeface="Liberation Serif" panose="02020603050405020304" pitchFamily="18" charset="0"/>
              </a:rPr>
              <a:t>ФГК(н)</a:t>
            </a:r>
            <a:r>
              <a:rPr lang="en-US" sz="2800" dirty="0" smtClean="0">
                <a:latin typeface="Liberation Serif" panose="02020603050405020304" pitchFamily="18" charset="0"/>
              </a:rPr>
              <a:t>)</a:t>
            </a:r>
            <a:endParaRPr lang="ru-RU" sz="2800" dirty="0">
              <a:latin typeface="Liberation Serif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ClrTx/>
              <a:buFont typeface="Liberation Serif" panose="02020603050405020304" pitchFamily="18" charset="0"/>
              <a:buChar char="●"/>
            </a:pPr>
            <a:r>
              <a:rPr lang="ru-RU" sz="2800" dirty="0" smtClean="0">
                <a:latin typeface="Liberation Serif" panose="02020603050405020304" pitchFamily="18" charset="0"/>
              </a:rPr>
              <a:t>Контрольные (надзорные) мероприятия в сфере образования (далее – к(н)м)</a:t>
            </a:r>
            <a:endParaRPr lang="ru-RU" sz="2800" dirty="0">
              <a:latin typeface="Liberation Serif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232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6550" y="311150"/>
            <a:ext cx="11525250" cy="1038679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latin typeface="Liberation Serif" panose="02020603050405020304" pitchFamily="18" charset="0"/>
              </a:rPr>
              <a:t>Правовые основания</a:t>
            </a:r>
            <a:endParaRPr lang="ru-RU" b="1" dirty="0">
              <a:solidFill>
                <a:srgbClr val="000000"/>
              </a:solidFill>
              <a:latin typeface="Liberation Serif" panose="02020603050405020304" pitchFamily="18" charset="0"/>
            </a:endParaRPr>
          </a:p>
        </p:txBody>
      </p:sp>
      <p:graphicFrame>
        <p:nvGraphicFramePr>
          <p:cNvPr id="4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8681792"/>
              </p:ext>
            </p:extLst>
          </p:nvPr>
        </p:nvGraphicFramePr>
        <p:xfrm>
          <a:off x="208644" y="1349829"/>
          <a:ext cx="11476652" cy="54226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21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462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882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4665">
                <a:tc gridSpan="2">
                  <a:txBody>
                    <a:bodyPr/>
                    <a:lstStyle/>
                    <a:p>
                      <a:pPr lvl="0" algn="ctr" defTabSz="124460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</a:pPr>
                      <a:endParaRPr lang="ru-RU" sz="2000" kern="1200" dirty="0">
                        <a:solidFill>
                          <a:srgbClr val="000000"/>
                        </a:solidFill>
                        <a:latin typeface="Liberation Serif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1275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0" i="0" u="none" strike="noStrike" cap="none" spc="0" baseline="0" dirty="0">
                        <a:solidFill>
                          <a:schemeClr val="dk1"/>
                        </a:solidFill>
                        <a:uFillTx/>
                        <a:latin typeface="Liberation Serif" panose="02020603050405020304" pitchFamily="18" charset="0"/>
                        <a:ea typeface="+mn-ea"/>
                        <a:cs typeface="+mn-cs"/>
                        <a:sym typeface="Palatino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1275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0" i="0" u="none" strike="noStrike" cap="none" spc="0" baseline="0" dirty="0">
                        <a:solidFill>
                          <a:srgbClr val="000000"/>
                        </a:solidFill>
                        <a:uFillTx/>
                        <a:latin typeface="Liberation Serif" panose="02020603050405020304" pitchFamily="18" charset="0"/>
                        <a:ea typeface="+mn-ea"/>
                        <a:cs typeface="+mn-cs"/>
                        <a:sym typeface="Palatino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97977">
                <a:tc>
                  <a:txBody>
                    <a:bodyPr/>
                    <a:lstStyle/>
                    <a:p>
                      <a:pPr algn="l"/>
                      <a:endParaRPr lang="ru-RU" sz="1400" b="0" i="0" u="none" strike="noStrike" baseline="0" dirty="0" smtClean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  <a:p>
                      <a:r>
                        <a:rPr lang="ru-RU" sz="2000" b="1" i="0" u="none" strike="noStrike" baseline="0" dirty="0" smtClean="0">
                          <a:solidFill>
                            <a:srgbClr val="000000"/>
                          </a:solidFill>
                          <a:latin typeface="Liberation Serif" panose="02020603050405020304" pitchFamily="18" charset="0"/>
                          <a:ea typeface="Liberation Serif" panose="02020603050405020304" pitchFamily="18" charset="0"/>
                          <a:cs typeface="Liberation Serif" panose="02020603050405020304" pitchFamily="18" charset="0"/>
                        </a:rPr>
                        <a:t>Федеральный закон от 31.07.2020 № 248-ФЗ </a:t>
                      </a:r>
                      <a:endParaRPr lang="ru-RU" sz="2000" b="0" i="0" u="none" strike="noStrike" baseline="0" dirty="0" smtClean="0">
                        <a:solidFill>
                          <a:srgbClr val="000000"/>
                        </a:solidFill>
                        <a:latin typeface="Liberation Serif" panose="02020603050405020304" pitchFamily="18" charset="0"/>
                        <a:ea typeface="Liberation Serif" panose="02020603050405020304" pitchFamily="18" charset="0"/>
                        <a:cs typeface="Liberation Serif" panose="02020603050405020304" pitchFamily="18" charset="0"/>
                      </a:endParaRPr>
                    </a:p>
                    <a:p>
                      <a:r>
                        <a:rPr lang="ru-RU" sz="2000" b="1" i="0" u="none" strike="noStrike" baseline="0" dirty="0" smtClean="0">
                          <a:solidFill>
                            <a:srgbClr val="000000"/>
                          </a:solidFill>
                          <a:latin typeface="Liberation Serif" panose="02020603050405020304" pitchFamily="18" charset="0"/>
                          <a:ea typeface="Liberation Serif" panose="02020603050405020304" pitchFamily="18" charset="0"/>
                          <a:cs typeface="Liberation Serif" panose="02020603050405020304" pitchFamily="18" charset="0"/>
                        </a:rPr>
                        <a:t>«О государственном контроле (надзоре)и муниципальном контроле в Российской Федерации»</a:t>
                      </a:r>
                    </a:p>
                    <a:p>
                      <a:endParaRPr lang="ru-RU" sz="1800" b="0" i="0" u="none" strike="noStrike" baseline="0" dirty="0" smtClean="0">
                        <a:latin typeface="Liberation Serif" panose="02020603050405020304" pitchFamily="18" charset="0"/>
                        <a:ea typeface="Liberation Serif" panose="02020603050405020304" pitchFamily="18" charset="0"/>
                        <a:cs typeface="Liberation Serif" panose="02020603050405020304" pitchFamily="18" charset="0"/>
                      </a:endParaRPr>
                    </a:p>
                    <a:p>
                      <a:r>
                        <a:rPr lang="ru-RU" sz="1800" b="0" i="0" u="none" strike="noStrike" baseline="0" dirty="0" smtClean="0">
                          <a:solidFill>
                            <a:srgbClr val="000000"/>
                          </a:solidFill>
                          <a:latin typeface="Liberation Serif" panose="02020603050405020304" pitchFamily="18" charset="0"/>
                          <a:ea typeface="Liberation Serif" panose="02020603050405020304" pitchFamily="18" charset="0"/>
                          <a:cs typeface="Liberation Serif" panose="02020603050405020304" pitchFamily="18" charset="0"/>
                        </a:rPr>
                        <a:t>-права эксперта и экспертной организации</a:t>
                      </a:r>
                    </a:p>
                    <a:p>
                      <a:r>
                        <a:rPr lang="ru-RU" sz="1800" b="0" i="0" u="none" strike="noStrike" baseline="0" dirty="0" smtClean="0">
                          <a:solidFill>
                            <a:srgbClr val="000000"/>
                          </a:solidFill>
                          <a:latin typeface="Liberation Serif" panose="02020603050405020304" pitchFamily="18" charset="0"/>
                          <a:ea typeface="Liberation Serif" panose="02020603050405020304" pitchFamily="18" charset="0"/>
                          <a:cs typeface="Liberation Serif" panose="02020603050405020304" pitchFamily="18" charset="0"/>
                        </a:rPr>
                        <a:t>-обязанности эксперта и экспертной организации</a:t>
                      </a:r>
                    </a:p>
                    <a:p>
                      <a:r>
                        <a:rPr lang="ru-RU" sz="1800" b="0" i="0" u="none" strike="noStrike" baseline="0" dirty="0" smtClean="0">
                          <a:solidFill>
                            <a:srgbClr val="000000"/>
                          </a:solidFill>
                          <a:latin typeface="Liberation Serif" panose="02020603050405020304" pitchFamily="18" charset="0"/>
                          <a:ea typeface="Liberation Serif" panose="02020603050405020304" pitchFamily="18" charset="0"/>
                          <a:cs typeface="Liberation Serif" panose="02020603050405020304" pitchFamily="18" charset="0"/>
                        </a:rPr>
                        <a:t>-ответственность эксперта и экспертной организации</a:t>
                      </a:r>
                    </a:p>
                    <a:p>
                      <a:endParaRPr lang="ru-RU" sz="2000" dirty="0">
                        <a:solidFill>
                          <a:srgbClr val="000000"/>
                        </a:solidFill>
                        <a:latin typeface="Liberation Serif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i="0" u="none" strike="noStrike" cap="none" spc="0" baseline="0" dirty="0" smtClean="0">
                          <a:solidFill>
                            <a:srgbClr val="000000"/>
                          </a:solidFill>
                          <a:uFillTx/>
                          <a:latin typeface="Liberation Serif" panose="02020603050405020304" pitchFamily="18" charset="0"/>
                          <a:ea typeface="Liberation Serif" panose="02020603050405020304" pitchFamily="18" charset="0"/>
                          <a:cs typeface="Liberation Serif" panose="02020603050405020304" pitchFamily="18" charset="0"/>
                          <a:sym typeface="Palatino"/>
                        </a:rPr>
                        <a:t>Постановление </a:t>
                      </a:r>
                    </a:p>
                    <a:p>
                      <a:r>
                        <a:rPr lang="ru-RU" sz="2000" b="1" i="0" u="none" strike="noStrike" cap="none" spc="0" baseline="0" dirty="0" smtClean="0">
                          <a:solidFill>
                            <a:srgbClr val="000000"/>
                          </a:solidFill>
                          <a:uFillTx/>
                          <a:latin typeface="Liberation Serif" panose="02020603050405020304" pitchFamily="18" charset="0"/>
                          <a:ea typeface="Liberation Serif" panose="02020603050405020304" pitchFamily="18" charset="0"/>
                          <a:cs typeface="Liberation Serif" panose="02020603050405020304" pitchFamily="18" charset="0"/>
                          <a:sym typeface="Palatino"/>
                        </a:rPr>
                        <a:t>Правительства РФ от 29 декабря 2020 г. № 2328</a:t>
                      </a:r>
                    </a:p>
                    <a:p>
                      <a:r>
                        <a:rPr lang="ru-RU" sz="2000" b="1" i="0" u="none" strike="noStrike" cap="none" spc="0" baseline="0" dirty="0" smtClean="0">
                          <a:solidFill>
                            <a:srgbClr val="000000"/>
                          </a:solidFill>
                          <a:uFillTx/>
                          <a:latin typeface="Liberation Serif" panose="02020603050405020304" pitchFamily="18" charset="0"/>
                          <a:ea typeface="Liberation Serif" panose="02020603050405020304" pitchFamily="18" charset="0"/>
                          <a:cs typeface="Liberation Serif" panose="02020603050405020304" pitchFamily="18" charset="0"/>
                          <a:sym typeface="Palatino"/>
                        </a:rPr>
                        <a:t>«О порядке аттестации экспертов, привлекаемых </a:t>
                      </a:r>
                    </a:p>
                    <a:p>
                      <a:r>
                        <a:rPr lang="ru-RU" sz="2000" b="1" i="0" u="none" strike="noStrike" cap="none" spc="0" baseline="0" dirty="0" smtClean="0">
                          <a:solidFill>
                            <a:srgbClr val="000000"/>
                          </a:solidFill>
                          <a:uFillTx/>
                          <a:latin typeface="Liberation Serif" panose="02020603050405020304" pitchFamily="18" charset="0"/>
                          <a:ea typeface="Liberation Serif" panose="02020603050405020304" pitchFamily="18" charset="0"/>
                          <a:cs typeface="Liberation Serif" panose="02020603050405020304" pitchFamily="18" charset="0"/>
                          <a:sym typeface="Palatino"/>
                        </a:rPr>
                        <a:t>к осуществлению экспертизы </a:t>
                      </a:r>
                    </a:p>
                    <a:p>
                      <a:r>
                        <a:rPr lang="ru-RU" sz="2000" b="1" i="0" u="none" strike="noStrike" cap="none" spc="0" baseline="0" dirty="0" smtClean="0">
                          <a:solidFill>
                            <a:srgbClr val="000000"/>
                          </a:solidFill>
                          <a:uFillTx/>
                          <a:latin typeface="Liberation Serif" panose="02020603050405020304" pitchFamily="18" charset="0"/>
                          <a:ea typeface="Liberation Serif" panose="02020603050405020304" pitchFamily="18" charset="0"/>
                          <a:cs typeface="Liberation Serif" panose="02020603050405020304" pitchFamily="18" charset="0"/>
                          <a:sym typeface="Palatino"/>
                        </a:rPr>
                        <a:t>в целях государственного контроля (надзора), муниципального контроля»</a:t>
                      </a:r>
                    </a:p>
                    <a:p>
                      <a:endParaRPr lang="ru-RU" sz="2000" b="0" i="0" u="none" strike="noStrike" baseline="0" dirty="0" smtClean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  <a:p>
                      <a:r>
                        <a:rPr lang="ru-RU" sz="1800" b="0" i="0" u="none" strike="noStrike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ru-RU" sz="1800" b="0" i="0" u="none" strike="noStrike" cap="none" spc="0" baseline="0" dirty="0" smtClean="0">
                          <a:solidFill>
                            <a:srgbClr val="000000"/>
                          </a:solidFill>
                          <a:uFillTx/>
                          <a:latin typeface="Liberation Serif" panose="02020603050405020304" pitchFamily="18" charset="0"/>
                          <a:ea typeface="Liberation Serif" panose="02020603050405020304" pitchFamily="18" charset="0"/>
                          <a:cs typeface="Liberation Serif" panose="02020603050405020304" pitchFamily="18" charset="0"/>
                          <a:sym typeface="Palatino"/>
                        </a:rPr>
                        <a:t>общий порядок аттестации</a:t>
                      </a:r>
                    </a:p>
                    <a:p>
                      <a:r>
                        <a:rPr lang="ru-RU" sz="1800" b="0" i="0" u="none" strike="noStrike" cap="none" spc="0" baseline="0" dirty="0" smtClean="0">
                          <a:solidFill>
                            <a:srgbClr val="000000"/>
                          </a:solidFill>
                          <a:uFillTx/>
                          <a:latin typeface="Liberation Serif" panose="02020603050405020304" pitchFamily="18" charset="0"/>
                          <a:ea typeface="Liberation Serif" panose="02020603050405020304" pitchFamily="18" charset="0"/>
                          <a:cs typeface="Liberation Serif" panose="02020603050405020304" pitchFamily="18" charset="0"/>
                          <a:sym typeface="Palatino"/>
                        </a:rPr>
                        <a:t>-предельные сроки проведения процедур аттестации</a:t>
                      </a:r>
                    </a:p>
                    <a:p>
                      <a:r>
                        <a:rPr lang="ru-RU" sz="1800" b="0" i="0" u="none" strike="noStrike" cap="none" spc="0" baseline="0" dirty="0" smtClean="0">
                          <a:solidFill>
                            <a:srgbClr val="000000"/>
                          </a:solidFill>
                          <a:uFillTx/>
                          <a:latin typeface="Liberation Serif" panose="02020603050405020304" pitchFamily="18" charset="0"/>
                          <a:ea typeface="Liberation Serif" panose="02020603050405020304" pitchFamily="18" charset="0"/>
                          <a:cs typeface="Liberation Serif" panose="02020603050405020304" pitchFamily="18" charset="0"/>
                          <a:sym typeface="Palatino"/>
                        </a:rPr>
                        <a:t>-позиции, которые устанавливаются органами государственной власти самостоятельно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1275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u="none" strike="noStrike" cap="none" spc="0" baseline="0" dirty="0" smtClean="0">
                          <a:solidFill>
                            <a:srgbClr val="000000"/>
                          </a:solidFill>
                          <a:uFillTx/>
                          <a:latin typeface="Liberation Serif" panose="02020603050405020304" pitchFamily="18" charset="0"/>
                          <a:ea typeface="Liberation Serif" panose="02020603050405020304" pitchFamily="18" charset="0"/>
                          <a:cs typeface="Liberation Serif" panose="02020603050405020304" pitchFamily="18" charset="0"/>
                          <a:sym typeface="Palatino"/>
                        </a:rPr>
                        <a:t>Приказ Министерства образования и молодежной политики Свердловской области от 14 декабря 2022 г.</a:t>
                      </a:r>
                      <a:br>
                        <a:rPr lang="ru-RU" sz="2000" b="1" i="0" u="none" strike="noStrike" cap="none" spc="0" baseline="0" dirty="0" smtClean="0">
                          <a:solidFill>
                            <a:srgbClr val="000000"/>
                          </a:solidFill>
                          <a:uFillTx/>
                          <a:latin typeface="Liberation Serif" panose="02020603050405020304" pitchFamily="18" charset="0"/>
                          <a:ea typeface="Liberation Serif" panose="02020603050405020304" pitchFamily="18" charset="0"/>
                          <a:cs typeface="Liberation Serif" panose="02020603050405020304" pitchFamily="18" charset="0"/>
                          <a:sym typeface="Palatino"/>
                        </a:rPr>
                      </a:br>
                      <a:r>
                        <a:rPr lang="ru-RU" sz="2000" b="1" i="0" u="none" strike="noStrike" cap="none" spc="0" baseline="0" dirty="0" smtClean="0">
                          <a:solidFill>
                            <a:srgbClr val="000000"/>
                          </a:solidFill>
                          <a:uFillTx/>
                          <a:latin typeface="Liberation Serif" panose="02020603050405020304" pitchFamily="18" charset="0"/>
                          <a:ea typeface="Liberation Serif" panose="02020603050405020304" pitchFamily="18" charset="0"/>
                          <a:cs typeface="Liberation Serif" panose="02020603050405020304" pitchFamily="18" charset="0"/>
                          <a:sym typeface="Palatino"/>
                        </a:rPr>
                        <a:t>№ 1190-Д «Об организации аттестации эксперта, привлекаемого Министерством образования и молодежной политики Свердловской области к осуществлению экспертизы в целях федерального государственного контроля (надзора) в сфере образования»</a:t>
                      </a:r>
                      <a:endParaRPr lang="ru-RU" sz="2000" b="1" i="0" u="none" strike="noStrike" cap="none" spc="0" baseline="0" dirty="0">
                        <a:solidFill>
                          <a:srgbClr val="000000"/>
                        </a:solidFill>
                        <a:uFillTx/>
                        <a:latin typeface="Liberation Serif" panose="02020603050405020304" pitchFamily="18" charset="0"/>
                        <a:ea typeface="Liberation Serif" panose="02020603050405020304" pitchFamily="18" charset="0"/>
                        <a:cs typeface="Liberation Serif" panose="02020603050405020304" pitchFamily="18" charset="0"/>
                        <a:sym typeface="Palatino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292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kern="1200" spc="0" dirty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Область экспертизы</a:t>
            </a:r>
            <a:endParaRPr lang="ru-RU" sz="4400" b="1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 defTabSz="914400">
              <a:lnSpc>
                <a:spcPct val="90000"/>
              </a:lnSpc>
              <a:spcBef>
                <a:spcPts val="1000"/>
              </a:spcBef>
              <a:buClrTx/>
              <a:buSzTx/>
              <a:buNone/>
            </a:pPr>
            <a:r>
              <a:rPr lang="ru-RU" sz="2800" b="1" u="sng" kern="1200" dirty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Экспертиза при осуществлении федерального государственного контроля (надзора) в сфере образования и ее </a:t>
            </a:r>
            <a:r>
              <a:rPr lang="ru-RU" sz="2800" b="1" u="sng" kern="1200" dirty="0" smtClean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область</a:t>
            </a:r>
            <a:r>
              <a:rPr lang="en-US" sz="2800" b="1" u="sng" kern="1200" dirty="0" smtClean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 </a:t>
            </a:r>
            <a:r>
              <a:rPr lang="ru-RU" sz="2800" b="1" u="sng" kern="1200" dirty="0" smtClean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-</a:t>
            </a:r>
            <a:r>
              <a:rPr lang="ru-RU" sz="2800" b="1" u="sng" kern="1200" dirty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образовательная деятельность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7110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0000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Критерии аттестации экспертов, привлекаемых Министерством к осуществлению экспертизы ФГК(н)</a:t>
            </a:r>
            <a:endParaRPr lang="ru-RU" sz="3200" b="1" dirty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6550" y="3236686"/>
            <a:ext cx="11525250" cy="3303813"/>
          </a:xfrm>
        </p:spPr>
        <p:txBody>
          <a:bodyPr>
            <a:normAutofit fontScale="85000" lnSpcReduction="20000"/>
          </a:bodyPr>
          <a:lstStyle/>
          <a:p>
            <a:pPr marL="342900" lvl="0" indent="-342900" defTabSz="914400">
              <a:lnSpc>
                <a:spcPct val="9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ru-RU" kern="1200" dirty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наличие стажа работы в организации, осуществляющей образовательную деятельность, не менее 5 лет</a:t>
            </a:r>
            <a:r>
              <a:rPr lang="en-US" kern="1200" dirty="0" smtClean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;</a:t>
            </a:r>
          </a:p>
          <a:p>
            <a:pPr marL="342900" lvl="0" indent="-342900" defTabSz="914400">
              <a:lnSpc>
                <a:spcPct val="9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ru-RU" kern="1200" dirty="0" smtClean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наличие </a:t>
            </a:r>
            <a:r>
              <a:rPr lang="ru-RU" kern="1200" dirty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высшего </a:t>
            </a:r>
            <a:r>
              <a:rPr lang="ru-RU" kern="1200" dirty="0" smtClean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образования</a:t>
            </a:r>
            <a:r>
              <a:rPr lang="en-US" kern="1200" dirty="0" smtClean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;</a:t>
            </a:r>
          </a:p>
          <a:p>
            <a:pPr marL="342900" lvl="0" indent="-342900" defTabSz="914400">
              <a:lnSpc>
                <a:spcPct val="9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ru-RU" kern="1200" dirty="0" smtClean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наличие знаний и навыков по заявленной области экспертизы</a:t>
            </a:r>
            <a:r>
              <a:rPr lang="en-US" kern="1200" dirty="0" smtClean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:</a:t>
            </a:r>
          </a:p>
          <a:p>
            <a:pPr marL="711200" lvl="1" indent="-342900" defTabSz="914400">
              <a:lnSpc>
                <a:spcPct val="9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ru-RU" u="sng" kern="1200" dirty="0" smtClean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общие знания и навыки </a:t>
            </a:r>
            <a:r>
              <a:rPr lang="ru-RU" kern="1200" dirty="0" smtClean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(логическое мышление и аналитические способности, умение использовать информационные ресурсы и технические средства для подготовки и оформления экспертных заключений</a:t>
            </a:r>
            <a:r>
              <a:rPr lang="en-US" kern="1200" dirty="0" smtClean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);</a:t>
            </a:r>
          </a:p>
          <a:p>
            <a:pPr marL="711200" lvl="1" indent="-342900" defTabSz="914400">
              <a:lnSpc>
                <a:spcPct val="9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ru-RU" u="sng" kern="1200" dirty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</a:t>
            </a:r>
            <a:r>
              <a:rPr lang="ru-RU" u="sng" kern="1200" dirty="0" smtClean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рофессиональные знания </a:t>
            </a:r>
            <a:r>
              <a:rPr lang="ru-RU" u="sng" kern="1200" dirty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и навыки </a:t>
            </a:r>
            <a:r>
              <a:rPr lang="ru-RU" kern="1200" dirty="0" smtClean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(знание нормативных правовых актов и иных документов, регламентирующих вопросы организации и проведения к(н)м, навыки рассмотрения и экспертизы документов на предмет их соответствия требованиям законодательства, подготовки экспертного заключения)</a:t>
            </a:r>
            <a:endParaRPr lang="en-US" kern="1200" dirty="0" smtClean="0">
              <a:solidFill>
                <a:srgbClr val="38394A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pPr marL="711200" lvl="1" indent="-342900" defTabSz="914400">
              <a:lnSpc>
                <a:spcPct val="9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</a:pPr>
            <a:endParaRPr lang="en-US" sz="3200" kern="1200" dirty="0" smtClean="0">
              <a:solidFill>
                <a:srgbClr val="38394A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pPr marL="711200" lvl="1" indent="-342900" defTabSz="914400">
              <a:lnSpc>
                <a:spcPct val="9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</a:pPr>
            <a:endParaRPr lang="ru-RU" sz="3200" kern="1200" dirty="0">
              <a:solidFill>
                <a:srgbClr val="38394A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107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kern="1200" spc="0" dirty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Документы и (или) сведения, подаваемые претендентом на получение аттестации эксперта</a:t>
            </a:r>
            <a:endParaRPr lang="ru-RU" b="1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lvl="0" indent="-228600" defTabSz="914400">
              <a:lnSpc>
                <a:spcPct val="9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ru-RU" sz="2400" kern="1200" dirty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заявление об аттестации эксперта</a:t>
            </a:r>
            <a:r>
              <a:rPr lang="en-US" sz="2400" kern="1200" dirty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;</a:t>
            </a:r>
            <a:endParaRPr lang="ru-RU" sz="2400" kern="1200" dirty="0">
              <a:solidFill>
                <a:srgbClr val="38394A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pPr marL="228600" lvl="0" indent="-228600" defTabSz="914400">
              <a:lnSpc>
                <a:spcPct val="9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ru-RU" sz="2400" kern="1200" dirty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документы и (или) сведения, подтверждающие соответствие критериям аттестации экспертов</a:t>
            </a:r>
            <a:r>
              <a:rPr lang="en-US" sz="2400" kern="1200" dirty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:</a:t>
            </a:r>
          </a:p>
          <a:p>
            <a:pPr marL="685800" lvl="1" indent="-228600" defTabSz="914400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ru-RU" sz="2400" kern="1200" dirty="0" smtClean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документы или сведения  </a:t>
            </a:r>
            <a:r>
              <a:rPr lang="ru-RU" sz="2400" kern="1200" dirty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об образовании и (или) о </a:t>
            </a:r>
            <a:r>
              <a:rPr lang="ru-RU" sz="2400" kern="1200" dirty="0" smtClean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квалификации</a:t>
            </a:r>
            <a:r>
              <a:rPr lang="en-US" sz="2400" kern="1200" dirty="0" smtClean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;</a:t>
            </a:r>
          </a:p>
          <a:p>
            <a:pPr marL="685800" lvl="1" indent="-228600" defTabSz="914400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Char char="•"/>
            </a:pPr>
            <a:endParaRPr lang="ru-RU" sz="2400" kern="1200" dirty="0" smtClean="0">
              <a:solidFill>
                <a:srgbClr val="38394A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pPr marL="685800" lvl="1" indent="-228600" defTabSz="914400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ru-RU" sz="2400" kern="1200" dirty="0" smtClean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копии </a:t>
            </a:r>
            <a:r>
              <a:rPr lang="ru-RU" sz="2400" kern="1200" dirty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документов и (или) сведений, подтверждающих наличие стажа работы в организации, осуществляющей образовательную деятельность</a:t>
            </a:r>
            <a:r>
              <a:rPr lang="en-US" sz="2400" kern="1200" dirty="0" smtClean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;</a:t>
            </a:r>
          </a:p>
          <a:p>
            <a:pPr marL="685800" lvl="1" indent="-228600" defTabSz="914400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Char char="•"/>
            </a:pPr>
            <a:endParaRPr lang="ru-RU" sz="2400" kern="1200" dirty="0">
              <a:solidFill>
                <a:srgbClr val="38394A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pPr marL="685800" lvl="1" indent="-228600" defTabSz="914400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ru-RU" sz="2400" kern="1200" dirty="0" smtClean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копии </a:t>
            </a:r>
            <a:r>
              <a:rPr lang="ru-RU" sz="2400" kern="1200" dirty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документов, содержащих сведения об основном месте работы и должности на момент подачи заявления.</a:t>
            </a:r>
            <a:endParaRPr lang="en-US" sz="2400" kern="1200" dirty="0">
              <a:solidFill>
                <a:srgbClr val="38394A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874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0000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Состав административных процедур и сроки взаимодействия Министерства и граждан, претендующих на получение аттестации экспертов</a:t>
            </a:r>
            <a:endParaRPr lang="ru-RU" sz="2800" b="1" dirty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pic>
        <p:nvPicPr>
          <p:cNvPr id="15" name="Объект 1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04432" y="2201656"/>
            <a:ext cx="701101" cy="37188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08000" y="2090083"/>
            <a:ext cx="2293257" cy="595035"/>
          </a:xfrm>
          <a:prstGeom prst="rect">
            <a:avLst/>
          </a:prstGeom>
          <a:noFill/>
          <a:ln w="12700" cap="flat">
            <a:solidFill>
              <a:srgbClr val="00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  <a:sym typeface="Palatino"/>
              </a:rPr>
              <a:t>заявление</a:t>
            </a:r>
            <a:endParaRPr kumimoji="0" lang="ru-RU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  <a:sym typeface="Palatino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534" y="1944914"/>
            <a:ext cx="3653900" cy="1488626"/>
          </a:xfrm>
          <a:prstGeom prst="rect">
            <a:avLst/>
          </a:prstGeom>
        </p:spPr>
      </p:pic>
      <p:sp>
        <p:nvSpPr>
          <p:cNvPr id="17" name="Стрелка вниз 16"/>
          <p:cNvSpPr/>
          <p:nvPr/>
        </p:nvSpPr>
        <p:spPr>
          <a:xfrm>
            <a:off x="3870325" y="3354623"/>
            <a:ext cx="590550" cy="619125"/>
          </a:xfrm>
          <a:prstGeom prst="downArrow">
            <a:avLst>
              <a:gd name="adj1" fmla="val 5416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5204" y="3369137"/>
            <a:ext cx="627942" cy="63403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10114" y="3973748"/>
            <a:ext cx="2510971" cy="124280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14643" y="5179412"/>
            <a:ext cx="646232" cy="481626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39142" y="5632271"/>
            <a:ext cx="2452914" cy="113795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84355" y="3973747"/>
            <a:ext cx="2136368" cy="884015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34936" y="1873755"/>
            <a:ext cx="1341294" cy="4306531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06601" y="4157405"/>
            <a:ext cx="554784" cy="402371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278013" y="2344924"/>
            <a:ext cx="524301" cy="457240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278013" y="3664185"/>
            <a:ext cx="518205" cy="457240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733358" y="2090083"/>
            <a:ext cx="2326523" cy="827288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774733" y="3381270"/>
            <a:ext cx="2285148" cy="835430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796218" y="4508830"/>
            <a:ext cx="2193863" cy="1925725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264678" y="5022382"/>
            <a:ext cx="591363" cy="451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78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0243" y="74384"/>
            <a:ext cx="11525250" cy="1435100"/>
          </a:xfrm>
        </p:spPr>
        <p:txBody>
          <a:bodyPr/>
          <a:lstStyle/>
          <a:p>
            <a:r>
              <a:rPr lang="ru-RU" b="1" dirty="0" smtClean="0">
                <a:solidFill>
                  <a:srgbClr val="000000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Проведение квалификационного экзамена</a:t>
            </a:r>
            <a:endParaRPr lang="ru-RU" b="1" dirty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6550" y="2278742"/>
            <a:ext cx="11525250" cy="4261757"/>
          </a:xfrm>
        </p:spPr>
        <p:txBody>
          <a:bodyPr>
            <a:normAutofit/>
          </a:bodyPr>
          <a:lstStyle/>
          <a:p>
            <a:pPr lvl="0"/>
            <a:endParaRPr lang="ru-RU" sz="1400" dirty="0"/>
          </a:p>
          <a:p>
            <a:endParaRPr lang="ru-RU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707496017"/>
              </p:ext>
            </p:extLst>
          </p:nvPr>
        </p:nvGraphicFramePr>
        <p:xfrm>
          <a:off x="1001485" y="1132114"/>
          <a:ext cx="10043885" cy="51616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5542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6550" y="0"/>
            <a:ext cx="11525250" cy="1435100"/>
          </a:xfrm>
        </p:spPr>
        <p:txBody>
          <a:bodyPr/>
          <a:lstStyle/>
          <a:p>
            <a:r>
              <a:rPr lang="ru-RU" sz="3600" b="1" kern="1200" spc="0" dirty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Сроки действия аттестации экспертов</a:t>
            </a:r>
            <a:endParaRPr lang="ru-RU" b="1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6550" y="2075544"/>
            <a:ext cx="11525250" cy="4078514"/>
          </a:xfrm>
        </p:spPr>
        <p:txBody>
          <a:bodyPr>
            <a:normAutofit fontScale="25000" lnSpcReduction="20000"/>
          </a:bodyPr>
          <a:lstStyle/>
          <a:p>
            <a:endParaRPr lang="ru-RU" sz="8000" b="1" u="sng" dirty="0" smtClean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endParaRPr lang="ru-RU" sz="8000" b="1" u="sng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r>
              <a:rPr lang="ru-RU" sz="8000" b="1" u="sng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По итогам квалификационного экзамена </a:t>
            </a:r>
            <a:r>
              <a:rPr lang="ru-RU" sz="80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принимается </a:t>
            </a:r>
            <a:r>
              <a:rPr lang="ru-RU" sz="8000" b="1" u="sng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решение о</a:t>
            </a:r>
            <a:r>
              <a:rPr lang="en-US" sz="80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:</a:t>
            </a:r>
          </a:p>
          <a:p>
            <a:r>
              <a:rPr lang="ru-RU" sz="80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1) аттестации заявителя</a:t>
            </a:r>
            <a:r>
              <a:rPr lang="en-US" sz="80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;</a:t>
            </a:r>
          </a:p>
          <a:p>
            <a:r>
              <a:rPr lang="ru-RU" sz="80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2) отказе об аттестации заявителя.</a:t>
            </a:r>
          </a:p>
          <a:p>
            <a:r>
              <a:rPr lang="ru-RU" sz="8000" b="1" u="sng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Срок действия аттестации </a:t>
            </a:r>
            <a:r>
              <a:rPr lang="ru-RU" sz="8000" b="1" u="sng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экспертов </a:t>
            </a:r>
            <a:r>
              <a:rPr lang="ru-RU" sz="80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- </a:t>
            </a:r>
            <a:r>
              <a:rPr lang="ru-RU" sz="8000" b="1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7</a:t>
            </a:r>
            <a:r>
              <a:rPr lang="ru-RU" sz="80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 </a:t>
            </a:r>
            <a:r>
              <a:rPr lang="ru-RU" sz="80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лет</a:t>
            </a:r>
          </a:p>
          <a:p>
            <a:r>
              <a:rPr lang="ru-RU" sz="8000" b="1" u="sng" kern="1200" dirty="0" smtClean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Решение</a:t>
            </a:r>
            <a:r>
              <a:rPr lang="en-US" sz="8000" b="1" u="sng" kern="1200" dirty="0" smtClean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 </a:t>
            </a:r>
            <a:r>
              <a:rPr lang="ru-RU" sz="8000" b="1" u="sng" kern="1200" dirty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 прекращении действия аттестации</a:t>
            </a:r>
            <a:r>
              <a:rPr lang="ru-RU" sz="8000" u="sng" kern="1200" dirty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 </a:t>
            </a:r>
            <a:r>
              <a:rPr lang="ru-RU" sz="8000" kern="1200" dirty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эксперта</a:t>
            </a:r>
            <a:endParaRPr lang="en-US" sz="8000" kern="1200" dirty="0">
              <a:solidFill>
                <a:srgbClr val="38394A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pPr marL="457200" lvl="1" indent="0" defTabSz="914400">
              <a:lnSpc>
                <a:spcPct val="90000"/>
              </a:lnSpc>
              <a:spcBef>
                <a:spcPts val="500"/>
              </a:spcBef>
              <a:buClrTx/>
              <a:buSzTx/>
              <a:buNone/>
            </a:pPr>
            <a:r>
              <a:rPr lang="en-US" sz="8000" kern="1200" dirty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1) </a:t>
            </a:r>
            <a:r>
              <a:rPr lang="ru-RU" sz="8000" kern="1200" dirty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в соответствии с заявлением эксперта о прекращении действия аттестации</a:t>
            </a:r>
            <a:r>
              <a:rPr lang="en-US" sz="8000" kern="1200" dirty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;</a:t>
            </a:r>
          </a:p>
          <a:p>
            <a:pPr marL="457200" lvl="1" indent="0" defTabSz="914400">
              <a:lnSpc>
                <a:spcPct val="90000"/>
              </a:lnSpc>
              <a:spcBef>
                <a:spcPts val="500"/>
              </a:spcBef>
              <a:buClrTx/>
              <a:buSzTx/>
              <a:buNone/>
            </a:pPr>
            <a:r>
              <a:rPr lang="ru-RU" sz="8000" kern="1200" dirty="0" smtClean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2</a:t>
            </a:r>
            <a:r>
              <a:rPr lang="en-US" sz="8000" kern="1200" dirty="0" smtClean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) </a:t>
            </a:r>
            <a:r>
              <a:rPr lang="ru-RU" sz="8000" kern="1200" dirty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подтверждением Министерством факта недостоверности или необъективности результатов деятельности эксперта</a:t>
            </a:r>
          </a:p>
          <a:p>
            <a:pPr marL="457200" lvl="1" indent="0" defTabSz="914400">
              <a:lnSpc>
                <a:spcPct val="90000"/>
              </a:lnSpc>
              <a:spcBef>
                <a:spcPts val="500"/>
              </a:spcBef>
              <a:buClrTx/>
              <a:buSzTx/>
              <a:buNone/>
            </a:pPr>
            <a:endParaRPr lang="ru-RU" sz="8000" kern="1200" dirty="0" smtClean="0">
              <a:solidFill>
                <a:srgbClr val="38394A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pPr marL="457200" lvl="1" indent="0" defTabSz="914400">
              <a:lnSpc>
                <a:spcPct val="90000"/>
              </a:lnSpc>
              <a:spcBef>
                <a:spcPts val="500"/>
              </a:spcBef>
              <a:buClrTx/>
              <a:buSzTx/>
              <a:buNone/>
            </a:pPr>
            <a:r>
              <a:rPr lang="ru-RU" sz="8000" b="1" u="sng" kern="1200" dirty="0" smtClean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Решение </a:t>
            </a:r>
            <a:r>
              <a:rPr lang="ru-RU" sz="8000" b="1" u="sng" kern="1200" dirty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 приостановлении действия аттестации </a:t>
            </a:r>
            <a:r>
              <a:rPr lang="ru-RU" sz="8000" kern="1200" dirty="0">
                <a:solidFill>
                  <a:srgbClr val="38394A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эксперта принимается в форме распорядительного акта Министерства в день поступления эксперта на государственную гражданскую службу в Министерство.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434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Editorial">
  <a:themeElements>
    <a:clrScheme name="Editorial">
      <a:dk1>
        <a:srgbClr val="324863"/>
      </a:dk1>
      <a:lt1>
        <a:srgbClr val="634D31"/>
      </a:lt1>
      <a:dk2>
        <a:srgbClr val="615F5C"/>
      </a:dk2>
      <a:lt2>
        <a:srgbClr val="D6D3CB"/>
      </a:lt2>
      <a:accent1>
        <a:srgbClr val="4D76A4"/>
      </a:accent1>
      <a:accent2>
        <a:srgbClr val="729460"/>
      </a:accent2>
      <a:accent3>
        <a:srgbClr val="D6AD40"/>
      </a:accent3>
      <a:accent4>
        <a:srgbClr val="DC7D39"/>
      </a:accent4>
      <a:accent5>
        <a:srgbClr val="C36061"/>
      </a:accent5>
      <a:accent6>
        <a:srgbClr val="7E649B"/>
      </a:accent6>
      <a:hlink>
        <a:srgbClr val="0000FF"/>
      </a:hlink>
      <a:folHlink>
        <a:srgbClr val="FF00FF"/>
      </a:folHlink>
    </a:clrScheme>
    <a:fontScheme name="Editorial">
      <a:majorFont>
        <a:latin typeface="Baskerville"/>
        <a:ea typeface="Baskerville"/>
        <a:cs typeface="Baskerville"/>
      </a:majorFont>
      <a:minorFont>
        <a:latin typeface="Baskerville"/>
        <a:ea typeface="Baskerville"/>
        <a:cs typeface="Baskerville"/>
      </a:minorFont>
    </a:fontScheme>
    <a:fmtScheme name="Editori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Palatino"/>
            <a:ea typeface="Palatino"/>
            <a:cs typeface="Palatino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>
              <a:hueOff val="109193"/>
              <a:satOff val="-4874"/>
              <a:lumOff val="12971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324863"/>
            </a:solidFill>
            <a:effectLst/>
            <a:uFillTx/>
            <a:latin typeface="Palatino"/>
            <a:ea typeface="Palatino"/>
            <a:cs typeface="Palatino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7208</TotalTime>
  <Words>648</Words>
  <Application>Microsoft Office PowerPoint</Application>
  <PresentationFormat>Широкоэкранный</PresentationFormat>
  <Paragraphs>80</Paragraphs>
  <Slides>11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Baskerville</vt:lpstr>
      <vt:lpstr>Calibri</vt:lpstr>
      <vt:lpstr>Helvetica</vt:lpstr>
      <vt:lpstr>Liberation Serif</vt:lpstr>
      <vt:lpstr>Palatino</vt:lpstr>
      <vt:lpstr>Zapf Dingbats</vt:lpstr>
      <vt:lpstr>Editorial</vt:lpstr>
      <vt:lpstr>                </vt:lpstr>
      <vt:lpstr>Сокращения, используемые в презентации</vt:lpstr>
      <vt:lpstr>Правовые основания</vt:lpstr>
      <vt:lpstr>Область экспертизы</vt:lpstr>
      <vt:lpstr>Критерии аттестации экспертов, привлекаемых Министерством к осуществлению экспертизы ФГК(н)</vt:lpstr>
      <vt:lpstr>Документы и (или) сведения, подаваемые претендентом на получение аттестации эксперта</vt:lpstr>
      <vt:lpstr>Состав административных процедур и сроки взаимодействия Министерства и граждан, претендующих на получение аттестации экспертов</vt:lpstr>
      <vt:lpstr>Проведение квалификационного экзамена</vt:lpstr>
      <vt:lpstr>Сроки действия аттестации экспертов</vt:lpstr>
      <vt:lpstr>Информация для кандидатов в эксперты на официальном сайте Министерства</vt:lpstr>
      <vt:lpstr>Вопросы и предложения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реформе контрольно-надзорной деятельности и результатах реформы в сфере образования,  перспективах 2021 года</dc:title>
  <dc:creator>Тямко Елена Германовна</dc:creator>
  <cp:lastModifiedBy>Корякина Ольга Анатольевна</cp:lastModifiedBy>
  <cp:revision>389</cp:revision>
  <cp:lastPrinted>2022-10-26T05:05:01Z</cp:lastPrinted>
  <dcterms:created xsi:type="dcterms:W3CDTF">2020-08-25T06:53:07Z</dcterms:created>
  <dcterms:modified xsi:type="dcterms:W3CDTF">2024-03-22T09:03:35Z</dcterms:modified>
</cp:coreProperties>
</file>