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584" r:id="rId3"/>
    <p:sldId id="578" r:id="rId4"/>
    <p:sldId id="593" r:id="rId5"/>
    <p:sldId id="594" r:id="rId6"/>
    <p:sldId id="587" r:id="rId7"/>
    <p:sldId id="595" r:id="rId8"/>
    <p:sldId id="588" r:id="rId9"/>
    <p:sldId id="589" r:id="rId10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4553" autoAdjust="0"/>
  </p:normalViewPr>
  <p:slideViewPr>
    <p:cSldViewPr snapToGrid="0">
      <p:cViewPr varScale="1">
        <p:scale>
          <a:sx n="116" d="100"/>
          <a:sy n="116" d="100"/>
        </p:scale>
        <p:origin x="331" y="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3326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5DFDB-9D1E-4C5D-8EA7-8D7332788FFE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FB535-6F01-444C-B3B4-F7029D5F6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2206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ABA77-5A13-4A11-BFFB-C27C2B47E1A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3DEBF-426B-4619-B1B8-B0ACB33225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048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00B3C-FCFF-4C7D-80AB-BF7E1256357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522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6161D-E98C-4541-B134-AE1B09280912}" type="datetime1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007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A79F0-43BB-4947-AB54-CEB0529E4FC1}" type="datetime1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519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6B918-2531-431B-A123-476F0C8A21D6}" type="datetime1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952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520B-5054-49B5-8D5C-A921FBBB2EE1}" type="datetime1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8BBE7-429C-4E1A-BFBC-99A46CC74FF4}" type="datetime1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047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67F6C-CE2F-4A0F-A91F-A073BAEE0EE3}" type="datetime1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22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CE0C2-A5AB-4B67-8C7D-80680CFBB6DA}" type="datetime1">
              <a:rPr lang="ru-RU" smtClean="0"/>
              <a:t>14.02.2025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4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C0768-3B53-42DB-B6DC-84AF94C1ED96}" type="datetime1">
              <a:rPr lang="ru-RU" smtClean="0"/>
              <a:t>14.02.2025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964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E3B7B-9E15-4895-9264-D25FDD5F91D0}" type="datetime1">
              <a:rPr lang="ru-RU" smtClean="0"/>
              <a:t>14.02.2025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26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8A55A-8836-4597-9FE6-F7CA0ABE31A4}" type="datetime1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57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26108-CE5B-43E1-A960-66F820C94544}" type="datetime1">
              <a:rPr lang="ru-RU" smtClean="0"/>
              <a:t>14.02.2025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93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79D5D-4549-4755-8511-11BFFF8A5325}" type="datetime1">
              <a:rPr lang="ru-RU" smtClean="0"/>
              <a:t>14.02.2025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A936F-60BF-41C3-AE8E-760CE9738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73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.lobanova@egov66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inobraz.egov66.ru/site/section?id=156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71551" y="1550397"/>
            <a:ext cx="10524470" cy="333326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4000" dirty="0" smtClean="0">
                <a:latin typeface="Liberation Serif" panose="02020603050405020304" pitchFamily="18" charset="0"/>
                <a:ea typeface="Calibri" panose="020F0502020204030204" pitchFamily="34" charset="0"/>
              </a:rPr>
            </a:br>
            <a:r>
              <a:rPr lang="ru-RU" sz="3600" b="1" dirty="0">
                <a:latin typeface="Liberation Serif" panose="02020603050405020304" pitchFamily="18" charset="0"/>
                <a:ea typeface="Calibri" panose="020F0502020204030204" pitchFamily="34" charset="0"/>
              </a:rPr>
              <a:t>Актуальные вопросы </a:t>
            </a:r>
            <a:r>
              <a:rPr lang="ru-RU" sz="3600" b="1" dirty="0" smtClean="0">
                <a:latin typeface="Liberation Serif" panose="02020603050405020304" pitchFamily="18" charset="0"/>
                <a:ea typeface="Calibri" panose="020F0502020204030204" pitchFamily="34" charset="0"/>
              </a:rPr>
              <a:t>л</a:t>
            </a:r>
            <a:r>
              <a:rPr lang="ru-RU" sz="3600" b="1" dirty="0" smtClean="0">
                <a:solidFill>
                  <a:prstClr val="black"/>
                </a:solidFill>
                <a:latin typeface="Liberation Serif" panose="02020603050405020304" pitchFamily="18" charset="0"/>
                <a:ea typeface="Calibri" panose="020F0502020204030204" pitchFamily="34" charset="0"/>
              </a:rPr>
              <a:t>ицензирования образовательной деятельности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448300" y="5059340"/>
            <a:ext cx="6543675" cy="15872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Голубков Павел Васильевич</a:t>
            </a:r>
            <a:r>
              <a:rPr lang="ru-RU" sz="1600" b="1" i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 algn="ctr">
              <a:buNone/>
            </a:pP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главный 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специалист отдела 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лицензирования и государственной 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аккредитации</a:t>
            </a:r>
          </a:p>
          <a:p>
            <a:pPr marL="0" indent="0" algn="ctr">
              <a:buNone/>
            </a:pP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  <a:hlinkClick r:id="rId3"/>
              </a:rPr>
              <a:t>p.golubkov@egov66.ru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(3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312-00-04 </a:t>
            </a:r>
            <a:r>
              <a:rPr lang="en-US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доб.172</a:t>
            </a:r>
            <a:r>
              <a:rPr lang="en-US" sz="1600" b="1" i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i="1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i="1" dirty="0" smtClean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475845" y="472244"/>
            <a:ext cx="9191625" cy="16629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3500" dirty="0">
                <a:solidFill>
                  <a:schemeClr val="tx1"/>
                </a:solidFill>
                <a:latin typeface="Liberation Serif" panose="02020603050405020304" pitchFamily="18" charset="0"/>
              </a:rPr>
              <a:t>Министерство образования и молодежной </a:t>
            </a:r>
            <a:r>
              <a:rPr lang="ru-RU" altLang="ru-RU" sz="35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политики Свердловской </a:t>
            </a:r>
            <a:r>
              <a:rPr lang="ru-RU" altLang="ru-RU" sz="3500" dirty="0">
                <a:solidFill>
                  <a:schemeClr val="tx1"/>
                </a:solidFill>
                <a:latin typeface="Liberation Serif" panose="02020603050405020304" pitchFamily="18" charset="0"/>
              </a:rPr>
              <a:t>области </a:t>
            </a:r>
            <a:r>
              <a:rPr lang="ru-RU" b="1" i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i="1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i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Управление надзора и контроля в сфере образования</a:t>
            </a:r>
            <a:endParaRPr lang="ru-RU" sz="2600" i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Sylfaen" panose="010A050205030603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04876" y="5178323"/>
            <a:ext cx="2407284" cy="1061610"/>
          </a:xfrm>
          <a:prstGeom prst="rect">
            <a:avLst/>
          </a:prstGeom>
          <a:ln>
            <a:noFill/>
            <a:prstDash val="lg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13.02.2025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611" y="378647"/>
            <a:ext cx="1753785" cy="175417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3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520" y="135100"/>
            <a:ext cx="11419840" cy="17140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Основные изменения нормативной базы лицензирования </a:t>
            </a:r>
          </a:p>
          <a:p>
            <a:pPr algn="ctr"/>
            <a:endParaRPr lang="ru-RU" sz="2000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68960" y="2028825"/>
            <a:ext cx="11328400" cy="4351338"/>
          </a:xfrm>
        </p:spPr>
        <p:txBody>
          <a:bodyPr>
            <a:normAutofit lnSpcReduction="10000"/>
          </a:bodyPr>
          <a:lstStyle/>
          <a:p>
            <a:pPr marL="457200" lvl="1" indent="0" algn="just">
              <a:buNone/>
            </a:pP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</a:t>
            </a: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). </a:t>
            </a: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Положение о лицензировании: дополнены</a:t>
            </a:r>
            <a:r>
              <a:rPr lang="ru-RU" sz="4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</a:t>
            </a: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лицензионные требования, предъявляемые к соискателю лицензии (</a:t>
            </a:r>
            <a:r>
              <a:rPr lang="ru-RU" sz="2800" dirty="0" err="1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пп</a:t>
            </a: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 «ж» п. 6) и к лицензиату (</a:t>
            </a:r>
            <a:r>
              <a:rPr lang="ru-RU" sz="2800" dirty="0" err="1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пп</a:t>
            </a: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 «ж» п. 8) </a:t>
            </a:r>
            <a:r>
              <a:rPr lang="ru-RU" sz="1800" dirty="0" smtClean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(действует </a:t>
            </a:r>
            <a:r>
              <a:rPr lang="ru-RU" sz="1800" dirty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 1 сентября 2024 </a:t>
            </a:r>
            <a:r>
              <a:rPr lang="ru-RU" sz="1800" dirty="0" smtClean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года)</a:t>
            </a:r>
            <a:endParaRPr lang="ru-RU" sz="1800" dirty="0">
              <a:solidFill>
                <a:srgbClr val="FF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 algn="just">
              <a:buNone/>
            </a:pPr>
            <a:endParaRPr lang="ru-RU" sz="28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 algn="just">
              <a:buNone/>
            </a:pPr>
            <a:r>
              <a:rPr lang="ru-RU" sz="22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ж</a:t>
            </a:r>
            <a:r>
              <a:rPr lang="ru-RU" sz="22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 наличие заключения о соответствии учебно-материальной базы требованиям, установленным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общего образования, выданного в порядке, определяемом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внутренних дел (далее - заключение о соответствии учебно-материальной базы требованиям), </a:t>
            </a:r>
            <a:r>
              <a:rPr lang="ru-RU" sz="2200" dirty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- для основных программ профессионального обучения водителей транспортных </a:t>
            </a:r>
            <a:r>
              <a:rPr lang="ru-RU" sz="2200" dirty="0" smtClean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средств</a:t>
            </a:r>
          </a:p>
          <a:p>
            <a:pPr marL="457200" lvl="1" indent="0">
              <a:buNone/>
            </a:pPr>
            <a:endParaRPr lang="ru-RU" sz="3600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38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520" y="135100"/>
            <a:ext cx="11419840" cy="13976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Основные изменения нормативной базы </a:t>
            </a:r>
            <a:r>
              <a:rPr lang="ru-RU" sz="32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по вопросам лицензирования </a:t>
            </a:r>
            <a:endParaRPr lang="ru-RU" sz="3200" b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77520" y="2028824"/>
            <a:ext cx="11419840" cy="4534535"/>
          </a:xfrm>
        </p:spPr>
        <p:txBody>
          <a:bodyPr/>
          <a:lstStyle/>
          <a:p>
            <a:pPr marL="457200" lvl="1" indent="0">
              <a:buNone/>
            </a:pPr>
            <a:r>
              <a:rPr lang="ru-RU" sz="4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2</a:t>
            </a:r>
            <a:r>
              <a:rPr lang="ru-RU" sz="4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). </a:t>
            </a:r>
            <a:r>
              <a:rPr lang="ru-RU" sz="4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Перечень НПА </a:t>
            </a:r>
            <a:r>
              <a:rPr lang="ru-RU" sz="1400" u="sng" dirty="0" smtClean="0">
                <a:solidFill>
                  <a:srgbClr val="0070C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https</a:t>
            </a:r>
            <a:r>
              <a:rPr lang="ru-RU" sz="1400" u="sng" dirty="0">
                <a:solidFill>
                  <a:srgbClr val="0070C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://docs.edu.gov.ru/document/8291a30a4293e2e1b627cae2575b973a/</a:t>
            </a:r>
            <a:r>
              <a:rPr lang="ru-RU" sz="2800" dirty="0">
                <a:solidFill>
                  <a:srgbClr val="0070C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</a:t>
            </a:r>
            <a:endParaRPr lang="ru-RU" sz="3600" dirty="0">
              <a:solidFill>
                <a:srgbClr val="0070C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>
              <a:buNone/>
            </a:pP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дополнен пунктом 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8 Положения о </a:t>
            </a: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лицензировании ОД (утв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. </a:t>
            </a: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ПП 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РФ от </a:t>
            </a: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18.09.2020 № 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1490</a:t>
            </a:r>
          </a:p>
          <a:p>
            <a:pPr marL="457200" lvl="1" indent="0">
              <a:buNone/>
            </a:pP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«О </a:t>
            </a:r>
            <a:r>
              <a:rPr lang="ru-RU" sz="20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лицензировании образовательной </a:t>
            </a:r>
            <a:r>
              <a:rPr lang="ru-RU" sz="20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деятельности»)</a:t>
            </a:r>
          </a:p>
          <a:p>
            <a:pPr marL="457200" lvl="1" indent="0">
              <a:buNone/>
            </a:pPr>
            <a:endParaRPr lang="ru-RU" sz="36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l="10633" t="22368" r="14034" b="38857"/>
          <a:stretch/>
        </p:blipFill>
        <p:spPr bwMode="auto">
          <a:xfrm>
            <a:off x="1350644" y="3381692"/>
            <a:ext cx="9937115" cy="31816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1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520" y="135100"/>
            <a:ext cx="11419840" cy="17140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Обязательное соблюдение лицензионных требований</a:t>
            </a:r>
            <a:endParaRPr lang="ru-RU" sz="3200" b="1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68960" y="2028825"/>
            <a:ext cx="11328400" cy="4351338"/>
          </a:xfrm>
        </p:spPr>
        <p:txBody>
          <a:bodyPr>
            <a:normAutofit fontScale="85000" lnSpcReduction="10000"/>
          </a:bodyPr>
          <a:lstStyle/>
          <a:p>
            <a:pPr marL="457200" lvl="1" indent="528638" algn="ctr">
              <a:lnSpc>
                <a:spcPct val="150000"/>
              </a:lnSpc>
              <a:buNone/>
            </a:pPr>
            <a:r>
              <a:rPr lang="ru-RU" sz="2800" dirty="0" smtClean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Лицензионные </a:t>
            </a:r>
            <a:r>
              <a:rPr lang="ru-RU" sz="2800" dirty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требования при осуществлении образовательной деятельности должны </a:t>
            </a:r>
            <a:r>
              <a:rPr lang="ru-RU" sz="2800" dirty="0" smtClean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соблюдаться в обязательном порядке! Независимо от того, прописаны адреса мест осуществления образовательной деятельности в Реестре лицензий или данные адреса не указываются в Реестре лицензий: программы профессионального обучения, дополнительного профессионального образования. </a:t>
            </a:r>
          </a:p>
          <a:p>
            <a:pPr marL="9525" lvl="1" indent="-9525" algn="ctr">
              <a:lnSpc>
                <a:spcPct val="150000"/>
              </a:lnSpc>
              <a:buNone/>
            </a:pP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 первую очередь </a:t>
            </a: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создаются необходимые условия для осуществления образовательной деятельности, потом начинается осуществление образовательной деятельности</a:t>
            </a:r>
            <a:r>
              <a:rPr lang="ru-RU" sz="2800" dirty="0" smtClean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 </a:t>
            </a:r>
          </a:p>
          <a:p>
            <a:pPr marL="457200" lvl="1" indent="0" algn="just">
              <a:buNone/>
            </a:pPr>
            <a:endParaRPr lang="ru-RU" sz="2800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>
              <a:buNone/>
            </a:pPr>
            <a:endParaRPr lang="ru-RU" sz="3600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69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520" y="135100"/>
            <a:ext cx="11419840" cy="17140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Реализация образовательных программ с </a:t>
            </a:r>
            <a:r>
              <a:rPr lang="ru-RU" sz="32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применением </a:t>
            </a:r>
            <a:r>
              <a:rPr lang="ru-RU" sz="3200" dirty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исключительно</a:t>
            </a:r>
            <a:r>
              <a:rPr lang="ru-RU" sz="32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электронного обучения, дистанционных образовательных технологий</a:t>
            </a:r>
            <a:endParaRPr lang="ru-RU" sz="2000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68960" y="2028825"/>
            <a:ext cx="11328400" cy="4351338"/>
          </a:xfrm>
        </p:spPr>
        <p:txBody>
          <a:bodyPr>
            <a:normAutofit fontScale="85000" lnSpcReduction="10000"/>
          </a:bodyPr>
          <a:lstStyle/>
          <a:p>
            <a:pPr marL="523875" lvl="1" indent="-514350" algn="just">
              <a:lnSpc>
                <a:spcPct val="100000"/>
              </a:lnSpc>
              <a:buAutoNum type="arabicPeriod"/>
            </a:pP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Наличие лицензии на осуществление образовательной деятельности дает право на реализацию образовательных программ, указанных в лицензии, с </a:t>
            </a:r>
            <a:r>
              <a:rPr lang="ru-RU" sz="28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применением исключительно электронного обучения, дистанционных образовательных </a:t>
            </a: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технологий (при отсутствии ограничений, установленных законодательством).</a:t>
            </a:r>
          </a:p>
          <a:p>
            <a:pPr marL="523875" lvl="1" indent="-514350" algn="just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Можно </a:t>
            </a:r>
            <a:r>
              <a:rPr lang="ru-RU" sz="28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лицензировать </a:t>
            </a:r>
            <a:r>
              <a:rPr lang="ru-RU" sz="2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новые образовательные программы, </a:t>
            </a:r>
            <a:r>
              <a:rPr lang="ru-RU" sz="28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которые отсутствуют в лицензии, реализация которых предполагается с применением исключительно электронного обучения, дистанционных образовательных технологий. </a:t>
            </a:r>
            <a:endParaRPr lang="ru-RU" sz="2800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9525" lvl="1" indent="0" algn="just">
              <a:lnSpc>
                <a:spcPct val="100000"/>
              </a:lnSpc>
              <a:buNone/>
            </a:pPr>
            <a:endParaRPr lang="ru-RU" sz="2200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9525" lvl="1" indent="711200" algn="just">
              <a:lnSpc>
                <a:spcPct val="100000"/>
              </a:lnSpc>
              <a:buNone/>
            </a:pPr>
            <a:r>
              <a:rPr lang="ru-RU" sz="2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Постановление </a:t>
            </a:r>
            <a:r>
              <a:rPr lang="ru-RU" sz="2200" b="1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Правительства </a:t>
            </a:r>
            <a:r>
              <a:rPr lang="ru-RU" sz="2200" b="1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Российской Федерации от 11.10.2023 №</a:t>
            </a:r>
            <a:r>
              <a:rPr lang="ru-RU" sz="22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1678</a:t>
            </a:r>
            <a:br>
              <a:rPr lang="ru-RU" sz="22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2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«Об утверждении </a:t>
            </a:r>
            <a:r>
              <a:rPr lang="ru-RU" sz="22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Правил применения организациями, осуществляющими образовательную деятельность, электронного обучения, дистанционных образовательных технологий при реализации образовательных </a:t>
            </a:r>
            <a:r>
              <a:rPr lang="ru-RU" sz="2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программ» </a:t>
            </a:r>
            <a:r>
              <a:rPr lang="ru-RU" sz="2200" dirty="0" smtClean="0">
                <a:solidFill>
                  <a:srgbClr val="FF0000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 1 сентября 2024 года (п. 14 с 23.10.2023)</a:t>
            </a:r>
            <a:endParaRPr lang="ru-RU" sz="2200" dirty="0">
              <a:solidFill>
                <a:srgbClr val="FF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523875" lvl="1" indent="-514350" algn="just">
              <a:lnSpc>
                <a:spcPct val="100000"/>
              </a:lnSpc>
              <a:buAutoNum type="arabicPeriod"/>
            </a:pPr>
            <a:endParaRPr lang="ru-RU" sz="2800" dirty="0" smtClean="0">
              <a:solidFill>
                <a:srgbClr val="FF0000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 algn="just">
              <a:buNone/>
            </a:pPr>
            <a:endParaRPr lang="ru-RU" sz="2800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pPr marL="457200" lvl="1" indent="0">
              <a:buNone/>
            </a:pPr>
            <a:endParaRPr lang="ru-RU" sz="3600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49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520" y="114780"/>
            <a:ext cx="11419840" cy="19070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Лицензия на осуществление образовательной деятельности </a:t>
            </a:r>
          </a:p>
          <a:p>
            <a:pPr algn="ctr"/>
            <a:endParaRPr lang="ru-RU" sz="1050" dirty="0" smtClean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еестровая модель</a:t>
            </a:r>
            <a:endParaRPr lang="ru-RU" sz="2400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520" y="2113280"/>
            <a:ext cx="1141984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запись </a:t>
            </a:r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в Реестре лицензий на осуществление образовательной деятельности </a:t>
            </a:r>
          </a:p>
          <a:p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Реквизиты лицензии: дата и № лицензии </a:t>
            </a:r>
          </a:p>
          <a:p>
            <a:endParaRPr lang="ru-RU" sz="24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выписка </a:t>
            </a:r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из Реестра лицензий</a:t>
            </a:r>
            <a:endParaRPr lang="ru-RU" sz="20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размещение на сайте организации, осуществляющей образовательную деятельность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содержится в действующих документах лицензиата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14085" b="7486"/>
          <a:stretch/>
        </p:blipFill>
        <p:spPr>
          <a:xfrm>
            <a:off x="1426204" y="2875281"/>
            <a:ext cx="7774099" cy="2235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3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520" y="114780"/>
            <a:ext cx="11419840" cy="19070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Организация, осуществляющая обучение</a:t>
            </a:r>
            <a:endParaRPr lang="ru-RU" sz="2400" dirty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520" y="2113280"/>
            <a:ext cx="1141984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30238" algn="ctr"/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19 статьи 2  </a:t>
            </a: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федерального закона 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от 29 декабря 2012 </a:t>
            </a: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года № 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273-ФЗ</a:t>
            </a:r>
          </a:p>
          <a:p>
            <a:pPr indent="630238" algn="ctr"/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образовании в Российской </a:t>
            </a: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Федерации» </a:t>
            </a:r>
          </a:p>
          <a:p>
            <a:pPr indent="630238" algn="ctr"/>
            <a:endParaRPr lang="ru-RU" sz="24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indent="630238" algn="ctr"/>
            <a:r>
              <a:rPr lang="ru-RU" sz="2400" b="1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организация</a:t>
            </a:r>
            <a:r>
              <a:rPr lang="ru-RU" sz="2400" b="1" dirty="0">
                <a:latin typeface="Liberation Serif" panose="02020603050405020304" pitchFamily="18" charset="0"/>
                <a:cs typeface="Times New Roman" panose="02020603050405020304" pitchFamily="18" charset="0"/>
              </a:rPr>
              <a:t>, осуществляющая обучение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юридическое лицо, осуществляющее на основании лицензии </a:t>
            </a:r>
            <a:r>
              <a:rPr lang="ru-RU" sz="2400" dirty="0">
                <a:solidFill>
                  <a:srgbClr val="FF0000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наряду с основной деятельностью 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образовательную деятельность </a:t>
            </a:r>
            <a:r>
              <a:rPr lang="ru-RU" sz="2400" dirty="0">
                <a:solidFill>
                  <a:srgbClr val="FF0000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в качестве дополнительного вида деятельности</a:t>
            </a:r>
          </a:p>
          <a:p>
            <a:endParaRPr lang="ru-RU" sz="24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2) Выписка из Реестра лицензий</a:t>
            </a:r>
            <a:endParaRPr lang="ru-RU" sz="20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размещение на сайте организации, осуществляющей образовательную деятельность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содержится в действующих документах лицензиата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01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520" y="114780"/>
            <a:ext cx="11419840" cy="19070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Документы для лицензирования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образовательной деятельности </a:t>
            </a:r>
          </a:p>
          <a:p>
            <a:pPr algn="ctr"/>
            <a:endParaRPr lang="ru-RU" sz="1050" dirty="0" smtClean="0">
              <a:solidFill>
                <a:schemeClr val="tx1"/>
              </a:solidFill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7520" y="2113280"/>
            <a:ext cx="11419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ru-RU" sz="2400" u="sng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заявление</a:t>
            </a:r>
            <a:endParaRPr lang="ru-RU" sz="20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400" u="sng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2400" u="sng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о реализации образовательных программ</a:t>
            </a: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 (форма на сайте 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Министерства, название файла </a:t>
            </a: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«Документ, подписанный 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руководителем организации, осуществляющей образовательную деятельность, содержащий сведения о реализации образовательных </a:t>
            </a: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программ»)</a:t>
            </a:r>
            <a:endParaRPr lang="ru-RU" sz="2000" dirty="0" smtClean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arenR"/>
            </a:pPr>
            <a:r>
              <a:rPr lang="ru-RU" sz="2400" u="sng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копии </a:t>
            </a:r>
            <a:r>
              <a:rPr lang="ru-RU" sz="2400" u="sng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правоустанавливающих документов</a:t>
            </a: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 (если не подлежат государственной регистрации):</a:t>
            </a:r>
          </a:p>
          <a:p>
            <a:pPr marL="800100" lvl="1" indent="-342900">
              <a:buFontTx/>
              <a:buChar char="-"/>
            </a:pP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договор аренды (субаренды)</a:t>
            </a:r>
          </a:p>
          <a:p>
            <a:pPr marL="800100" lvl="1" indent="-342900">
              <a:buFontTx/>
              <a:buChar char="-"/>
            </a:pPr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договор безвозмездного пользования</a:t>
            </a:r>
          </a:p>
          <a:p>
            <a:pPr marL="800100" lvl="1" indent="-342900">
              <a:buFontTx/>
              <a:buChar char="-"/>
            </a:pPr>
            <a:endParaRPr lang="ru-RU" sz="24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2400" dirty="0" smtClean="0">
                <a:latin typeface="Liberation Serif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solidFill>
                  <a:srgbClr val="FF0000"/>
                </a:solidFill>
                <a:latin typeface="Liberation Serif" panose="02020603050405020304" pitchFamily="18" charset="0"/>
                <a:cs typeface="Times New Roman" panose="02020603050405020304" pitchFamily="18" charset="0"/>
              </a:rPr>
              <a:t>действующие в Свердловской области</a:t>
            </a:r>
            <a:r>
              <a:rPr lang="ru-RU" sz="2400" dirty="0">
                <a:latin typeface="Liberation Serif" panose="02020603050405020304" pitchFamily="18" charset="0"/>
                <a:cs typeface="Times New Roman" panose="02020603050405020304" pitchFamily="18" charset="0"/>
              </a:rPr>
              <a:t>, размещены на сайте Министерства) </a:t>
            </a:r>
            <a:r>
              <a:rPr lang="en-US" sz="2000" dirty="0">
                <a:latin typeface="Liberation Serif" panose="02020603050405020304" pitchFamily="18" charset="0"/>
                <a:cs typeface="Times New Roman" panose="02020603050405020304" pitchFamily="18" charset="0"/>
                <a:hlinkClick r:id="rId2"/>
              </a:rPr>
              <a:t> https://minobraz.egov66.ru/site/section?id=156</a:t>
            </a:r>
            <a:endParaRPr lang="ru-RU" sz="2400" dirty="0">
              <a:latin typeface="Liberation Serif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05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A936F-60BF-41C3-AE8E-760CE9738C1F}" type="slidenum">
              <a:rPr lang="ru-RU" smtClean="0"/>
              <a:t>9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90122" y="4618715"/>
            <a:ext cx="11325958" cy="1565830"/>
          </a:xfrm>
          <a:prstGeom prst="rect">
            <a:avLst/>
          </a:prstGeo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Liberation Serif" panose="02020603050405020304" pitchFamily="18" charset="0"/>
              </a:rPr>
              <a:t>Еженедельное </a:t>
            </a:r>
            <a:r>
              <a:rPr lang="ru-RU" sz="2400" dirty="0" smtClean="0">
                <a:latin typeface="Cambria" panose="02040503050406030204" pitchFamily="18" charset="0"/>
                <a:ea typeface="Cambria" panose="02040503050406030204" pitchFamily="18" charset="0"/>
              </a:rPr>
              <a:t>консультирование </a:t>
            </a:r>
            <a:r>
              <a:rPr lang="ru-RU" sz="2400" dirty="0" smtClean="0">
                <a:solidFill>
                  <a:srgbClr val="FF0000"/>
                </a:solidFill>
                <a:latin typeface="Liberation Serif" panose="02020603050405020304" pitchFamily="18" charset="0"/>
              </a:rPr>
              <a:t>(среда)</a:t>
            </a:r>
          </a:p>
          <a:p>
            <a:pPr marL="0" indent="0" algn="ctr">
              <a:buNone/>
            </a:pPr>
            <a:r>
              <a:rPr lang="ru-RU" sz="2400" dirty="0" smtClean="0">
                <a:latin typeface="Liberation Serif" panose="02020603050405020304" pitchFamily="18" charset="0"/>
              </a:rPr>
              <a:t>по </a:t>
            </a:r>
            <a:r>
              <a:rPr lang="ru-RU" sz="2400" dirty="0" smtClean="0">
                <a:latin typeface="Liberation Serif" panose="02020603050405020304" pitchFamily="18" charset="0"/>
              </a:rPr>
              <a:t>телефону: (343) 312-00-04 </a:t>
            </a:r>
            <a:r>
              <a:rPr lang="ru-RU" sz="2400" i="1" dirty="0" smtClean="0">
                <a:latin typeface="Liberation Serif" panose="02020603050405020304" pitchFamily="18" charset="0"/>
              </a:rPr>
              <a:t>добавочные</a:t>
            </a:r>
            <a:r>
              <a:rPr lang="ru-RU" sz="2400" dirty="0" smtClean="0">
                <a:latin typeface="Liberation Serif" panose="02020603050405020304" pitchFamily="18" charset="0"/>
              </a:rPr>
              <a:t>: 170, 172, 173, 174</a:t>
            </a:r>
            <a:endParaRPr lang="ru-RU" sz="2400" dirty="0">
              <a:latin typeface="Liberation Serif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43054" y="2364261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mtClean="0">
                <a:latin typeface="Liberation Serif" panose="02020603050405020304" pitchFamily="18" charset="0"/>
              </a:rPr>
              <a:t>Спасибо за внимание!</a:t>
            </a:r>
            <a:endParaRPr lang="ru-RU" dirty="0"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59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7980</TotalTime>
  <Words>486</Words>
  <Application>Microsoft Office PowerPoint</Application>
  <PresentationFormat>Широкоэкранный</PresentationFormat>
  <Paragraphs>81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Cambria</vt:lpstr>
      <vt:lpstr>Liberation Serif</vt:lpstr>
      <vt:lpstr>Sylfaen</vt:lpstr>
      <vt:lpstr>Times New Roman</vt:lpstr>
      <vt:lpstr>Тема Office</vt:lpstr>
      <vt:lpstr> Актуальные вопросы лицензирования образовательной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Лобанова Анна Михайловна</dc:creator>
  <cp:lastModifiedBy>Лобанова Анна Михайловна</cp:lastModifiedBy>
  <cp:revision>675</cp:revision>
  <cp:lastPrinted>2024-11-21T09:48:41Z</cp:lastPrinted>
  <dcterms:created xsi:type="dcterms:W3CDTF">2020-09-15T03:25:46Z</dcterms:created>
  <dcterms:modified xsi:type="dcterms:W3CDTF">2025-02-14T10:18:13Z</dcterms:modified>
</cp:coreProperties>
</file>