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6" r:id="rId3"/>
    <p:sldId id="281" r:id="rId4"/>
    <p:sldId id="282" r:id="rId5"/>
    <p:sldId id="288" r:id="rId6"/>
    <p:sldId id="287" r:id="rId7"/>
    <p:sldId id="285" r:id="rId8"/>
    <p:sldId id="283" r:id="rId9"/>
    <p:sldId id="290" r:id="rId10"/>
    <p:sldId id="284" r:id="rId11"/>
    <p:sldId id="286" r:id="rId1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60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4EB0F-9DF9-47A3-8726-D7D4F0A3B853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2C2CED-42D6-4477-B87F-1FAE7BB8F5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1708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92746-0314-4301-8E59-6834DFBC865F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E64C1F-8C95-459E-B0A3-EACE00B5ED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6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3DEBF-426B-4619-B1B8-B0ACB33225E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172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3DEBF-426B-4619-B1B8-B0ACB33225E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55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3DEBF-426B-4619-B1B8-B0ACB33225E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51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3DEBF-426B-4619-B1B8-B0ACB33225E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479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3DEBF-426B-4619-B1B8-B0ACB33225E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14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D74B-48E1-43A1-85A1-8781223B76D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37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66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29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67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0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01574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63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65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423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11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355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209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48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7C6EB-D435-4B0A-A0AF-BF9C983F58B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50602-9621-40A8-9E53-99E2B6A0A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1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009" y="1270030"/>
            <a:ext cx="11496500" cy="3075710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3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 </a:t>
            </a:r>
            <a:r>
              <a:rPr lang="ru-RU" sz="3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соблюдении лицензионных условий </a:t>
            </a:r>
            <a:r>
              <a:rPr lang="ru-RU" sz="36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 </a:t>
            </a:r>
            <a:r>
              <a:rPr lang="ru-RU" sz="36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осуществлении образовательной деятельности»</a:t>
            </a:r>
            <a:r>
              <a:rPr lang="ru-RU" sz="3600" dirty="0">
                <a:latin typeface="Liberation Serif"/>
                <a:ea typeface="Times New Roman" panose="02020603050405020304" pitchFamily="18" charset="0"/>
                <a:cs typeface="Liberation Serif"/>
              </a:rPr>
              <a:t/>
            </a:r>
            <a:br>
              <a:rPr lang="ru-RU" sz="3600" dirty="0">
                <a:latin typeface="Liberation Serif"/>
                <a:ea typeface="Times New Roman" panose="02020603050405020304" pitchFamily="18" charset="0"/>
                <a:cs typeface="Liberation Serif"/>
              </a:rPr>
            </a:br>
            <a:r>
              <a:rPr lang="ru-RU" sz="2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2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1800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материалы к совещанию с организациями, осуществляющими обучение</a:t>
            </a:r>
            <a:r>
              <a:rPr lang="ru-RU" sz="18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	</a:t>
            </a:r>
            <a:br>
              <a:rPr lang="ru-RU" sz="18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endParaRPr lang="ru-RU" sz="18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90955" y="4566026"/>
            <a:ext cx="6175814" cy="1441302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Анна Михайловна Лобанова, начальник отдела лицензирования и государственной аккредитации управления надзора и контроля в сфере образования Министерства образования и молодежной политики Свердловской области, 8 (343) 312-00-00 (доб. 170), </a:t>
            </a:r>
            <a:r>
              <a:rPr lang="en-US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a.lobanova@egov66.ru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69877" y="5055844"/>
            <a:ext cx="15696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Liberation Serif"/>
                <a:ea typeface="Times New Roman" panose="02020603050405020304" pitchFamily="18" charset="0"/>
                <a:cs typeface="Liberation Serif"/>
              </a:rPr>
              <a:t>13.02.2025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6494" y="263931"/>
            <a:ext cx="2200275" cy="1571625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069876" y="559926"/>
            <a:ext cx="8212877" cy="144130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МИНИСТЕРСТВО ОБРАЗОВАНИЯ И МОЛОДЕЖНОЙ ПОЛИТИКИ СВЕРДЛОВСКОЙ ОБЛАСТИ</a:t>
            </a: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УПРАВЛЕНИЕ НАДЗОРА И КОНТРОЛЯ В СФЕРЕ ОБРАЗОВАНИЯ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30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3739" y="2266866"/>
            <a:ext cx="4147782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Телеграм-канал</a:t>
            </a:r>
            <a:endParaRPr lang="ru-RU" sz="3600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0270" y="3164631"/>
            <a:ext cx="3017608" cy="33756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59236" y="2750552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https://t.me/UNKSverdlovskRegion</a:t>
            </a:r>
            <a:endParaRPr lang="ru-RU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2226" y="61067"/>
            <a:ext cx="3303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Консультирование контролируемых лиц по соблюдению обязательных требований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7820" y="1742395"/>
            <a:ext cx="26840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(343) 312-00-04 </a:t>
            </a:r>
            <a:endParaRPr lang="ru-RU" dirty="0" smtClean="0">
              <a:latin typeface="Liberation Serif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доб. 179, 182, 183, 184, 185, 187, 189, 381, 382)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1701" y="1353494"/>
            <a:ext cx="2731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каждый понедельник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8060" y="153165"/>
            <a:ext cx="320949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Консультирование контролируемых лиц и их представителей по вопросам, связанным с организацией и осуществлением федерального государственного контроля (надзора) в сфере </a:t>
            </a:r>
            <a:r>
              <a:rPr lang="ru-RU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 на личном приеме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61300" y="3273583"/>
            <a:ext cx="2731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последняя пятница каждого месяца </a:t>
            </a:r>
          </a:p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15.30 до 16.30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8059" y="4390780"/>
            <a:ext cx="32095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предварительной записи </a:t>
            </a:r>
          </a:p>
          <a:p>
            <a:pPr algn="ctr">
              <a:spcAft>
                <a:spcPts val="0"/>
              </a:spcAft>
            </a:pP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телефону (343) 312-00-04 </a:t>
            </a:r>
            <a:endParaRPr lang="ru-RU" dirty="0" smtClean="0">
              <a:latin typeface="Liberation Serif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доб. 386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16421" y="3003971"/>
            <a:ext cx="3303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Консультирование контролируемых лиц по </a:t>
            </a:r>
            <a:r>
              <a:rPr lang="ru-RU" sz="1800" b="1" dirty="0" smtClean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вопросам лицензирования и государственной аккредитации</a:t>
            </a:r>
            <a:endParaRPr lang="ru-RU" sz="1800" b="1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1701" y="4483114"/>
            <a:ext cx="2731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каждую среду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7820" y="4852445"/>
            <a:ext cx="26840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(343) 312-00-04 </a:t>
            </a:r>
            <a:endParaRPr lang="ru-RU" dirty="0" smtClean="0">
              <a:latin typeface="Liberation Serif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(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доб. 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171, 172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173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174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175</a:t>
            </a:r>
            <a:r>
              <a:rPr lang="ru-RU" dirty="0">
                <a:latin typeface="Liberation Serif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170)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7990373" y="153165"/>
            <a:ext cx="4061148" cy="6662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Официальный сайт Министерства образования и молодежной политики Свердловской области</a:t>
            </a:r>
            <a:endParaRPr lang="ru-RU" sz="16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7059" y="956285"/>
            <a:ext cx="1247775" cy="1247775"/>
          </a:xfrm>
          <a:prstGeom prst="rect">
            <a:avLst/>
          </a:prstGeom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1170562" y="5928787"/>
            <a:ext cx="7661861" cy="611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СПАСИБО ЗА ВНИМАНИЕ!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3899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433" y="182504"/>
            <a:ext cx="9380456" cy="1325563"/>
          </a:xfrm>
        </p:spPr>
        <p:txBody>
          <a:bodyPr/>
          <a:lstStyle/>
          <a:p>
            <a:r>
              <a:rPr lang="ru-RU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Горячая линия по вопросам лицензирования образовательной деятельности (каждую среду)</a:t>
            </a:r>
            <a:endParaRPr lang="ru-RU" sz="32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5845" y="1711949"/>
            <a:ext cx="10515600" cy="2728076"/>
          </a:xfrm>
        </p:spPr>
        <p:txBody>
          <a:bodyPr/>
          <a:lstStyle/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343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312-00-04 (доб. 172) Голубков Павел Васильевич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343) 312-00-04 (доб. 173) Старикова Елена Николаевна 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(343) 312-00-04 (доб. 174) Мальцева Светлана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Петровна</a:t>
            </a: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(343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 312-00-04 (доб. 170) Лобанова Анна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Михайловна</a:t>
            </a:r>
          </a:p>
          <a:p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0003" y="4266501"/>
            <a:ext cx="6781015" cy="611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СПАСИБО ЗА ВНИМАНИЕ!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83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3047" y="62129"/>
            <a:ext cx="72629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Liberation Serif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Нормативные правовые акты</a:t>
            </a:r>
            <a:endParaRPr lang="ru-RU" sz="2800" b="1" dirty="0">
              <a:latin typeface="Liberation Serif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4328" y="632824"/>
            <a:ext cx="7499351" cy="90079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Федеральный закон от 4 мая 2011 года № 99-ФЗ </a:t>
            </a:r>
            <a:endParaRPr lang="ru-RU" sz="2200" b="1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 лицензировании отдельных видов деятельности»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575810"/>
            <a:ext cx="1965897" cy="4548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3048" y="1670760"/>
            <a:ext cx="75806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Лицензия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специальное </a:t>
            </a:r>
            <a:r>
              <a:rPr lang="ru-RU" u="sng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разрешение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на право осуществления юридическим лицом или индивидуальным предпринимателем конкретного вида деятельности (выполнения работ, оказания услуг, составляющих лицензируемый вид деятельности), </a:t>
            </a:r>
            <a:r>
              <a:rPr lang="ru-RU" u="sng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которое подтверждается записью в реестре </a:t>
            </a:r>
            <a:r>
              <a:rPr lang="ru-RU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лицензий</a:t>
            </a:r>
            <a:endParaRPr lang="ru-RU" sz="16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4328" y="3277516"/>
            <a:ext cx="7499351" cy="102536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Присвоение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регистрационного номера лицензии через государственную информационную систему Единый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лицензий</a:t>
            </a:r>
            <a:endParaRPr lang="ru-RU" sz="20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3047" y="4345073"/>
            <a:ext cx="766191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i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правила </a:t>
            </a:r>
            <a:r>
              <a:rPr lang="ru-RU" sz="1600" i="1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формирования и ведения единого реестра учета лицензий (разрешений) и присвоения разрешениям (в том числе лицензиям) регистрационных номеров с использованием указанного реестра (Приложение № 2 к Правилам  ведения федеральной государственной информационной системы «Федеральный реестр государственных и муниципальных услуг (функций)», утвержденным </a:t>
            </a:r>
            <a:r>
              <a:rPr lang="ru-RU" sz="1600" i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постановлением </a:t>
            </a:r>
            <a:r>
              <a:rPr lang="ru-RU" sz="1600" i="1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Правительства Российской Федерации от 24.10.2011 № 861 </a:t>
            </a:r>
            <a:r>
              <a:rPr lang="ru-RU" sz="1600" i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/>
            </a:r>
            <a:br>
              <a:rPr lang="ru-RU" sz="1600" i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1600" i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</a:t>
            </a:r>
            <a:r>
              <a:rPr lang="ru-RU" sz="1600" i="1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федеральных государственных информационных системах, обеспечивающих предоставление в электронной форме государственных и муниципальных услуг (осуществление функций)»)</a:t>
            </a:r>
            <a:endParaRPr lang="ru-RU" sz="1600" i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3677" y="62129"/>
            <a:ext cx="4202835" cy="58006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758" y="5665236"/>
            <a:ext cx="4024671" cy="68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5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42" y="655481"/>
            <a:ext cx="11204240" cy="532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39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4772" y="114839"/>
            <a:ext cx="11473866" cy="63487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Представление </a:t>
            </a:r>
            <a:r>
              <a:rPr lang="ru-RU" sz="20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заявления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 и прилагаемых к нему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документов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для внесения изменений в реестр лицензий через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Единый портал государственных услуг и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функций </a:t>
            </a:r>
            <a:endParaRPr lang="ru-RU" sz="20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b="32677"/>
          <a:stretch/>
        </p:blipFill>
        <p:spPr>
          <a:xfrm>
            <a:off x="217248" y="817881"/>
            <a:ext cx="4835639" cy="204399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2022" y="2970508"/>
            <a:ext cx="11436616" cy="7266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Внесение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изменений в реестр лицензий на осуществление образовательной деятельности </a:t>
            </a:r>
            <a:r>
              <a:rPr lang="ru-RU" sz="20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без заявления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 в лицензирующий орган</a:t>
            </a:r>
            <a:endParaRPr lang="ru-RU" sz="20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862089"/>
              </p:ext>
            </p:extLst>
          </p:nvPr>
        </p:nvGraphicFramePr>
        <p:xfrm>
          <a:off x="5718526" y="3914524"/>
          <a:ext cx="6100112" cy="761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0112">
                  <a:extLst>
                    <a:ext uri="{9D8B030D-6E8A-4147-A177-3AD203B41FA5}">
                      <a16:colId xmlns:a16="http://schemas.microsoft.com/office/drawing/2014/main" val="1164784005"/>
                    </a:ext>
                  </a:extLst>
                </a:gridCol>
              </a:tblGrid>
              <a:tr h="2537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изменение </a:t>
                      </a:r>
                      <a:r>
                        <a:rPr lang="ru-RU" sz="140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наименования юридического лица</a:t>
                      </a:r>
                      <a:endParaRPr lang="ru-RU" sz="1400" dirty="0">
                        <a:effectLst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5395894"/>
                  </a:ext>
                </a:extLst>
              </a:tr>
              <a:tr h="2537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изменение места </a:t>
                      </a:r>
                      <a:r>
                        <a:rPr lang="ru-RU" sz="140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нахождения юридического лица</a:t>
                      </a:r>
                      <a:endParaRPr lang="ru-RU" sz="1400" dirty="0">
                        <a:effectLst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5234905"/>
                  </a:ext>
                </a:extLst>
              </a:tr>
              <a:tr h="253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реорганизация юридического лица</a:t>
                      </a:r>
                      <a:endParaRPr lang="ru-RU" sz="1400" dirty="0">
                        <a:effectLst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1567976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82022" y="4893265"/>
            <a:ext cx="11436616" cy="726631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Внесение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изменений в реестр лицензий на осуществление образовательной деятельности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лицензиатом </a:t>
            </a:r>
            <a:r>
              <a:rPr lang="ru-RU" sz="20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самостоятельно</a:t>
            </a:r>
            <a:endParaRPr lang="ru-RU" sz="2000" b="1" i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упить домашний телефон для слабовидящих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17" b="11423"/>
          <a:stretch/>
        </p:blipFill>
        <p:spPr bwMode="auto">
          <a:xfrm>
            <a:off x="850625" y="5704728"/>
            <a:ext cx="1118332" cy="88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1705" y="5783345"/>
            <a:ext cx="791125" cy="730270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055564" y="5842744"/>
            <a:ext cx="3336707" cy="611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зменение номера телефона</a:t>
            </a:r>
            <a:endParaRPr lang="ru-RU" sz="20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965576" y="5783345"/>
            <a:ext cx="4573305" cy="611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изменение адреса электронной почты</a:t>
            </a:r>
            <a:endParaRPr lang="ru-RU" sz="20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620451"/>
              </p:ext>
            </p:extLst>
          </p:nvPr>
        </p:nvGraphicFramePr>
        <p:xfrm>
          <a:off x="5718526" y="1096044"/>
          <a:ext cx="6100112" cy="14220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00112">
                  <a:extLst>
                    <a:ext uri="{9D8B030D-6E8A-4147-A177-3AD203B41FA5}">
                      <a16:colId xmlns:a16="http://schemas.microsoft.com/office/drawing/2014/main" val="1164784005"/>
                    </a:ext>
                  </a:extLst>
                </a:gridCol>
              </a:tblGrid>
              <a:tr h="7110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новые образовательные программы</a:t>
                      </a:r>
                      <a:endParaRPr lang="ru-RU" sz="1500" dirty="0">
                        <a:effectLst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5395894"/>
                  </a:ext>
                </a:extLst>
              </a:tr>
              <a:tr h="7110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новый адрес осуществления</a:t>
                      </a:r>
                      <a:r>
                        <a:rPr lang="ru-RU" sz="1500" baseline="0" dirty="0" smtClean="0">
                          <a:effectLst/>
                          <a:latin typeface="Liberation Serif" panose="02020603050405020304" pitchFamily="18" charset="0"/>
                          <a:ea typeface="Liberation Serif" panose="02020603050405020304" pitchFamily="18" charset="0"/>
                          <a:cs typeface="Liberation Serif" panose="02020603050405020304" pitchFamily="18" charset="0"/>
                        </a:rPr>
                        <a:t> образовательной деятельности</a:t>
                      </a:r>
                      <a:endParaRPr lang="ru-RU" sz="1500" dirty="0">
                        <a:effectLst/>
                        <a:latin typeface="Liberation Serif" panose="02020603050405020304" pitchFamily="18" charset="0"/>
                        <a:ea typeface="Liberation Serif" panose="02020603050405020304" pitchFamily="18" charset="0"/>
                        <a:cs typeface="Liberation Serif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21567976"/>
                  </a:ext>
                </a:extLst>
              </a:tr>
            </a:tbl>
          </a:graphicData>
        </a:graphic>
      </p:graphicFrame>
      <p:sp>
        <p:nvSpPr>
          <p:cNvPr id="16" name="Заголовок 1"/>
          <p:cNvSpPr txBox="1">
            <a:spLocks/>
          </p:cNvSpPr>
          <p:nvPr/>
        </p:nvSpPr>
        <p:spPr>
          <a:xfrm>
            <a:off x="380646" y="3852290"/>
            <a:ext cx="3336707" cy="358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сведения из ЕГРЮЛ</a:t>
            </a:r>
            <a:endParaRPr lang="ru-RU" sz="20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87210" y="4283934"/>
            <a:ext cx="4204525" cy="3580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уведомление (свободная форма)</a:t>
            </a:r>
            <a:endParaRPr lang="ru-RU" sz="20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32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653" y="1894584"/>
            <a:ext cx="3077607" cy="4757653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65710" y="302223"/>
            <a:ext cx="9380456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Официальный сайт Министерства образования </a:t>
            </a:r>
            <a:br>
              <a:rPr lang="ru-RU" sz="280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80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 молодежной политики Свердловской области</a:t>
            </a:r>
            <a:endParaRPr lang="ru-RU" sz="28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r="27000"/>
          <a:stretch/>
        </p:blipFill>
        <p:spPr>
          <a:xfrm>
            <a:off x="165710" y="1363040"/>
            <a:ext cx="6195515" cy="48798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5495" y="1363040"/>
            <a:ext cx="2079420" cy="49227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682275" y="1073788"/>
            <a:ext cx="1872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Телеграм-канал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709185" y="1443120"/>
            <a:ext cx="3499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https://t.me/UNKSverdlovskRegion</a:t>
            </a:r>
            <a:endParaRPr lang="ru-RU" dirty="0">
              <a:solidFill>
                <a:srgbClr val="00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311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8050" y="135904"/>
            <a:ext cx="11436616" cy="90480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Предварительное рассмотрение документов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для лицензирования образовательной деятельности</a:t>
            </a:r>
            <a:endParaRPr lang="ru-RU" sz="24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7138" y="2113889"/>
            <a:ext cx="334070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Не является услугой</a:t>
            </a:r>
            <a:endParaRPr lang="ru-RU" sz="16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505" y="2627434"/>
            <a:ext cx="35577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Носит консультативный характер</a:t>
            </a:r>
            <a:endParaRPr lang="ru-RU" sz="16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4000" y="3240773"/>
            <a:ext cx="30517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 принятии документов на предварительное рассмотрение заявителю направляется соответствующая информация на электронную почту, с которой поступили документы</a:t>
            </a:r>
            <a:endParaRPr lang="ru-RU" sz="16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8050" y="5267671"/>
            <a:ext cx="33407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Обратная связь может быть устной и письменной</a:t>
            </a:r>
            <a:endParaRPr lang="ru-RU" sz="16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/>
          <a:srcRect t="1" r="57114" b="65014"/>
          <a:stretch/>
        </p:blipFill>
        <p:spPr>
          <a:xfrm>
            <a:off x="3962399" y="1251721"/>
            <a:ext cx="4648401" cy="8023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399" y="1976025"/>
            <a:ext cx="5961266" cy="5436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4160" y="2519724"/>
            <a:ext cx="6813843" cy="1442099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 rotWithShape="1">
          <a:blip r:embed="rId6"/>
          <a:srcRect l="13862" t="19875" r="35413" b="57694"/>
          <a:stretch/>
        </p:blipFill>
        <p:spPr bwMode="auto">
          <a:xfrm>
            <a:off x="4512283" y="3849990"/>
            <a:ext cx="6644639" cy="261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Овал 13"/>
          <p:cNvSpPr/>
          <p:nvPr/>
        </p:nvSpPr>
        <p:spPr>
          <a:xfrm>
            <a:off x="4074160" y="5852446"/>
            <a:ext cx="2702999" cy="530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8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2407" y="225818"/>
            <a:ext cx="11634473" cy="90079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Федеральный закон от 4 мая 2011 года № 99-ФЗ </a:t>
            </a:r>
            <a:endParaRPr lang="ru-RU" sz="2200" b="1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 лицензировании отдельных видов деятельности»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3047" y="1329026"/>
            <a:ext cx="115938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Пункт 1.4. статьи 18: Сведения </a:t>
            </a:r>
            <a:r>
              <a:rPr lang="en-US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…</a:t>
            </a:r>
            <a:r>
              <a:rPr lang="en-US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]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вносятся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лицензиатами в реестр лицензий </a:t>
            </a:r>
            <a:r>
              <a:rPr lang="ru-RU" sz="20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самостоятельно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…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]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Проверка достоверности вносимых в реестр лицензий сведений об изменении номера телефона, адреса электронной почты лицензиата лицензирующим органом не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проводится</a:t>
            </a:r>
            <a:endParaRPr lang="ru-RU" sz="20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3046" y="2613109"/>
            <a:ext cx="11593833" cy="131686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Правила формирования 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и ведения реестра лицензий</a:t>
            </a:r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, утвержденные постановлением 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Правительства </a:t>
            </a:r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29.12.2020 № </a:t>
            </a:r>
            <a:r>
              <a:rPr lang="ru-RU" sz="2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2343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3045" y="4198397"/>
            <a:ext cx="1159383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Пункт 8</a:t>
            </a:r>
            <a:r>
              <a:rPr lang="ru-RU" sz="2000" baseline="300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1</a:t>
            </a:r>
            <a:r>
              <a:rPr lang="ru-RU" sz="20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…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] </a:t>
            </a:r>
            <a:r>
              <a:rPr lang="ru-RU" sz="20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посредством </a:t>
            </a:r>
            <a:r>
              <a:rPr lang="ru-RU" sz="20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предоставления соответствующих сведений и автоматического их внесения в реестр лицензий в информационной системе, в которой осуществляется его ведение, с использованием личного кабинета лицензиата в указанной информационной системе. 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…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] </a:t>
            </a:r>
            <a:r>
              <a:rPr lang="ru-RU" sz="20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Сведения </a:t>
            </a:r>
            <a:r>
              <a:rPr lang="ru-RU" sz="20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 изменении номера телефона, адреса электронной почты подлежат внесению лицензиатом в реестр лицензий </a:t>
            </a:r>
            <a:r>
              <a:rPr lang="ru-RU" sz="2400" b="1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течение 15 рабочих дней со дня возникновения основания для внесения изменений в реестр лицензий</a:t>
            </a:r>
            <a:r>
              <a:rPr lang="ru-RU" sz="20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…</a:t>
            </a:r>
            <a:r>
              <a:rPr lang="en-US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]</a:t>
            </a:r>
            <a:endParaRPr lang="ru-RU" sz="2000" i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4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312" y="220774"/>
            <a:ext cx="10226926" cy="47400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12" y="4865575"/>
            <a:ext cx="1808288" cy="1828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9004" y="2678544"/>
            <a:ext cx="4696273" cy="40158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6421" y="4865575"/>
            <a:ext cx="1798357" cy="182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57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3619" y="686374"/>
            <a:ext cx="7143276" cy="40300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620" y="4604702"/>
            <a:ext cx="7143274" cy="212483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7465" y="1311493"/>
            <a:ext cx="444486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Часть 13</a:t>
            </a:r>
            <a:r>
              <a:rPr lang="ru-RU" sz="16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Действие лицензии прекращается в следующих случаях:</a:t>
            </a:r>
          </a:p>
          <a:p>
            <a:pPr indent="377825" algn="just">
              <a:buAutoNum type="arabicParenR"/>
            </a:pPr>
            <a:r>
              <a:rPr lang="ru-RU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представление </a:t>
            </a:r>
            <a:r>
              <a:rPr lang="ru-RU" sz="16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лицензиатом в лицензирующий орган заявления о прекращении лицензируемого вида </a:t>
            </a:r>
            <a:r>
              <a:rPr lang="ru-RU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деятельности;</a:t>
            </a:r>
          </a:p>
          <a:p>
            <a:pPr algn="just"/>
            <a:r>
              <a:rPr lang="en-US" sz="16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[…]</a:t>
            </a:r>
            <a:endParaRPr lang="ru-RU" sz="1600" dirty="0" smtClean="0">
              <a:solidFill>
                <a:srgbClr val="22272F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3</a:t>
            </a:r>
            <a:r>
              <a:rPr lang="ru-RU" sz="1600" dirty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 прекращение деятельности юридического лица в соответствии с законодательством Российской Федерации о государственной регистрации юридических лиц и индивидуальных предпринимателей (за исключением </a:t>
            </a:r>
            <a:r>
              <a:rPr lang="en-US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[…]</a:t>
            </a:r>
            <a:r>
              <a:rPr lang="ru-RU" sz="1600" dirty="0" smtClean="0">
                <a:solidFill>
                  <a:srgbClr val="22272F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</a:t>
            </a:r>
            <a:endParaRPr lang="ru-RU" sz="1600" b="0" i="0" dirty="0">
              <a:solidFill>
                <a:srgbClr val="22272F"/>
              </a:solidFill>
              <a:effectLst/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686" y="101600"/>
            <a:ext cx="4480427" cy="10871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Федеральный закон от 4 мая 2011 года № 99-ФЗ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 лицензировании отдельных видов деятельности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», статья 20</a:t>
            </a:r>
            <a:endParaRPr lang="ru-RU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65628" y="101600"/>
            <a:ext cx="39212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https://</a:t>
            </a:r>
            <a:r>
              <a:rPr lang="en-US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egrul.nalog.ru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065628" y="3897407"/>
            <a:ext cx="4024772" cy="81905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686" y="4727475"/>
            <a:ext cx="4262998" cy="174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251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</TotalTime>
  <Words>562</Words>
  <Application>Microsoft Office PowerPoint</Application>
  <PresentationFormat>Широкоэкранный</PresentationFormat>
  <Paragraphs>73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Liberation Serif</vt:lpstr>
      <vt:lpstr>Times New Roman</vt:lpstr>
      <vt:lpstr>Тема Office</vt:lpstr>
      <vt:lpstr>  «О соблюдении лицензионных условий при осуществлении образовательной деятельности»  материалы к совещанию с организациями, осуществляющими обучение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Телеграм-канал</vt:lpstr>
      <vt:lpstr>Горячая линия по вопросам лицензирования образовательной деятельности (каждую среду)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лицензионных требованиях при реализации образовательных программ профессионального обучения подготовки водителей транспортных средств»  материалы к совещанию с руководителями организаций, реализующих образовательные программы профессионального обучения подготовки водителей транспортных средств</dc:title>
  <dc:creator>Лобанова Анна Михайловна</dc:creator>
  <cp:lastModifiedBy>Лобанова Анна Михайловна</cp:lastModifiedBy>
  <cp:revision>84</cp:revision>
  <cp:lastPrinted>2025-02-13T08:57:27Z</cp:lastPrinted>
  <dcterms:created xsi:type="dcterms:W3CDTF">2023-08-21T02:58:11Z</dcterms:created>
  <dcterms:modified xsi:type="dcterms:W3CDTF">2025-02-14T10:10:49Z</dcterms:modified>
</cp:coreProperties>
</file>