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EE030-41E3-409C-AF75-BEAC6D1E75EB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DA4CC-361A-47E3-A8B0-64D41F9AB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80928"/>
            <a:ext cx="7846640" cy="1584176"/>
          </a:xfrm>
        </p:spPr>
        <p:txBody>
          <a:bodyPr>
            <a:noAutofit/>
          </a:bodyPr>
          <a:lstStyle/>
          <a:p>
            <a:r>
              <a:rPr lang="ru-RU" sz="3200" b="1" dirty="0"/>
              <a:t>Памятка родителям младших школьников. </a:t>
            </a:r>
            <a:r>
              <a:rPr lang="ru-RU" sz="3200" b="1" dirty="0" err="1" smtClean="0"/>
              <a:t>Дисграфия</a:t>
            </a:r>
            <a:r>
              <a:rPr lang="ru-RU" sz="3200" b="1" dirty="0" smtClean="0"/>
              <a:t>.</a:t>
            </a:r>
            <a:br>
              <a:rPr lang="ru-RU" sz="3200" b="1" dirty="0" smtClean="0"/>
            </a:br>
            <a:r>
              <a:rPr lang="ru-RU" sz="3200" b="1" dirty="0" smtClean="0"/>
              <a:t>(Часть2)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013176"/>
            <a:ext cx="5184576" cy="936104"/>
          </a:xfrm>
        </p:spPr>
        <p:txBody>
          <a:bodyPr>
            <a:normAutofit fontScale="55000" lnSpcReduction="20000"/>
          </a:bodyPr>
          <a:lstStyle/>
          <a:p>
            <a:r>
              <a:rPr lang="ru-RU" sz="2300" dirty="0">
                <a:solidFill>
                  <a:schemeClr val="tx1"/>
                </a:solidFill>
              </a:rPr>
              <a:t>Государственное казенное общеобразовательное учреждение  Свердловской области  «Екатеринбургская школа-интернат № 11, реализующая адаптированные основные общеобразовательные программы»</a:t>
            </a:r>
          </a:p>
          <a:p>
            <a:r>
              <a:rPr lang="ru-RU" sz="2300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a9sHP5o3P9Q.jpg"/>
          <p:cNvPicPr/>
          <p:nvPr/>
        </p:nvPicPr>
        <p:blipFill>
          <a:blip r:embed="rId2" cstate="print"/>
          <a:srcRect l="4101" t="3506" r="6861" b="23354"/>
          <a:stretch>
            <a:fillRect/>
          </a:stretch>
        </p:blipFill>
        <p:spPr>
          <a:xfrm>
            <a:off x="323528" y="260648"/>
            <a:ext cx="2520280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19256" cy="144016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700" b="1" dirty="0" err="1">
                <a:latin typeface="Times New Roman" pitchFamily="18" charset="0"/>
                <a:cs typeface="Times New Roman" pitchFamily="18" charset="0"/>
              </a:rPr>
              <a:t>дисграфических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 ошибок. 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/>
              <a:t>Акустическая </a:t>
            </a:r>
            <a:r>
              <a:rPr lang="ru-RU" sz="2200" dirty="0" err="1"/>
              <a:t>дисграфия</a:t>
            </a:r>
            <a:r>
              <a:rPr lang="ru-RU" sz="2200" dirty="0"/>
              <a:t>. </a:t>
            </a:r>
            <a:r>
              <a:rPr lang="ru-RU" sz="2200" dirty="0" err="1"/>
              <a:t>Дисграфия</a:t>
            </a:r>
            <a:r>
              <a:rPr lang="ru-RU" sz="2200" dirty="0"/>
              <a:t> на основе нарушений распознавания звуков (фонем). Проявляется в заменах букв, обозначающих близкие по звучанию звуки.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disgrafija1A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420888"/>
            <a:ext cx="6264696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дисграфических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ошибок.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/>
              <a:t>Оптическая </a:t>
            </a:r>
            <a:r>
              <a:rPr lang="ru-RU" sz="2200" dirty="0" err="1"/>
              <a:t>дисграфия</a:t>
            </a:r>
            <a:r>
              <a:rPr lang="ru-RU" sz="2200" dirty="0"/>
              <a:t>. Обусловлена </a:t>
            </a:r>
            <a:r>
              <a:rPr lang="ru-RU" sz="2200" dirty="0" err="1"/>
              <a:t>несформированностью</a:t>
            </a:r>
            <a:r>
              <a:rPr lang="ru-RU" sz="2200" dirty="0"/>
              <a:t> зрительно-пространственных функций.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img6.jpg"/>
          <p:cNvPicPr>
            <a:picLocks noGrp="1"/>
          </p:cNvPicPr>
          <p:nvPr>
            <p:ph idx="1"/>
          </p:nvPr>
        </p:nvPicPr>
        <p:blipFill>
          <a:blip r:embed="rId2" cstate="print"/>
          <a:srcRect l="16330" t="25600" r="9436" b="6133"/>
          <a:stretch>
            <a:fillRect/>
          </a:stretch>
        </p:blipFill>
        <p:spPr>
          <a:xfrm>
            <a:off x="1290958" y="1600200"/>
            <a:ext cx="6562084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    </a:t>
            </a:r>
            <a:r>
              <a:rPr lang="ru-RU" sz="2700" b="1" dirty="0"/>
              <a:t>Ошибки, наиболее часто встречающиеся на </a:t>
            </a:r>
            <a:r>
              <a:rPr lang="ru-RU" sz="2700" b="1" dirty="0" smtClean="0"/>
              <a:t>письме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недописывание</a:t>
            </a:r>
            <a:r>
              <a:rPr lang="ru-RU" dirty="0" smtClean="0"/>
              <a:t>  элементов букв (связано с недоучетом их количества): Л вместо М; Х вместо Ж и т.д.; </a:t>
            </a:r>
          </a:p>
          <a:p>
            <a:r>
              <a:rPr lang="ru-RU" dirty="0" smtClean="0"/>
              <a:t> добавление  лишних элементов; </a:t>
            </a:r>
          </a:p>
          <a:p>
            <a:r>
              <a:rPr lang="ru-RU" dirty="0" smtClean="0"/>
              <a:t> пропуск элементов, </a:t>
            </a:r>
            <a:r>
              <a:rPr lang="ru-RU" dirty="0"/>
              <a:t>особенно при соединении букв, включающих одинаковый элемент</a:t>
            </a:r>
            <a:r>
              <a:rPr lang="ru-RU" dirty="0" smtClean="0"/>
              <a:t>; Например: </a:t>
            </a:r>
            <a:r>
              <a:rPr lang="ru-RU" dirty="0" err="1" smtClean="0"/>
              <a:t>прта</a:t>
            </a:r>
            <a:r>
              <a:rPr lang="ru-RU" dirty="0" smtClean="0"/>
              <a:t> - парта, </a:t>
            </a:r>
            <a:r>
              <a:rPr lang="ru-RU" dirty="0" err="1" smtClean="0"/>
              <a:t>моко</a:t>
            </a:r>
            <a:r>
              <a:rPr lang="ru-RU" dirty="0" smtClean="0"/>
              <a:t> - молоко, весёлы (весёлый).</a:t>
            </a:r>
          </a:p>
          <a:p>
            <a:r>
              <a:rPr lang="ru-RU" dirty="0" smtClean="0"/>
              <a:t>  </a:t>
            </a:r>
            <a:r>
              <a:rPr lang="ru-RU" dirty="0"/>
              <a:t>зеркальное написание букв.</a:t>
            </a:r>
          </a:p>
          <a:p>
            <a:r>
              <a:rPr lang="ru-RU" dirty="0"/>
              <a:t>    </a:t>
            </a:r>
            <a:r>
              <a:rPr lang="ru-RU" dirty="0" smtClean="0"/>
              <a:t>написание того, </a:t>
            </a:r>
            <a:r>
              <a:rPr lang="ru-RU" dirty="0"/>
              <a:t>что говорит: лека (река), </a:t>
            </a:r>
            <a:r>
              <a:rPr lang="ru-RU" dirty="0" err="1"/>
              <a:t>суба</a:t>
            </a:r>
            <a:r>
              <a:rPr lang="ru-RU" dirty="0"/>
              <a:t> (шуба). При нарушенном фонематическом восприятии смешиваются гласные </a:t>
            </a:r>
            <a:r>
              <a:rPr lang="ru-RU" dirty="0" err="1"/>
              <a:t>о-у</a:t>
            </a:r>
            <a:r>
              <a:rPr lang="ru-RU" dirty="0"/>
              <a:t>, </a:t>
            </a:r>
            <a:r>
              <a:rPr lang="ru-RU" dirty="0" err="1"/>
              <a:t>ё-ю</a:t>
            </a:r>
            <a:r>
              <a:rPr lang="ru-RU" dirty="0"/>
              <a:t>, согласные </a:t>
            </a:r>
            <a:r>
              <a:rPr lang="ru-RU" dirty="0" err="1"/>
              <a:t>р-л</a:t>
            </a:r>
            <a:r>
              <a:rPr lang="ru-RU" dirty="0"/>
              <a:t>, </a:t>
            </a:r>
            <a:r>
              <a:rPr lang="ru-RU" dirty="0" err="1"/>
              <a:t>й-ль</a:t>
            </a:r>
            <a:r>
              <a:rPr lang="ru-RU" dirty="0"/>
              <a:t>, парные звонкие и глухие согласные, свистящие и шипящие, звуки </a:t>
            </a:r>
            <a:r>
              <a:rPr lang="ru-RU" dirty="0" err="1"/>
              <a:t>ц</a:t>
            </a:r>
            <a:r>
              <a:rPr lang="ru-RU" dirty="0"/>
              <a:t>, ч, </a:t>
            </a:r>
            <a:r>
              <a:rPr lang="ru-RU" dirty="0" err="1"/>
              <a:t>щ</a:t>
            </a:r>
            <a:r>
              <a:rPr lang="ru-RU" dirty="0"/>
              <a:t>. Например: </a:t>
            </a:r>
            <a:r>
              <a:rPr lang="ru-RU" dirty="0" err="1"/>
              <a:t>тыня</a:t>
            </a:r>
            <a:r>
              <a:rPr lang="ru-RU" dirty="0"/>
              <a:t> (дыня), </a:t>
            </a:r>
            <a:r>
              <a:rPr lang="ru-RU" dirty="0" err="1"/>
              <a:t>клёква</a:t>
            </a:r>
            <a:r>
              <a:rPr lang="ru-RU" dirty="0"/>
              <a:t> (клюква). Пропуски букв, слогов, </a:t>
            </a:r>
            <a:r>
              <a:rPr lang="ru-RU" dirty="0" err="1"/>
              <a:t>недописывание</a:t>
            </a:r>
            <a:r>
              <a:rPr lang="ru-RU" dirty="0"/>
              <a:t> слов.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Уважаемые родители, обратите внимание!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ребенку задали на дом прочитать текст или много писать, то разбейте текст на части и задание выполняйте в несколько приемов.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заставляйте ребенка переписывать много раз домашние задания, это не только нанесет вред здоровью ребенка, но и поселит в нем неуверенность, а также увеличит количество ошибок.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3.Хвалите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своего ребенка за каждый достигнутый успех, как можно меньше унижайте.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Чего нельзя делать?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1.Нельзя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предлагать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где требуется исправить ошибки, изначально допущенные. Выполнение подобных упражнений может пагубно сказаться (из-за той же зрительной памяти) и на учащихся, имеющих навык грамотного письма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Исправлять ошибки,  научите их писать правильно.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Текст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ошибками лишний раз показывает ребенку, что ошибки возможны, даже, пожалуй, полезны в чем-то.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189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Памятка родителям младших школьников. Дисграфия. (Часть2) </vt:lpstr>
      <vt:lpstr>Примеры дисграфических ошибок.  Акустическая дисграфия. Дисграфия на основе нарушений распознавания звуков (фонем). Проявляется в заменах букв, обозначающих близкие по звучанию звуки.   </vt:lpstr>
      <vt:lpstr>Примеры дисграфических ошибок.  Оптическая дисграфия. Обусловлена несформированностью зрительно-пространственных функций. </vt:lpstr>
      <vt:lpstr>     Ошибки, наиболее часто встречающиеся на письме</vt:lpstr>
      <vt:lpstr>Уважаемые родители, обратите внимание!</vt:lpstr>
      <vt:lpstr>Чего нельзя делать?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родителям младших школьников. Дисграфия. </dc:title>
  <dc:creator>Slava</dc:creator>
  <cp:lastModifiedBy>Slava</cp:lastModifiedBy>
  <cp:revision>3</cp:revision>
  <dcterms:created xsi:type="dcterms:W3CDTF">2020-04-08T12:07:27Z</dcterms:created>
  <dcterms:modified xsi:type="dcterms:W3CDTF">2020-04-09T11:01:56Z</dcterms:modified>
</cp:coreProperties>
</file>