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56" r:id="rId13"/>
    <p:sldId id="257" r:id="rId14"/>
    <p:sldId id="260" r:id="rId15"/>
    <p:sldId id="261" r:id="rId16"/>
    <p:sldId id="266" r:id="rId17"/>
    <p:sldId id="265" r:id="rId18"/>
    <p:sldId id="267" r:id="rId19"/>
    <p:sldId id="268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57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4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1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0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2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4000">
              <a:schemeClr val="accent6">
                <a:lumMod val="0"/>
                <a:lumOff val="100000"/>
                <a:alpha val="44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BD43-1B72-46AE-8A57-385AC52748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053-ABD9-439A-876E-65562268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8;&#1091;&#1082;&#1086;&#1074;&#1086;&#1076;&#1089;&#1090;&#1074;&#1086;%20&#1087;&#1086;%20&#1073;&#1083;&#1072;&#1075;&#1086;&#1091;&#1089;&#1090;&#1088;&#1086;&#1081;&#1089;&#1090;&#1074;&#1091;%20&#1096;&#1082;&#1086;&#1083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vzrf.ru/" TargetMode="External"/><Relationship Id="rId2" Type="http://schemas.openxmlformats.org/officeDocument/2006/relationships/hyperlink" Target="https://ovz.edu.gov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kb-school18.ucoz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kb-school18.ucoz.ru/" TargetMode="External"/><Relationship Id="rId2" Type="http://schemas.openxmlformats.org/officeDocument/2006/relationships/hyperlink" Target="mailto:ek.school9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04715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+mn-lt"/>
              </a:rPr>
              <a:t>О  подготовке к реализации  адаптированной образовательной программы основного общего образования обучающихся с задержкой психического развития </a:t>
            </a:r>
            <a:br>
              <a:rPr lang="ru-RU" sz="4800" b="1" i="1" dirty="0">
                <a:solidFill>
                  <a:srgbClr val="C00000"/>
                </a:solidFill>
                <a:latin typeface="+mn-lt"/>
              </a:rPr>
            </a:br>
            <a:r>
              <a:rPr lang="ru-RU" sz="4800" b="1" i="1" dirty="0">
                <a:solidFill>
                  <a:srgbClr val="C00000"/>
                </a:solidFill>
                <a:latin typeface="+mn-lt"/>
              </a:rPr>
              <a:t>(АОП ООО обучающихся с ЗПР)</a:t>
            </a:r>
          </a:p>
        </p:txBody>
      </p:sp>
    </p:spTree>
    <p:extLst>
      <p:ext uri="{BB962C8B-B14F-4D97-AF65-F5344CB8AC3E}">
        <p14:creationId xmlns:p14="http://schemas.microsoft.com/office/powerpoint/2010/main" val="179796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34467C-0E71-4F6B-A1AA-B0AFD6A6E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47E28-F39C-422A-A356-B3DDC56B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+mn-lt"/>
              </a:rPr>
              <a:t>Руководство по благоустройству школ – участников мероприятия по поддержке образования обучающихся с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736AB-90C2-48B4-964C-E98BACA0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hlinkClick r:id="rId2" action="ppaction://hlinkfile"/>
            </a:endParaRPr>
          </a:p>
          <a:p>
            <a:pPr marL="0" indent="0">
              <a:buNone/>
            </a:pPr>
            <a:endParaRPr lang="ru-RU" dirty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https://ovz.edu.gov.ru/file/doc/633f0b6f-1156-4619-9840-4361ccae57cf.pdf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88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439" y="344774"/>
            <a:ext cx="11182663" cy="3165189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+mn-lt"/>
              </a:rPr>
              <a:t>Организационный раздел адаптированной образовательной программы основного общего образования обучающихся с ЗПР содержит:</a:t>
            </a:r>
            <a:br>
              <a:rPr lang="ru-RU" sz="3600" b="1" i="1" dirty="0">
                <a:solidFill>
                  <a:srgbClr val="C00000"/>
                </a:solidFill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 </a:t>
            </a:r>
            <a:br>
              <a:rPr lang="ru-RU" sz="3600" dirty="0">
                <a:latin typeface="+mn-l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774" y="2368446"/>
            <a:ext cx="11692328" cy="2889354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+mj-lt"/>
              </a:rPr>
              <a:t>учебный план основного общего образования 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+mj-lt"/>
              </a:rPr>
              <a:t>календарный учебный график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+mj-lt"/>
              </a:rPr>
              <a:t>план внеурочной деятельности</a:t>
            </a:r>
            <a:br>
              <a:rPr lang="ru-RU" sz="4400" b="1" i="1" dirty="0">
                <a:solidFill>
                  <a:srgbClr val="002060"/>
                </a:solidFill>
                <a:latin typeface="+mj-lt"/>
              </a:rPr>
            </a:br>
            <a:endParaRPr lang="ru-RU" sz="4400" b="1" i="1" dirty="0">
              <a:solidFill>
                <a:srgbClr val="002060"/>
              </a:solidFill>
              <a:latin typeface="+mj-lt"/>
            </a:endParaRPr>
          </a:p>
          <a:p>
            <a:pPr algn="l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201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41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i="1" dirty="0">
                <a:solidFill>
                  <a:srgbClr val="C00000"/>
                </a:solidFill>
              </a:rPr>
              <a:t>Учебный план</a:t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74400"/>
              </p:ext>
            </p:extLst>
          </p:nvPr>
        </p:nvGraphicFramePr>
        <p:xfrm>
          <a:off x="159896" y="824459"/>
          <a:ext cx="11872208" cy="5891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875"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rgbClr val="002060"/>
                          </a:solidFill>
                          <a:effectLst/>
                        </a:rPr>
                        <a:t>Обучающиеся с нормативным развитием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rgbClr val="002060"/>
                          </a:solidFill>
                          <a:effectLst/>
                        </a:rPr>
                        <a:t>Обучающиеся с задержкой психического развития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194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7 предметных областей 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=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7 предметных областей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18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Названия учебных предметов и кол-во часов в неделю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=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Названия учебных предметов и кол-во часов в неделю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862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Область «Филология: второй иностранный язык, родной язык, родная литература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Исключается: второй иностранный язык, родной язык, родная литература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03">
                <a:tc>
                  <a:txBody>
                    <a:bodyPr/>
                    <a:lstStyle/>
                    <a:p>
                      <a:r>
                        <a:rPr lang="ru-RU" sz="2400" dirty="0"/>
                        <a:t>«Информатика» изучается с 7 класса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≠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«Информатика» изучается с 6 класса (1 ч. в неделю)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81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«Физическая культура» 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≠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«Адаптивная физическая культура» (2 ч. в неделю)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81">
                <a:tc>
                  <a:txBody>
                    <a:bodyPr/>
                    <a:lstStyle/>
                    <a:p>
                      <a:r>
                        <a:rPr lang="ru-RU" sz="2400" kern="1200">
                          <a:effectLst/>
                        </a:rPr>
                        <a:t>«ОБЖ» </a:t>
                      </a:r>
                      <a:r>
                        <a:rPr lang="ru-RU" sz="2400" kern="1200" dirty="0">
                          <a:effectLst/>
                        </a:rPr>
                        <a:t>изучается в 8</a:t>
                      </a:r>
                      <a:r>
                        <a:rPr lang="ru-RU" sz="2400" kern="1200" baseline="0" dirty="0">
                          <a:effectLst/>
                        </a:rPr>
                        <a:t> </a:t>
                      </a:r>
                      <a:r>
                        <a:rPr lang="ru-RU" sz="2400" kern="1200" dirty="0" err="1">
                          <a:effectLst/>
                        </a:rPr>
                        <a:t>кл</a:t>
                      </a:r>
                      <a:r>
                        <a:rPr lang="ru-RU" sz="2400" kern="1200" dirty="0">
                          <a:effectLst/>
                        </a:rPr>
                        <a:t>.    (1 ч. в неделю)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≠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«Основы безопасности жизнедеятельности» изучается в 8 и 9 </a:t>
                      </a:r>
                      <a:r>
                        <a:rPr lang="ru-RU" sz="2400" kern="1200" dirty="0" err="1">
                          <a:effectLst/>
                        </a:rPr>
                        <a:t>кл</a:t>
                      </a:r>
                      <a:r>
                        <a:rPr lang="ru-RU" sz="2400" kern="1200" dirty="0">
                          <a:effectLst/>
                        </a:rPr>
                        <a:t>. (1 ч. в неделю)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6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53" y="224852"/>
            <a:ext cx="11647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857500" algn="l"/>
                <a:tab pos="5829300" algn="l"/>
                <a:tab pos="59436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учебном плане имеется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часть, формируемая участниками образовательных отношений (до 5 ч. в неделю – в 5, 7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 4 ч. – в неделю в 6, 8, 9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.), (определяет содержание,  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обеспечивающего реализацию интересов и потребностей обучающихся с </a:t>
            </a:r>
            <a:r>
              <a:rPr lang="ru-RU" sz="2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ЗПР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родителей (законных представителей) несовершеннолетних обучающихся.)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9626" y="2353458"/>
            <a:ext cx="5231567" cy="2218544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увеличение учебных часов, предусмотренных на изучение отдельных предметов обязательной части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0860" y="2353457"/>
            <a:ext cx="5711250" cy="2218544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введение специально разработанных учебных курсов, обеспечивающих интересы и потребности участников образовательного процесса</a:t>
            </a:r>
          </a:p>
        </p:txBody>
      </p:sp>
      <p:sp>
        <p:nvSpPr>
          <p:cNvPr id="10" name="Стрелка вниз 9"/>
          <p:cNvSpPr/>
          <p:nvPr/>
        </p:nvSpPr>
        <p:spPr>
          <a:xfrm rot="1322113">
            <a:off x="3418796" y="1698716"/>
            <a:ext cx="383723" cy="62980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776655">
            <a:off x="8254727" y="1699813"/>
            <a:ext cx="385849" cy="61103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9626" y="5153687"/>
            <a:ext cx="11452484" cy="152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449580" algn="just">
              <a:lnSpc>
                <a:spcPct val="9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формировании данной части учебного плана необходимо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учесть требования СанПиН 2.4.2.2821-10 (максимально допустимая аудиторная недельная нагрузка при 5-ти дневной и 6-ти дневной учебной неделе).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indent="449580" algn="just">
              <a:lnSpc>
                <a:spcPct val="9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826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2044" y="320445"/>
            <a:ext cx="9863528" cy="91440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10 часов внеурочной деятельности  </a:t>
            </a:r>
          </a:p>
        </p:txBody>
      </p:sp>
      <p:sp>
        <p:nvSpPr>
          <p:cNvPr id="3" name="Стрелка вниз 2"/>
          <p:cNvSpPr/>
          <p:nvPr/>
        </p:nvSpPr>
        <p:spPr>
          <a:xfrm rot="1429328">
            <a:off x="2986933" y="1223301"/>
            <a:ext cx="484632" cy="732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558944">
            <a:off x="8938001" y="1317738"/>
            <a:ext cx="484632" cy="602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824" y="1967480"/>
            <a:ext cx="5816184" cy="1465268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 часа коррекционно-развивающая работа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7405139" y="1967480"/>
            <a:ext cx="4557010" cy="1410649"/>
          </a:xfrm>
          <a:prstGeom prst="roundRect">
            <a:avLst>
              <a:gd name="adj" fmla="val 14456"/>
            </a:avLst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6 часов другие направления внеурочной деятельности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11139" y="3432748"/>
            <a:ext cx="484632" cy="374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396359" y="3378129"/>
            <a:ext cx="484632" cy="429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823" y="3807502"/>
            <a:ext cx="5816184" cy="293807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i="1" dirty="0"/>
              <a:t>Развитие высших психических функций (1 час);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effectLst/>
              </a:rPr>
              <a:t> </a:t>
            </a:r>
            <a:r>
              <a:rPr lang="ru-RU" sz="2400" b="1" i="1" dirty="0"/>
              <a:t>Восполнение пробелов в знаниях по русскому языку (1 час);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effectLst/>
              </a:rPr>
              <a:t> </a:t>
            </a:r>
            <a:r>
              <a:rPr lang="ru-RU" sz="2400" b="1" i="1" dirty="0"/>
              <a:t>Восполнение пробелов в знаниях по математике (1 час);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effectLst/>
              </a:rPr>
              <a:t> </a:t>
            </a:r>
            <a:r>
              <a:rPr lang="ru-RU" sz="2400" b="1" i="1" dirty="0"/>
              <a:t>Развитие эмоционально-волевой сферы (1 час). </a:t>
            </a:r>
            <a:endParaRPr lang="ru-RU" sz="2400" b="1" i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5140" y="3807502"/>
            <a:ext cx="4557011" cy="293807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b="1" i="1" dirty="0"/>
              <a:t>физкультурно-спортивная;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/>
              <a:t> духовно-нравственное;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/>
              <a:t> художественно-эстетическое;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/>
              <a:t> социальная;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/>
              <a:t> техническая. 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3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770"/>
            <a:ext cx="9144000" cy="810883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Примерное распределение направлений и форм коррекционной работы:</a:t>
            </a:r>
            <a:endParaRPr lang="ru-RU" sz="2800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87" y="992039"/>
            <a:ext cx="11723297" cy="57193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88080"/>
              </p:ext>
            </p:extLst>
          </p:nvPr>
        </p:nvGraphicFramePr>
        <p:xfrm>
          <a:off x="465828" y="931653"/>
          <a:ext cx="11481756" cy="675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Группа обучающихся с ОВЗ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Осуществление коррекционной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8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с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легкой</a:t>
                      </a: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 ЗПР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77" marR="3907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Сопровождение в учебной деятельности (специальные приемы обучения, коррекционно-развивающие приемы работы на уроке);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посещение коррекционных курсов общей и предметной направленности (фронтальные занятия) </a:t>
                      </a:r>
                    </a:p>
                  </a:txBody>
                  <a:tcPr marL="39077" marR="390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2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с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выраженной</a:t>
                      </a: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 ЗПР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77" marR="39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1) Сопровождение в учебной деятельности (специальные приемы обучения, коррекционно-развивающие приемы работы на уроке);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2) посещение коррекционных курсов общей и предметной направленности (фронтальные занятия);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3) организация коррекционной работы во внеурочной деятельности (фронтальные занятия со специалистами: дефектологом, педагогом-психологом, учителем-логопедом)</a:t>
                      </a:r>
                    </a:p>
                  </a:txBody>
                  <a:tcPr marL="39077" marR="390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16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с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грубой</a:t>
                      </a:r>
                      <a:r>
                        <a:rPr lang="ru-RU" sz="1800" dirty="0">
                          <a:solidFill>
                            <a:srgbClr val="212529"/>
                          </a:solidFill>
                          <a:latin typeface="+mn-lt"/>
                          <a:ea typeface="Calibri"/>
                          <a:cs typeface="Times New Roman"/>
                        </a:rPr>
                        <a:t> ЗПР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77" marR="39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1) Сопровождение в учебной деятельности (специальные приемы обучения, коррекционно-развивающие приемы работы на уроке);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2) посещение коррекционных курсов общей и предметной направленности (фронтальные занятия);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3) организация коррекционной работы во внеурочной деятельности (фронтальные занятия со специалистами: дефектологом, педагогом-психологом, учителем-логопедом)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4) работа с социальными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партнерами ОО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77" marR="390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4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7698"/>
            <a:ext cx="9144000" cy="43994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При составлении рабочих программ  по общеобразовательным предметам и курсам общей и предметной направленности для детей с ЗПР необходимо предусмотреть:</a:t>
            </a:r>
            <a:br>
              <a:rPr lang="ru-RU" sz="2400" b="1" i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573" y="1518249"/>
            <a:ext cx="11421373" cy="5167223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FF0000"/>
              </a:buClr>
              <a:buSzPct val="100000"/>
            </a:pPr>
            <a:r>
              <a:rPr lang="ru-RU" b="1" i="1" dirty="0">
                <a:solidFill>
                  <a:srgbClr val="002060"/>
                </a:solidFill>
              </a:rPr>
              <a:t>- включение в пояснительно записку сведений о физиологических и психических особенностях обучающихся с ЗПР (представлены в ПАОП);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i="1" dirty="0">
                <a:solidFill>
                  <a:srgbClr val="002060"/>
                </a:solidFill>
              </a:rPr>
              <a:t>- описание специальных условий реализации программы (специфика дидактического материала, указание методов и форм работы коррекционной направленности);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i="1" dirty="0">
                <a:solidFill>
                  <a:srgbClr val="002060"/>
                </a:solidFill>
              </a:rPr>
              <a:t>- частичное выполнение общей учебной программы в соответствии с возможностями обучающегося: снижение объема и глубины изучаемого материала, определение тем календарно-тематического планирования, которые будут носить ознакомительный характер;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i="1" dirty="0">
                <a:solidFill>
                  <a:srgbClr val="002060"/>
                </a:solidFill>
              </a:rPr>
              <a:t>- снижение требований к усвоению второстепенного материала, оставив неизменными требования к основному материалу учебного курса;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i="1" dirty="0">
                <a:solidFill>
                  <a:srgbClr val="002060"/>
                </a:solidFill>
              </a:rPr>
              <a:t>- определение времени, необходимого для изучения каждой темы;</a:t>
            </a:r>
          </a:p>
          <a:p>
            <a:pPr lvl="0" algn="just"/>
            <a:r>
              <a:rPr lang="ru-RU" b="1" i="1" dirty="0">
                <a:solidFill>
                  <a:srgbClr val="002060"/>
                </a:solidFill>
              </a:rPr>
              <a:t>Необходимо  предусмотреть, в случае необходимости, пропедевтические периоды.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3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9382"/>
            <a:ext cx="9144000" cy="190269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Информационные ресурсы, направленные на оптимизацию процесса подготовки к реализации АОП ООО обучающихся с ЗПР: </a:t>
            </a:r>
            <a:br>
              <a:rPr lang="ru-RU" sz="3200" b="1" i="1" dirty="0">
                <a:solidFill>
                  <a:srgbClr val="C00000"/>
                </a:solidFill>
                <a:latin typeface="+mn-lt"/>
              </a:rPr>
            </a:b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36" y="1856509"/>
            <a:ext cx="11277600" cy="4692073"/>
          </a:xfrm>
        </p:spPr>
        <p:txBody>
          <a:bodyPr/>
          <a:lstStyle/>
          <a:p>
            <a:pPr lvl="0" algn="just">
              <a:buClr>
                <a:srgbClr val="FF0000"/>
              </a:buClr>
              <a:buSzPct val="100000"/>
            </a:pPr>
            <a:r>
              <a:rPr lang="ru-RU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2"/>
              </a:rPr>
              <a:t>https://ovz.edu.gov.ru/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dirty="0"/>
              <a:t>(проект «</a:t>
            </a:r>
            <a:r>
              <a:rPr lang="ru-RU" dirty="0" err="1"/>
              <a:t>Доброшкола</a:t>
            </a:r>
            <a:r>
              <a:rPr lang="ru-RU" dirty="0"/>
              <a:t>»: информационно-образовательный портал по вопросам образования обучающихся с ОВЗ);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3"/>
              </a:rPr>
              <a:t>https://ovzrf.ru/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(ФРЦ ОВЗ; портал организационно-методической поддержки центров психолого-педагогической, медицинской и социальной помощи);</a:t>
            </a:r>
          </a:p>
          <a:p>
            <a:pPr lvl="0" algn="just">
              <a:buClr>
                <a:srgbClr val="FF0000"/>
              </a:buClr>
              <a:buSzPct val="100000"/>
            </a:pPr>
            <a:r>
              <a:rPr lang="ru-RU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linkClick r:id="rId4"/>
              </a:rPr>
              <a:t>http://ekb-school18.ucoz.ru/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(сайт ГБОУ СО «Екатеринбургская школа-интернат № 9, реализующая адаптированные основные общеобразовательные программы», раздел «Апробация ПАОП ООО обучающихся с ОВЗ»).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360362"/>
            <a:ext cx="11957538" cy="64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+mn-lt"/>
              </a:rPr>
              <a:t>Цель реализации АОП ООО обучающихся с ЗПР - 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</a:rPr>
              <a:t>обеспечение выполнения требований ФГОС ООО обучающимися с ЗПР посредством создания условий для максимального удовлетворения особых образовательных потребностей обучающихся с ЗПР, обеспечивающих усвоение ими социального и культурного опыта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143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DB93CC-A159-48ED-984F-C02DC61F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317"/>
            <a:ext cx="10515600" cy="548764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Контактная информация: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ГБОУ СО «Екатеринбургская школа-интернат № 9, реализующая адаптированные основные общеобразовательные программы»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г. Екатеринбург, ул. Восстания, 34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Кашина Ирина Ивановна, директор, тел. (343) 325-58-50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 Калелева Любовь Анатольевна, зам. директора по УВР,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тел.(343) 325-59-20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 err="1">
                <a:hlinkClick r:id="rId2"/>
              </a:rPr>
              <a:t>ek</a:t>
            </a:r>
            <a:r>
              <a:rPr lang="ru-RU" b="1" dirty="0">
                <a:hlinkClick r:id="rId2"/>
              </a:rPr>
              <a:t>.</a:t>
            </a:r>
            <a:r>
              <a:rPr lang="en-US" b="1" dirty="0">
                <a:hlinkClick r:id="rId2"/>
              </a:rPr>
              <a:t>school9@yandex</a:t>
            </a:r>
            <a:r>
              <a:rPr lang="ru-RU" b="1" dirty="0">
                <a:hlinkClick r:id="rId2"/>
              </a:rPr>
              <a:t>.</a:t>
            </a:r>
            <a:r>
              <a:rPr lang="en-US" b="1" dirty="0" err="1">
                <a:hlinkClick r:id="rId2"/>
              </a:rPr>
              <a:t>ru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Сайт: </a:t>
            </a:r>
            <a:r>
              <a:rPr lang="ru-RU" b="1" dirty="0">
                <a:hlinkClick r:id="rId3"/>
              </a:rPr>
              <a:t>http://ekb-school18.ucoz.ru/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867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3743" y="181155"/>
            <a:ext cx="9184257" cy="1061049"/>
          </a:xfrm>
          <a:prstGeom prst="downArrowCallout">
            <a:avLst>
              <a:gd name="adj1" fmla="val 25000"/>
              <a:gd name="adj2" fmla="val 21967"/>
              <a:gd name="adj3" fmla="val 25000"/>
              <a:gd name="adj4" fmla="val 649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Обучающийся с ЗПР, поступивший в 5 класс 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8119" y="1242204"/>
            <a:ext cx="7416824" cy="4313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Деятельность специалистов ОО </a:t>
            </a:r>
          </a:p>
        </p:txBody>
      </p:sp>
      <p:sp>
        <p:nvSpPr>
          <p:cNvPr id="6" name="Овал 5"/>
          <p:cNvSpPr/>
          <p:nvPr/>
        </p:nvSpPr>
        <p:spPr>
          <a:xfrm>
            <a:off x="637189" y="1992703"/>
            <a:ext cx="4406955" cy="94027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Организационный аспект</a:t>
            </a:r>
          </a:p>
        </p:txBody>
      </p:sp>
      <p:sp>
        <p:nvSpPr>
          <p:cNvPr id="7" name="Овал 6"/>
          <p:cNvSpPr/>
          <p:nvPr/>
        </p:nvSpPr>
        <p:spPr>
          <a:xfrm>
            <a:off x="6905717" y="1992703"/>
            <a:ext cx="4406955" cy="7591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Содержательный  аспект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09290" y="3390181"/>
            <a:ext cx="3372928" cy="3410810"/>
          </a:xfrm>
          <a:prstGeom prst="flowChartAlternate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Нормативно – правовое обеспечение;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Кадровое обеспечение;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Мониторинг специальных условий;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Создание специальных условий.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34279" y="3071004"/>
            <a:ext cx="7416824" cy="3647169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rgbClr val="7030A0"/>
              </a:solidFill>
            </a:endParaRPr>
          </a:p>
          <a:p>
            <a:pPr algn="just"/>
            <a:endParaRPr lang="ru-RU" sz="2000" b="1" dirty="0">
              <a:solidFill>
                <a:srgbClr val="7030A0"/>
              </a:solidFill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Ребенок поступил с 7.1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-  </a:t>
            </a:r>
            <a:r>
              <a:rPr lang="ru-RU" sz="2000" b="1" dirty="0">
                <a:solidFill>
                  <a:schemeClr val="tx1"/>
                </a:solidFill>
              </a:rPr>
              <a:t>Содержание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АОП полностью соответствует требованиям ФГОС ООО+ программа коррекционной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работы (</a:t>
            </a:r>
            <a:r>
              <a:rPr lang="ru-RU" sz="2000" b="1" dirty="0" err="1">
                <a:solidFill>
                  <a:schemeClr val="tx1"/>
                </a:solidFill>
              </a:rPr>
              <a:t>психолого</a:t>
            </a:r>
            <a:r>
              <a:rPr lang="ru-RU" sz="2000" b="1" dirty="0">
                <a:solidFill>
                  <a:schemeClr val="tx1"/>
                </a:solidFill>
              </a:rPr>
              <a:t> - педагогическое сопровождение  обучающегося с ЗПР)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 Ребенок поступил с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            7.2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   - Введение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дополнительных    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коррекционных                 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курсов (учебный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план);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  - модификация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рабочих программ;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  - программа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коррекционной        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 работы. 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053087" y="3001992"/>
            <a:ext cx="759124" cy="319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863341" y="2786332"/>
            <a:ext cx="491706" cy="319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Организация деятельности специалистов при подготовке к реализации АОП ООО предполагает создание и обеспечение                </a:t>
            </a:r>
            <a:br>
              <a:rPr lang="ru-RU" sz="2800" b="1" i="1" dirty="0">
                <a:solidFill>
                  <a:srgbClr val="C00000"/>
                </a:solidFill>
                <a:latin typeface="+mn-lt"/>
              </a:rPr>
            </a:b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      следующих условий:</a:t>
            </a:r>
            <a:br>
              <a:rPr lang="ru-RU" sz="2800" b="1" i="1" dirty="0">
                <a:solidFill>
                  <a:srgbClr val="C00000"/>
                </a:solidFill>
                <a:latin typeface="+mn-lt"/>
              </a:rPr>
            </a:br>
            <a:endParaRPr lang="ru-RU" sz="28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18" y="1825625"/>
            <a:ext cx="11637818" cy="49446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-  </a:t>
            </a:r>
            <a:r>
              <a:rPr lang="ru-RU" sz="4000" b="1" dirty="0">
                <a:solidFill>
                  <a:srgbClr val="002060"/>
                </a:solidFill>
              </a:rPr>
              <a:t>Нормативно-правовое обеспечение реализации АОП ООО</a:t>
            </a:r>
          </a:p>
          <a:p>
            <a:pPr marL="0" indent="0">
              <a:buNone/>
            </a:pP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 - Обеспечение кадровых условий</a:t>
            </a:r>
          </a:p>
          <a:p>
            <a:pPr marL="0" indent="0">
              <a:buNone/>
            </a:pP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 - Внутренний аудит (мониторинг) специальных условий 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получения образования обучающимися с ЗПР</a:t>
            </a:r>
          </a:p>
          <a:p>
            <a:pPr marL="0" indent="0">
              <a:buNone/>
            </a:pP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-  Совершенствование и создание специальных условий 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получения образования в соответствии с АОП ООО   обучающихся с ЗПР</a:t>
            </a:r>
          </a:p>
          <a:p>
            <a:pPr marL="0" indent="0">
              <a:buNone/>
            </a:pP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   - Введение коррекционных курсов общей и предметной  направленности.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54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На уровне образовательной организации необходимо создание следующих локальных актов: 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endParaRPr lang="ru-RU" sz="32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Приказ об утверждении рабочей группы по вопросам разработки АОП ООО;</a:t>
            </a:r>
          </a:p>
          <a:p>
            <a:pPr lvl="0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Положение о психолого-педагогическом консилиуме (</a:t>
            </a:r>
            <a:r>
              <a:rPr lang="ru-RU" b="1" i="1" dirty="0" err="1">
                <a:solidFill>
                  <a:srgbClr val="002060"/>
                </a:solidFill>
              </a:rPr>
              <a:t>ППк</a:t>
            </a:r>
            <a:r>
              <a:rPr lang="ru-RU" b="1" i="1" dirty="0">
                <a:solidFill>
                  <a:srgbClr val="002060"/>
                </a:solidFill>
              </a:rPr>
              <a:t>; при отсутствии);</a:t>
            </a:r>
          </a:p>
          <a:p>
            <a:pPr lvl="0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Приказ об утверждении состава </a:t>
            </a:r>
            <a:r>
              <a:rPr lang="ru-RU" b="1" i="1" dirty="0" err="1">
                <a:solidFill>
                  <a:srgbClr val="002060"/>
                </a:solidFill>
              </a:rPr>
              <a:t>ППк</a:t>
            </a:r>
            <a:r>
              <a:rPr lang="ru-RU" b="1" i="1" dirty="0">
                <a:solidFill>
                  <a:srgbClr val="002060"/>
                </a:solidFill>
              </a:rPr>
              <a:t>;</a:t>
            </a:r>
          </a:p>
          <a:p>
            <a:pPr lvl="0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АОП ООО, самостоятельно разработанная в ОО в соответствии с требованиями ФГОС ООО и ПАОП ООО обучающихся с ЗПР;</a:t>
            </a:r>
          </a:p>
          <a:p>
            <a:pPr lvl="0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Приказ о зачислении обучающихся на обучение по АОП ООО на основании заявления родителей (законных представителей) и заключения ПМПК.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5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+mn-lt"/>
              </a:rPr>
              <a:t>Кадровые условия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199" y="2189018"/>
            <a:ext cx="10818091" cy="4294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rgbClr val="002060"/>
                </a:solidFill>
              </a:rPr>
              <a:t>Организация обучения (или профессиональной переподготовки) педагогического коллектива в области специального (дефектологического) образования (в соответствии с требованиями к педагогическим кадрам, реализующим АОП). На уровне образовательной организации – проведение педагогических советов, совещаний, методических объединений в целях просвещения педагогов по вопросам реализации АОП ООО обучающихся с ЗПР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504873" y="1265815"/>
            <a:ext cx="591127" cy="84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1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Внутренний аудит (мониторинг) специальных условий получения образования обучающимися с ЗПР, имеющихся в ОО</a:t>
            </a:r>
            <a:br>
              <a:rPr lang="ru-RU" sz="3200" b="1" i="1" dirty="0">
                <a:solidFill>
                  <a:srgbClr val="C00000"/>
                </a:solidFill>
                <a:latin typeface="+mn-lt"/>
              </a:rPr>
            </a:b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0582" y="2290618"/>
            <a:ext cx="10289309" cy="31957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Анализ особых образовательных потребностей обучающихся с ЗПР, требований ПАОП ООО к процессу их образования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88000" y="1496291"/>
            <a:ext cx="794327" cy="794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2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365"/>
            <a:ext cx="10515600" cy="129309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Совершенствование и создание специальных условий получения образования в соответствии с ПАОП ООО обучающихся с ЗПР</a:t>
            </a:r>
            <a:br>
              <a:rPr lang="ru-RU" sz="2800" b="1" i="1" dirty="0">
                <a:solidFill>
                  <a:srgbClr val="C00000"/>
                </a:solidFill>
                <a:latin typeface="+mn-lt"/>
              </a:rPr>
            </a:b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654" y="1400873"/>
            <a:ext cx="5068491" cy="537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Организация и проведение работ по приведению учебных кабинетов в соответствии с особыми образовательными потребностями обучающихся с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ЗПР </a:t>
            </a:r>
          </a:p>
          <a:p>
            <a:pPr algn="ctr"/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(зонирование кабинета, организация предметно-пространственной среды: удобно расположенные и доступные стенды с представленным на них наглядным материалом о внутришкольных правилах поведения, правилами безопасности, распорядке /режиме функционирования образовательной организации, расписании уроков, последних событиях в школе и прочее)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1" y="1400873"/>
            <a:ext cx="5257800" cy="537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Обеспечение психолого-педагогического сопровождения и коррекции нарушений развития обучающихся с ЗПР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(специальный подбор дидактического материала: преимущественное использование натуральных и иллюстративных пособий, наличие наглядных алгоритмов выполнения задания, визуализированных схем составления рассказа и т. д).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153564" y="929818"/>
            <a:ext cx="1487054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342106" y="886691"/>
            <a:ext cx="1487054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EB3E58-766E-486E-9921-0B44FD11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51" y="126608"/>
            <a:ext cx="11662117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1358</Words>
  <Application>Microsoft Office PowerPoint</Application>
  <PresentationFormat>Широкоэкранный</PresentationFormat>
  <Paragraphs>162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О  подготовке к реализации  адаптированной образовательной программы основного общего образования обучающихся с задержкой психического развития  (АОП ООО обучающихся с ЗПР)</vt:lpstr>
      <vt:lpstr>Цель реализации АОП ООО обучающихся с ЗПР - </vt:lpstr>
      <vt:lpstr>Обучающийся с ЗПР, поступивший в 5 класс ОО</vt:lpstr>
      <vt:lpstr>Организация деятельности специалистов при подготовке к реализации АОП ООО предполагает создание и обеспечение                       следующих условий: </vt:lpstr>
      <vt:lpstr>На уровне образовательной организации необходимо создание следующих локальных актов:  </vt:lpstr>
      <vt:lpstr>Кадровые условия</vt:lpstr>
      <vt:lpstr>Внутренний аудит (мониторинг) специальных условий получения образования обучающимися с ЗПР, имеющихся в ОО </vt:lpstr>
      <vt:lpstr>Совершенствование и создание специальных условий получения образования в соответствии с ПАОП ООО обучающихся с ЗПР </vt:lpstr>
      <vt:lpstr>Презентация PowerPoint</vt:lpstr>
      <vt:lpstr>Презентация PowerPoint</vt:lpstr>
      <vt:lpstr>Руководство по благоустройству школ – участников мероприятия по поддержке образования обучающихся с ОВЗ</vt:lpstr>
      <vt:lpstr>Организационный раздел адаптированной образовательной программы основного общего образования обучающихся с ЗПР содержит:    </vt:lpstr>
      <vt:lpstr> Учебный план </vt:lpstr>
      <vt:lpstr>Презентация PowerPoint</vt:lpstr>
      <vt:lpstr>Презентация PowerPoint</vt:lpstr>
      <vt:lpstr>Примерное распределение направлений и форм коррекционной работы:</vt:lpstr>
      <vt:lpstr>При составлении рабочих программ  по общеобразовательным предметам и курсам общей и предметной направленности для детей с ЗПР необходимо предусмотреть: </vt:lpstr>
      <vt:lpstr>Информационные ресурсы, направленные на оптимизацию процесса подготовки к реализации АОП ООО обучающихся с ЗПР: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Организационный раздел адаптированной образовательной программы основного общего образования содержит:</dc:title>
  <dc:creator>User</dc:creator>
  <cp:lastModifiedBy>User</cp:lastModifiedBy>
  <cp:revision>32</cp:revision>
  <dcterms:created xsi:type="dcterms:W3CDTF">2020-02-25T14:05:36Z</dcterms:created>
  <dcterms:modified xsi:type="dcterms:W3CDTF">2020-02-27T02:00:32Z</dcterms:modified>
</cp:coreProperties>
</file>